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84" r:id="rId6"/>
  </p:sldMasterIdLst>
  <p:notesMasterIdLst>
    <p:notesMasterId r:id="rId22"/>
  </p:notesMasterIdLst>
  <p:handoutMasterIdLst>
    <p:handoutMasterId r:id="rId23"/>
  </p:handoutMasterIdLst>
  <p:sldIdLst>
    <p:sldId id="261" r:id="rId7"/>
    <p:sldId id="373" r:id="rId8"/>
    <p:sldId id="278" r:id="rId9"/>
    <p:sldId id="370" r:id="rId10"/>
    <p:sldId id="374" r:id="rId11"/>
    <p:sldId id="365" r:id="rId12"/>
    <p:sldId id="377" r:id="rId13"/>
    <p:sldId id="375" r:id="rId14"/>
    <p:sldId id="376" r:id="rId15"/>
    <p:sldId id="348" r:id="rId16"/>
    <p:sldId id="349" r:id="rId17"/>
    <p:sldId id="364" r:id="rId18"/>
    <p:sldId id="380" r:id="rId19"/>
    <p:sldId id="378" r:id="rId20"/>
    <p:sldId id="379"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151" userDrawn="1">
          <p15:clr>
            <a:srgbClr val="A4A3A4"/>
          </p15:clr>
        </p15:guide>
        <p15:guide id="3" pos="5337" userDrawn="1">
          <p15:clr>
            <a:srgbClr val="A4A3A4"/>
          </p15:clr>
        </p15:guide>
        <p15:guide id="5" pos="5473" userDrawn="1">
          <p15:clr>
            <a:srgbClr val="A4A3A4"/>
          </p15:clr>
        </p15:guide>
        <p15:guide id="6"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nl\vmjuutin" initials="v" lastIdx="5" clrIdx="0">
    <p:extLst>
      <p:ext uri="{19B8F6BF-5375-455C-9EA6-DF929625EA0E}">
        <p15:presenceInfo xmlns:p15="http://schemas.microsoft.com/office/powerpoint/2012/main" userId="vnl\vmjuutin" providerId="None"/>
      </p:ext>
    </p:extLst>
  </p:cmAuthor>
  <p:cmAuthor id="2" name="VNL\vmheinow" initials="V" lastIdx="1" clrIdx="1">
    <p:extLst>
      <p:ext uri="{19B8F6BF-5375-455C-9EA6-DF929625EA0E}">
        <p15:presenceInfo xmlns:p15="http://schemas.microsoft.com/office/powerpoint/2012/main" userId="VNL\vmhein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65D"/>
    <a:srgbClr val="005EB8"/>
    <a:srgbClr val="A34E96"/>
    <a:srgbClr val="051E46"/>
    <a:srgbClr val="D1E6CD"/>
    <a:srgbClr val="479A36"/>
    <a:srgbClr val="EBEFF8"/>
    <a:srgbClr val="F6EDF5"/>
    <a:srgbClr val="546885"/>
    <a:srgbClr val="E1E6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83" autoAdjust="0"/>
    <p:restoredTop sz="88863" autoAdjust="0"/>
  </p:normalViewPr>
  <p:slideViewPr>
    <p:cSldViewPr showGuides="1">
      <p:cViewPr>
        <p:scale>
          <a:sx n="35" d="100"/>
          <a:sy n="35" d="100"/>
        </p:scale>
        <p:origin x="4600" y="2184"/>
      </p:cViewPr>
      <p:guideLst>
        <p:guide pos="7151"/>
        <p:guide pos="5337"/>
        <p:guide pos="5473"/>
        <p:guide orient="horz" pos="2160"/>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notesViewPr>
    <p:cSldViewPr>
      <p:cViewPr varScale="1">
        <p:scale>
          <a:sx n="127" d="100"/>
          <a:sy n="127" d="100"/>
        </p:scale>
        <p:origin x="328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5.xml"/><Relationship Id="rId1"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E30967-1836-354B-8620-F1D8F45A79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a:extLst>
              <a:ext uri="{FF2B5EF4-FFF2-40B4-BE49-F238E27FC236}">
                <a16:creationId xmlns:a16="http://schemas.microsoft.com/office/drawing/2014/main" id="{37FC10D3-FE47-DC49-8F12-713093B6FF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069D3A-A9B7-F246-BC3C-314DCF511226}" type="datetimeFigureOut">
              <a:rPr lang="en-FI" smtClean="0"/>
              <a:t>14/05/2020</a:t>
            </a:fld>
            <a:endParaRPr lang="en-FI"/>
          </a:p>
        </p:txBody>
      </p:sp>
      <p:sp>
        <p:nvSpPr>
          <p:cNvPr id="4" name="Footer Placeholder 3">
            <a:extLst>
              <a:ext uri="{FF2B5EF4-FFF2-40B4-BE49-F238E27FC236}">
                <a16:creationId xmlns:a16="http://schemas.microsoft.com/office/drawing/2014/main" id="{97361578-E50B-6F4B-A4BF-97D0D35483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5" name="Slide Number Placeholder 4">
            <a:extLst>
              <a:ext uri="{FF2B5EF4-FFF2-40B4-BE49-F238E27FC236}">
                <a16:creationId xmlns:a16="http://schemas.microsoft.com/office/drawing/2014/main" id="{FE153770-9D43-964D-B9B6-199AA95FD5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0BF32E-F8CA-1043-920A-F7B4E5BF8E52}" type="slidenum">
              <a:rPr lang="en-FI" smtClean="0"/>
              <a:t>‹#›</a:t>
            </a:fld>
            <a:endParaRPr lang="en-FI"/>
          </a:p>
        </p:txBody>
      </p:sp>
    </p:spTree>
    <p:extLst>
      <p:ext uri="{BB962C8B-B14F-4D97-AF65-F5344CB8AC3E}">
        <p14:creationId xmlns:p14="http://schemas.microsoft.com/office/powerpoint/2010/main" val="380770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9C1038-75B3-4690-9F04-308CA5B8CA49}" type="datetimeFigureOut">
              <a:rPr lang="fi-FI" smtClean="0"/>
              <a:t>14.5.2020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286448-0962-443A-A7A6-40140D0BD552}" type="slidenum">
              <a:rPr lang="fi-FI" smtClean="0"/>
              <a:t>‹#›</a:t>
            </a:fld>
            <a:endParaRPr lang="fi-FI"/>
          </a:p>
        </p:txBody>
      </p:sp>
    </p:spTree>
    <p:extLst>
      <p:ext uri="{BB962C8B-B14F-4D97-AF65-F5344CB8AC3E}">
        <p14:creationId xmlns:p14="http://schemas.microsoft.com/office/powerpoint/2010/main" val="1694276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88286448-0962-443A-A7A6-40140D0BD552}" type="slidenum">
              <a:rPr lang="fi-FI" smtClean="0"/>
              <a:t>1</a:t>
            </a:fld>
            <a:endParaRPr lang="fi-FI"/>
          </a:p>
        </p:txBody>
      </p:sp>
    </p:spTree>
    <p:extLst>
      <p:ext uri="{BB962C8B-B14F-4D97-AF65-F5344CB8AC3E}">
        <p14:creationId xmlns:p14="http://schemas.microsoft.com/office/powerpoint/2010/main" val="307193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88286448-0962-443A-A7A6-40140D0BD552}" type="slidenum">
              <a:rPr lang="fi-FI" smtClean="0"/>
              <a:t>10</a:t>
            </a:fld>
            <a:endParaRPr lang="fi-FI"/>
          </a:p>
        </p:txBody>
      </p:sp>
    </p:spTree>
    <p:extLst>
      <p:ext uri="{BB962C8B-B14F-4D97-AF65-F5344CB8AC3E}">
        <p14:creationId xmlns:p14="http://schemas.microsoft.com/office/powerpoint/2010/main" val="3845688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88286448-0962-443A-A7A6-40140D0BD552}" type="slidenum">
              <a:rPr lang="fi-FI" smtClean="0"/>
              <a:t>11</a:t>
            </a:fld>
            <a:endParaRPr lang="fi-FI"/>
          </a:p>
        </p:txBody>
      </p:sp>
    </p:spTree>
    <p:extLst>
      <p:ext uri="{BB962C8B-B14F-4D97-AF65-F5344CB8AC3E}">
        <p14:creationId xmlns:p14="http://schemas.microsoft.com/office/powerpoint/2010/main" val="70920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endParaRPr lang="fi-FI" dirty="0"/>
          </a:p>
        </p:txBody>
      </p:sp>
      <p:sp>
        <p:nvSpPr>
          <p:cNvPr id="4" name="Slide Number Placeholder 3"/>
          <p:cNvSpPr>
            <a:spLocks noGrp="1"/>
          </p:cNvSpPr>
          <p:nvPr>
            <p:ph type="sldNum" sz="quarter" idx="5"/>
          </p:nvPr>
        </p:nvSpPr>
        <p:spPr/>
        <p:txBody>
          <a:bodyPr/>
          <a:lstStyle/>
          <a:p>
            <a:fld id="{88286448-0962-443A-A7A6-40140D0BD552}" type="slidenum">
              <a:rPr lang="fi-FI" smtClean="0"/>
              <a:t>12</a:t>
            </a:fld>
            <a:endParaRPr lang="fi-FI"/>
          </a:p>
        </p:txBody>
      </p:sp>
    </p:spTree>
    <p:extLst>
      <p:ext uri="{BB962C8B-B14F-4D97-AF65-F5344CB8AC3E}">
        <p14:creationId xmlns:p14="http://schemas.microsoft.com/office/powerpoint/2010/main" val="3895226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88286448-0962-443A-A7A6-40140D0BD552}" type="slidenum">
              <a:rPr lang="fi-FI" smtClean="0"/>
              <a:t>13</a:t>
            </a:fld>
            <a:endParaRPr lang="fi-FI"/>
          </a:p>
        </p:txBody>
      </p:sp>
    </p:spTree>
    <p:extLst>
      <p:ext uri="{BB962C8B-B14F-4D97-AF65-F5344CB8AC3E}">
        <p14:creationId xmlns:p14="http://schemas.microsoft.com/office/powerpoint/2010/main" val="958359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88286448-0962-443A-A7A6-40140D0BD552}" type="slidenum">
              <a:rPr lang="fi-FI" smtClean="0"/>
              <a:t>14</a:t>
            </a:fld>
            <a:endParaRPr lang="fi-FI"/>
          </a:p>
        </p:txBody>
      </p:sp>
    </p:spTree>
    <p:extLst>
      <p:ext uri="{BB962C8B-B14F-4D97-AF65-F5344CB8AC3E}">
        <p14:creationId xmlns:p14="http://schemas.microsoft.com/office/powerpoint/2010/main" val="2147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88286448-0962-443A-A7A6-40140D0BD552}" type="slidenum">
              <a:rPr lang="fi-FI" smtClean="0"/>
              <a:t>2</a:t>
            </a:fld>
            <a:endParaRPr lang="fi-FI"/>
          </a:p>
        </p:txBody>
      </p:sp>
    </p:spTree>
    <p:extLst>
      <p:ext uri="{BB962C8B-B14F-4D97-AF65-F5344CB8AC3E}">
        <p14:creationId xmlns:p14="http://schemas.microsoft.com/office/powerpoint/2010/main" val="3030444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88286448-0962-443A-A7A6-40140D0BD552}" type="slidenum">
              <a:rPr lang="fi-FI" smtClean="0"/>
              <a:t>3</a:t>
            </a:fld>
            <a:endParaRPr lang="fi-FI"/>
          </a:p>
        </p:txBody>
      </p:sp>
    </p:spTree>
    <p:extLst>
      <p:ext uri="{BB962C8B-B14F-4D97-AF65-F5344CB8AC3E}">
        <p14:creationId xmlns:p14="http://schemas.microsoft.com/office/powerpoint/2010/main" val="2373027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88286448-0962-443A-A7A6-40140D0BD552}" type="slidenum">
              <a:rPr lang="fi-FI" smtClean="0"/>
              <a:t>4</a:t>
            </a:fld>
            <a:endParaRPr lang="fi-FI"/>
          </a:p>
        </p:txBody>
      </p:sp>
    </p:spTree>
    <p:extLst>
      <p:ext uri="{BB962C8B-B14F-4D97-AF65-F5344CB8AC3E}">
        <p14:creationId xmlns:p14="http://schemas.microsoft.com/office/powerpoint/2010/main" val="1365786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88286448-0962-443A-A7A6-40140D0BD552}" type="slidenum">
              <a:rPr lang="fi-FI" smtClean="0"/>
              <a:t>5</a:t>
            </a:fld>
            <a:endParaRPr lang="fi-FI"/>
          </a:p>
        </p:txBody>
      </p:sp>
    </p:spTree>
    <p:extLst>
      <p:ext uri="{BB962C8B-B14F-4D97-AF65-F5344CB8AC3E}">
        <p14:creationId xmlns:p14="http://schemas.microsoft.com/office/powerpoint/2010/main" val="291607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rgbClr val="FF0000"/>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8286448-0962-443A-A7A6-40140D0BD552}" type="slidenum">
              <a:rPr lang="fi-FI" smtClean="0"/>
              <a:t>6</a:t>
            </a:fld>
            <a:endParaRPr lang="fi-FI"/>
          </a:p>
        </p:txBody>
      </p:sp>
    </p:spTree>
    <p:extLst>
      <p:ext uri="{BB962C8B-B14F-4D97-AF65-F5344CB8AC3E}">
        <p14:creationId xmlns:p14="http://schemas.microsoft.com/office/powerpoint/2010/main" val="3138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rgbClr val="FF0000"/>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8286448-0962-443A-A7A6-40140D0BD552}" type="slidenum">
              <a:rPr lang="fi-FI" smtClean="0"/>
              <a:t>7</a:t>
            </a:fld>
            <a:endParaRPr lang="fi-FI"/>
          </a:p>
        </p:txBody>
      </p:sp>
    </p:spTree>
    <p:extLst>
      <p:ext uri="{BB962C8B-B14F-4D97-AF65-F5344CB8AC3E}">
        <p14:creationId xmlns:p14="http://schemas.microsoft.com/office/powerpoint/2010/main" val="3610401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rgbClr val="FF0000"/>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8286448-0962-443A-A7A6-40140D0BD552}" type="slidenum">
              <a:rPr lang="fi-FI" smtClean="0"/>
              <a:t>8</a:t>
            </a:fld>
            <a:endParaRPr lang="fi-FI"/>
          </a:p>
        </p:txBody>
      </p:sp>
    </p:spTree>
    <p:extLst>
      <p:ext uri="{BB962C8B-B14F-4D97-AF65-F5344CB8AC3E}">
        <p14:creationId xmlns:p14="http://schemas.microsoft.com/office/powerpoint/2010/main" val="33548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88286448-0962-443A-A7A6-40140D0BD552}" type="slidenum">
              <a:rPr lang="fi-FI" smtClean="0"/>
              <a:t>9</a:t>
            </a:fld>
            <a:endParaRPr lang="fi-FI"/>
          </a:p>
        </p:txBody>
      </p:sp>
    </p:spTree>
    <p:extLst>
      <p:ext uri="{BB962C8B-B14F-4D97-AF65-F5344CB8AC3E}">
        <p14:creationId xmlns:p14="http://schemas.microsoft.com/office/powerpoint/2010/main" val="3949292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21" name="Ryhmä 20">
            <a:extLst>
              <a:ext uri="{FF2B5EF4-FFF2-40B4-BE49-F238E27FC236}">
                <a16:creationId xmlns:a16="http://schemas.microsoft.com/office/drawing/2014/main" id="{0EE7235B-98DF-4BBE-9E8E-5C98688095B0}"/>
              </a:ext>
              <a:ext uri="{C183D7F6-B498-43B3-948B-1728B52AA6E4}">
                <adec:decorative xmlns:adec="http://schemas.microsoft.com/office/drawing/2017/decorative" val="1"/>
              </a:ext>
            </a:extLst>
          </p:cNvPr>
          <p:cNvGrpSpPr/>
          <p:nvPr userDrawn="1"/>
        </p:nvGrpSpPr>
        <p:grpSpPr>
          <a:xfrm>
            <a:off x="0" y="-1"/>
            <a:ext cx="12193200" cy="6858000"/>
            <a:chOff x="166688" y="158750"/>
            <a:chExt cx="12163426" cy="6845301"/>
          </a:xfrm>
        </p:grpSpPr>
        <p:sp>
          <p:nvSpPr>
            <p:cNvPr id="14" name="Freeform 5">
              <a:extLst>
                <a:ext uri="{FF2B5EF4-FFF2-40B4-BE49-F238E27FC236}">
                  <a16:creationId xmlns:a16="http://schemas.microsoft.com/office/drawing/2014/main" id="{364F166F-69FD-49CF-8A3D-68CEF3F28F18}"/>
                </a:ext>
                <a:ext uri="{C183D7F6-B498-43B3-948B-1728B52AA6E4}">
                  <adec:decorative xmlns:adec="http://schemas.microsoft.com/office/drawing/2017/decorative" val="1"/>
                </a:ext>
              </a:extLst>
            </p:cNvPr>
            <p:cNvSpPr>
              <a:spLocks/>
            </p:cNvSpPr>
            <p:nvPr userDrawn="1"/>
          </p:nvSpPr>
          <p:spPr bwMode="gray">
            <a:xfrm>
              <a:off x="7259638" y="1146175"/>
              <a:ext cx="5070475" cy="5857875"/>
            </a:xfrm>
            <a:custGeom>
              <a:avLst/>
              <a:gdLst>
                <a:gd name="T0" fmla="*/ 28231 w 28231"/>
                <a:gd name="T1" fmla="*/ 0 h 32607"/>
                <a:gd name="T2" fmla="*/ 12810 w 28231"/>
                <a:gd name="T3" fmla="*/ 11644 h 32607"/>
                <a:gd name="T4" fmla="*/ 0 w 28231"/>
                <a:gd name="T5" fmla="*/ 32607 h 32607"/>
                <a:gd name="T6" fmla="*/ 28231 w 28231"/>
                <a:gd name="T7" fmla="*/ 32607 h 32607"/>
                <a:gd name="T8" fmla="*/ 28231 w 28231"/>
                <a:gd name="T9" fmla="*/ 0 h 32607"/>
              </a:gdLst>
              <a:ahLst/>
              <a:cxnLst>
                <a:cxn ang="0">
                  <a:pos x="T0" y="T1"/>
                </a:cxn>
                <a:cxn ang="0">
                  <a:pos x="T2" y="T3"/>
                </a:cxn>
                <a:cxn ang="0">
                  <a:pos x="T4" y="T5"/>
                </a:cxn>
                <a:cxn ang="0">
                  <a:pos x="T6" y="T7"/>
                </a:cxn>
                <a:cxn ang="0">
                  <a:pos x="T8" y="T9"/>
                </a:cxn>
              </a:cxnLst>
              <a:rect l="0" t="0" r="r" b="b"/>
              <a:pathLst>
                <a:path w="28231" h="32607">
                  <a:moveTo>
                    <a:pt x="28231" y="0"/>
                  </a:moveTo>
                  <a:cubicBezTo>
                    <a:pt x="22627" y="2921"/>
                    <a:pt x="17404" y="6803"/>
                    <a:pt x="12810" y="11644"/>
                  </a:cubicBezTo>
                  <a:cubicBezTo>
                    <a:pt x="7200" y="17545"/>
                    <a:pt x="2781" y="24647"/>
                    <a:pt x="0" y="32607"/>
                  </a:cubicBezTo>
                  <a:lnTo>
                    <a:pt x="28231" y="32607"/>
                  </a:lnTo>
                  <a:lnTo>
                    <a:pt x="28231"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86EBD2D0-8F8D-40B7-8466-A70F0F222C78}"/>
                </a:ext>
                <a:ext uri="{C183D7F6-B498-43B3-948B-1728B52AA6E4}">
                  <adec:decorative xmlns:adec="http://schemas.microsoft.com/office/drawing/2017/decorative" val="1"/>
                </a:ext>
              </a:extLst>
            </p:cNvPr>
            <p:cNvSpPr>
              <a:spLocks/>
            </p:cNvSpPr>
            <p:nvPr userDrawn="1"/>
          </p:nvSpPr>
          <p:spPr bwMode="gray">
            <a:xfrm>
              <a:off x="166688" y="1966913"/>
              <a:ext cx="12163425" cy="5037138"/>
            </a:xfrm>
            <a:custGeom>
              <a:avLst/>
              <a:gdLst>
                <a:gd name="T0" fmla="*/ 67733 w 67733"/>
                <a:gd name="T1" fmla="*/ 17739 h 28039"/>
                <a:gd name="T2" fmla="*/ 52312 w 67733"/>
                <a:gd name="T3" fmla="*/ 7076 h 28039"/>
                <a:gd name="T4" fmla="*/ 16393 w 67733"/>
                <a:gd name="T5" fmla="*/ 2347 h 28039"/>
                <a:gd name="T6" fmla="*/ 0 w 67733"/>
                <a:gd name="T7" fmla="*/ 7978 h 28039"/>
                <a:gd name="T8" fmla="*/ 0 w 67733"/>
                <a:gd name="T9" fmla="*/ 28039 h 28039"/>
                <a:gd name="T10" fmla="*/ 67733 w 67733"/>
                <a:gd name="T11" fmla="*/ 28039 h 28039"/>
                <a:gd name="T12" fmla="*/ 67733 w 67733"/>
                <a:gd name="T13" fmla="*/ 17739 h 28039"/>
              </a:gdLst>
              <a:ahLst/>
              <a:cxnLst>
                <a:cxn ang="0">
                  <a:pos x="T0" y="T1"/>
                </a:cxn>
                <a:cxn ang="0">
                  <a:pos x="T2" y="T3"/>
                </a:cxn>
                <a:cxn ang="0">
                  <a:pos x="T4" y="T5"/>
                </a:cxn>
                <a:cxn ang="0">
                  <a:pos x="T6" y="T7"/>
                </a:cxn>
                <a:cxn ang="0">
                  <a:pos x="T8" y="T9"/>
                </a:cxn>
                <a:cxn ang="0">
                  <a:pos x="T10" y="T11"/>
                </a:cxn>
                <a:cxn ang="0">
                  <a:pos x="T12" y="T13"/>
                </a:cxn>
              </a:cxnLst>
              <a:rect l="0" t="0" r="r" b="b"/>
              <a:pathLst>
                <a:path w="67733" h="28039">
                  <a:moveTo>
                    <a:pt x="67733" y="17739"/>
                  </a:moveTo>
                  <a:cubicBezTo>
                    <a:pt x="63315" y="13487"/>
                    <a:pt x="58150" y="9861"/>
                    <a:pt x="52312" y="7076"/>
                  </a:cubicBezTo>
                  <a:cubicBezTo>
                    <a:pt x="41519" y="1917"/>
                    <a:pt x="29055" y="0"/>
                    <a:pt x="16393" y="2347"/>
                  </a:cubicBezTo>
                  <a:cubicBezTo>
                    <a:pt x="10734" y="3391"/>
                    <a:pt x="5203" y="5270"/>
                    <a:pt x="0" y="7978"/>
                  </a:cubicBezTo>
                  <a:lnTo>
                    <a:pt x="0" y="28039"/>
                  </a:lnTo>
                  <a:lnTo>
                    <a:pt x="67733" y="28039"/>
                  </a:lnTo>
                  <a:lnTo>
                    <a:pt x="67733" y="17739"/>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2283D766-1997-4ADC-9D70-135DA7587C6B}"/>
                </a:ext>
                <a:ext uri="{C183D7F6-B498-43B3-948B-1728B52AA6E4}">
                  <adec:decorative xmlns:adec="http://schemas.microsoft.com/office/drawing/2017/decorative" val="1"/>
                </a:ext>
              </a:extLst>
            </p:cNvPr>
            <p:cNvSpPr>
              <a:spLocks/>
            </p:cNvSpPr>
            <p:nvPr userDrawn="1"/>
          </p:nvSpPr>
          <p:spPr bwMode="gray">
            <a:xfrm>
              <a:off x="7308851" y="158750"/>
              <a:ext cx="3365500" cy="3079750"/>
            </a:xfrm>
            <a:custGeom>
              <a:avLst/>
              <a:gdLst>
                <a:gd name="T0" fmla="*/ 18501 w 18750"/>
                <a:gd name="T1" fmla="*/ 4647 h 17137"/>
                <a:gd name="T2" fmla="*/ 18631 w 18750"/>
                <a:gd name="T3" fmla="*/ 0 h 17137"/>
                <a:gd name="T4" fmla="*/ 0 w 18750"/>
                <a:gd name="T5" fmla="*/ 0 h 17137"/>
                <a:gd name="T6" fmla="*/ 2506 w 18750"/>
                <a:gd name="T7" fmla="*/ 7612 h 17137"/>
                <a:gd name="T8" fmla="*/ 12544 w 18750"/>
                <a:gd name="T9" fmla="*/ 17137 h 17137"/>
                <a:gd name="T10" fmla="*/ 18501 w 18750"/>
                <a:gd name="T11" fmla="*/ 4647 h 17137"/>
              </a:gdLst>
              <a:ahLst/>
              <a:cxnLst>
                <a:cxn ang="0">
                  <a:pos x="T0" y="T1"/>
                </a:cxn>
                <a:cxn ang="0">
                  <a:pos x="T2" y="T3"/>
                </a:cxn>
                <a:cxn ang="0">
                  <a:pos x="T4" y="T5"/>
                </a:cxn>
                <a:cxn ang="0">
                  <a:pos x="T6" y="T7"/>
                </a:cxn>
                <a:cxn ang="0">
                  <a:pos x="T8" y="T9"/>
                </a:cxn>
                <a:cxn ang="0">
                  <a:pos x="T10" y="T11"/>
                </a:cxn>
              </a:cxnLst>
              <a:rect l="0" t="0" r="r" b="b"/>
              <a:pathLst>
                <a:path w="18750" h="17137">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7" name="Freeform 8">
              <a:extLst>
                <a:ext uri="{FF2B5EF4-FFF2-40B4-BE49-F238E27FC236}">
                  <a16:creationId xmlns:a16="http://schemas.microsoft.com/office/drawing/2014/main" id="{61C55AF5-41ED-4FED-8B17-E572D95A2EF2}"/>
                </a:ext>
                <a:ext uri="{C183D7F6-B498-43B3-948B-1728B52AA6E4}">
                  <adec:decorative xmlns:adec="http://schemas.microsoft.com/office/drawing/2017/decorative" val="1"/>
                </a:ext>
              </a:extLst>
            </p:cNvPr>
            <p:cNvSpPr>
              <a:spLocks/>
            </p:cNvSpPr>
            <p:nvPr userDrawn="1"/>
          </p:nvSpPr>
          <p:spPr bwMode="gray">
            <a:xfrm>
              <a:off x="9563101" y="158750"/>
              <a:ext cx="2767013" cy="3076575"/>
            </a:xfrm>
            <a:custGeom>
              <a:avLst/>
              <a:gdLst>
                <a:gd name="T0" fmla="*/ 6077 w 15411"/>
                <a:gd name="T1" fmla="*/ 0 h 17126"/>
                <a:gd name="T2" fmla="*/ 5947 w 15411"/>
                <a:gd name="T3" fmla="*/ 4647 h 17126"/>
                <a:gd name="T4" fmla="*/ 0 w 15411"/>
                <a:gd name="T5" fmla="*/ 17126 h 17126"/>
                <a:gd name="T6" fmla="*/ 15411 w 15411"/>
                <a:gd name="T7" fmla="*/ 5493 h 17126"/>
                <a:gd name="T8" fmla="*/ 15411 w 15411"/>
                <a:gd name="T9" fmla="*/ 0 h 17126"/>
                <a:gd name="T10" fmla="*/ 6077 w 15411"/>
                <a:gd name="T11" fmla="*/ 0 h 17126"/>
              </a:gdLst>
              <a:ahLst/>
              <a:cxnLst>
                <a:cxn ang="0">
                  <a:pos x="T0" y="T1"/>
                </a:cxn>
                <a:cxn ang="0">
                  <a:pos x="T2" y="T3"/>
                </a:cxn>
                <a:cxn ang="0">
                  <a:pos x="T4" y="T5"/>
                </a:cxn>
                <a:cxn ang="0">
                  <a:pos x="T6" y="T7"/>
                </a:cxn>
                <a:cxn ang="0">
                  <a:pos x="T8" y="T9"/>
                </a:cxn>
                <a:cxn ang="0">
                  <a:pos x="T10" y="T11"/>
                </a:cxn>
              </a:cxnLst>
              <a:rect l="0" t="0" r="r" b="b"/>
              <a:pathLst>
                <a:path w="15411" h="17126">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8" name="Freeform 9">
              <a:extLst>
                <a:ext uri="{FF2B5EF4-FFF2-40B4-BE49-F238E27FC236}">
                  <a16:creationId xmlns:a16="http://schemas.microsoft.com/office/drawing/2014/main" id="{8207A6F9-D3E1-4322-B846-960DD6FC99C9}"/>
                </a:ext>
                <a:ext uri="{C183D7F6-B498-43B3-948B-1728B52AA6E4}">
                  <adec:decorative xmlns:adec="http://schemas.microsoft.com/office/drawing/2017/decorative" val="1"/>
                </a:ext>
              </a:extLst>
            </p:cNvPr>
            <p:cNvSpPr>
              <a:spLocks/>
            </p:cNvSpPr>
            <p:nvPr userDrawn="1"/>
          </p:nvSpPr>
          <p:spPr bwMode="gray">
            <a:xfrm>
              <a:off x="7259638" y="3238500"/>
              <a:ext cx="5070475" cy="3765550"/>
            </a:xfrm>
            <a:custGeom>
              <a:avLst/>
              <a:gdLst>
                <a:gd name="T0" fmla="*/ 28231 w 28231"/>
                <a:gd name="T1" fmla="*/ 10663 h 20963"/>
                <a:gd name="T2" fmla="*/ 12810 w 28231"/>
                <a:gd name="T3" fmla="*/ 0 h 20963"/>
                <a:gd name="T4" fmla="*/ 12810 w 28231"/>
                <a:gd name="T5" fmla="*/ 0 h 20963"/>
                <a:gd name="T6" fmla="*/ 12810 w 28231"/>
                <a:gd name="T7" fmla="*/ 0 h 20963"/>
                <a:gd name="T8" fmla="*/ 0 w 28231"/>
                <a:gd name="T9" fmla="*/ 20963 h 20963"/>
                <a:gd name="T10" fmla="*/ 28231 w 28231"/>
                <a:gd name="T11" fmla="*/ 20963 h 20963"/>
                <a:gd name="T12" fmla="*/ 28231 w 28231"/>
                <a:gd name="T13" fmla="*/ 10663 h 20963"/>
              </a:gdLst>
              <a:ahLst/>
              <a:cxnLst>
                <a:cxn ang="0">
                  <a:pos x="T0" y="T1"/>
                </a:cxn>
                <a:cxn ang="0">
                  <a:pos x="T2" y="T3"/>
                </a:cxn>
                <a:cxn ang="0">
                  <a:pos x="T4" y="T5"/>
                </a:cxn>
                <a:cxn ang="0">
                  <a:pos x="T6" y="T7"/>
                </a:cxn>
                <a:cxn ang="0">
                  <a:pos x="T8" y="T9"/>
                </a:cxn>
                <a:cxn ang="0">
                  <a:pos x="T10" y="T11"/>
                </a:cxn>
                <a:cxn ang="0">
                  <a:pos x="T12" y="T13"/>
                </a:cxn>
              </a:cxnLst>
              <a:rect l="0" t="0" r="r" b="b"/>
              <a:pathLst>
                <a:path w="28231" h="20963">
                  <a:moveTo>
                    <a:pt x="28231" y="10663"/>
                  </a:moveTo>
                  <a:cubicBezTo>
                    <a:pt x="23813" y="6411"/>
                    <a:pt x="18648" y="2785"/>
                    <a:pt x="12810" y="0"/>
                  </a:cubicBezTo>
                  <a:cubicBezTo>
                    <a:pt x="12810" y="0"/>
                    <a:pt x="12810" y="0"/>
                    <a:pt x="12810" y="0"/>
                  </a:cubicBezTo>
                  <a:cubicBezTo>
                    <a:pt x="12810" y="0"/>
                    <a:pt x="12810" y="0"/>
                    <a:pt x="12810" y="0"/>
                  </a:cubicBezTo>
                  <a:cubicBezTo>
                    <a:pt x="7200" y="5901"/>
                    <a:pt x="2781" y="13003"/>
                    <a:pt x="0" y="20963"/>
                  </a:cubicBezTo>
                  <a:lnTo>
                    <a:pt x="28231" y="20963"/>
                  </a:lnTo>
                  <a:lnTo>
                    <a:pt x="28231" y="10663"/>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9" name="Freeform 10">
              <a:extLst>
                <a:ext uri="{FF2B5EF4-FFF2-40B4-BE49-F238E27FC236}">
                  <a16:creationId xmlns:a16="http://schemas.microsoft.com/office/drawing/2014/main" id="{7B819825-3200-472E-9BDC-39A078E17847}"/>
                </a:ext>
                <a:ext uri="{C183D7F6-B498-43B3-948B-1728B52AA6E4}">
                  <adec:decorative xmlns:adec="http://schemas.microsoft.com/office/drawing/2017/decorative" val="1"/>
                </a:ext>
              </a:extLst>
            </p:cNvPr>
            <p:cNvSpPr>
              <a:spLocks/>
            </p:cNvSpPr>
            <p:nvPr userDrawn="1"/>
          </p:nvSpPr>
          <p:spPr bwMode="gray">
            <a:xfrm>
              <a:off x="9559926" y="1146175"/>
              <a:ext cx="2770188" cy="2576513"/>
            </a:xfrm>
            <a:custGeom>
              <a:avLst/>
              <a:gdLst>
                <a:gd name="T0" fmla="*/ 15421 w 15421"/>
                <a:gd name="T1" fmla="*/ 0 h 14347"/>
                <a:gd name="T2" fmla="*/ 0 w 15421"/>
                <a:gd name="T3" fmla="*/ 11644 h 14347"/>
                <a:gd name="T4" fmla="*/ 0 w 15421"/>
                <a:gd name="T5" fmla="*/ 11644 h 14347"/>
                <a:gd name="T6" fmla="*/ 0 w 15421"/>
                <a:gd name="T7" fmla="*/ 11644 h 14347"/>
                <a:gd name="T8" fmla="*/ 13720 w 15421"/>
                <a:gd name="T9" fmla="*/ 13450 h 14347"/>
                <a:gd name="T10" fmla="*/ 15421 w 15421"/>
                <a:gd name="T11" fmla="*/ 13067 h 14347"/>
                <a:gd name="T12" fmla="*/ 15421 w 15421"/>
                <a:gd name="T13" fmla="*/ 0 h 14347"/>
              </a:gdLst>
              <a:ahLst/>
              <a:cxnLst>
                <a:cxn ang="0">
                  <a:pos x="T0" y="T1"/>
                </a:cxn>
                <a:cxn ang="0">
                  <a:pos x="T2" y="T3"/>
                </a:cxn>
                <a:cxn ang="0">
                  <a:pos x="T4" y="T5"/>
                </a:cxn>
                <a:cxn ang="0">
                  <a:pos x="T6" y="T7"/>
                </a:cxn>
                <a:cxn ang="0">
                  <a:pos x="T8" y="T9"/>
                </a:cxn>
                <a:cxn ang="0">
                  <a:pos x="T10" y="T11"/>
                </a:cxn>
                <a:cxn ang="0">
                  <a:pos x="T12" y="T13"/>
                </a:cxn>
              </a:cxnLst>
              <a:rect l="0" t="0" r="r" b="b"/>
              <a:pathLst>
                <a:path w="15421" h="14347">
                  <a:moveTo>
                    <a:pt x="15421" y="0"/>
                  </a:moveTo>
                  <a:cubicBezTo>
                    <a:pt x="9817" y="2921"/>
                    <a:pt x="4594" y="6803"/>
                    <a:pt x="0" y="11644"/>
                  </a:cubicBezTo>
                  <a:cubicBezTo>
                    <a:pt x="0" y="11644"/>
                    <a:pt x="0" y="11644"/>
                    <a:pt x="0" y="11644"/>
                  </a:cubicBezTo>
                  <a:cubicBezTo>
                    <a:pt x="0" y="11644"/>
                    <a:pt x="0" y="11644"/>
                    <a:pt x="0" y="11644"/>
                  </a:cubicBezTo>
                  <a:cubicBezTo>
                    <a:pt x="4122" y="13615"/>
                    <a:pt x="8883" y="14347"/>
                    <a:pt x="13720" y="13450"/>
                  </a:cubicBezTo>
                  <a:cubicBezTo>
                    <a:pt x="14291" y="13345"/>
                    <a:pt x="14859" y="13217"/>
                    <a:pt x="15421" y="13067"/>
                  </a:cubicBezTo>
                  <a:lnTo>
                    <a:pt x="15421" y="0"/>
                  </a:lnTo>
                  <a:close/>
                </a:path>
              </a:pathLst>
            </a:custGeom>
            <a:solidFill>
              <a:srgbClr val="EBE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20" name="Freeform 11">
              <a:extLst>
                <a:ext uri="{FF2B5EF4-FFF2-40B4-BE49-F238E27FC236}">
                  <a16:creationId xmlns:a16="http://schemas.microsoft.com/office/drawing/2014/main" id="{CD504085-D74E-4639-BB3D-F043553024CD}"/>
                </a:ext>
                <a:ext uri="{C183D7F6-B498-43B3-948B-1728B52AA6E4}">
                  <adec:decorative xmlns:adec="http://schemas.microsoft.com/office/drawing/2017/decorative" val="1"/>
                </a:ext>
              </a:extLst>
            </p:cNvPr>
            <p:cNvSpPr>
              <a:spLocks/>
            </p:cNvSpPr>
            <p:nvPr userDrawn="1"/>
          </p:nvSpPr>
          <p:spPr bwMode="gray">
            <a:xfrm>
              <a:off x="3111501" y="1966913"/>
              <a:ext cx="6448425" cy="2617788"/>
            </a:xfrm>
            <a:custGeom>
              <a:avLst/>
              <a:gdLst>
                <a:gd name="T0" fmla="*/ 0 w 35919"/>
                <a:gd name="T1" fmla="*/ 2347 h 14576"/>
                <a:gd name="T2" fmla="*/ 0 w 35919"/>
                <a:gd name="T3" fmla="*/ 2347 h 14576"/>
                <a:gd name="T4" fmla="*/ 10038 w 35919"/>
                <a:gd name="T5" fmla="*/ 11873 h 14576"/>
                <a:gd name="T6" fmla="*/ 23758 w 35919"/>
                <a:gd name="T7" fmla="*/ 13679 h 14576"/>
                <a:gd name="T8" fmla="*/ 35919 w 35919"/>
                <a:gd name="T9" fmla="*/ 7076 h 14576"/>
                <a:gd name="T10" fmla="*/ 35919 w 35919"/>
                <a:gd name="T11" fmla="*/ 7076 h 14576"/>
                <a:gd name="T12" fmla="*/ 35919 w 35919"/>
                <a:gd name="T13" fmla="*/ 7076 h 14576"/>
                <a:gd name="T14" fmla="*/ 0 w 35919"/>
                <a:gd name="T15" fmla="*/ 2347 h 14576"/>
                <a:gd name="T16" fmla="*/ 0 w 35919"/>
                <a:gd name="T17" fmla="*/ 2347 h 14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19" h="14576">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2026920" y="3073399"/>
            <a:ext cx="6661368" cy="1864043"/>
          </a:xfrm>
        </p:spPr>
        <p:txBody>
          <a:bodyPr anchor="b"/>
          <a:lstStyle>
            <a:lvl1pPr algn="l">
              <a:defRPr sz="4100">
                <a:solidFill>
                  <a:srgbClr val="FFFFFF"/>
                </a:solidFill>
              </a:defRPr>
            </a:lvl1pPr>
          </a:lstStyle>
          <a:p>
            <a:r>
              <a:rPr lang="fi-FI" dirty="0"/>
              <a:t>Esityksen aloitussivu, </a:t>
            </a:r>
            <a:br>
              <a:rPr lang="fi-FI" dirty="0"/>
            </a:br>
            <a:r>
              <a:rPr lang="fi-FI" dirty="0"/>
              <a:t>tumma sininen</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2026920" y="5318760"/>
            <a:ext cx="8641080" cy="702528"/>
          </a:xfrm>
        </p:spPr>
        <p:txBody>
          <a:bodyPr/>
          <a:lstStyle>
            <a:lvl1pPr marL="0" indent="0" algn="l">
              <a:lnSpc>
                <a:spcPct val="110000"/>
              </a:lnSpc>
              <a:spcBef>
                <a:spcPts val="0"/>
              </a:spcBef>
              <a:buNone/>
              <a:defRPr sz="13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8" name="Kuva 7">
            <a:extLst>
              <a:ext uri="{FF2B5EF4-FFF2-40B4-BE49-F238E27FC236}">
                <a16:creationId xmlns:a16="http://schemas.microsoft.com/office/drawing/2014/main" id="{14BCC542-D23C-4611-A69E-0CF488C49AB7}"/>
              </a:ext>
              <a:ext uri="{C183D7F6-B498-43B3-948B-1728B52AA6E4}">
                <adec:decorative xmlns:adec="http://schemas.microsoft.com/office/drawing/2017/decorative" val="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84439" y="188259"/>
            <a:ext cx="5687933" cy="1864659"/>
          </a:xfrm>
          <a:prstGeom prst="rect">
            <a:avLst/>
          </a:prstGeom>
        </p:spPr>
      </p:pic>
    </p:spTree>
    <p:extLst>
      <p:ext uri="{BB962C8B-B14F-4D97-AF65-F5344CB8AC3E}">
        <p14:creationId xmlns:p14="http://schemas.microsoft.com/office/powerpoint/2010/main" val="251134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4F7C78-A52D-432E-ABE0-474D88E879DE}"/>
              </a:ext>
            </a:extLst>
          </p:cNvPr>
          <p:cNvSpPr>
            <a:spLocks noGrp="1"/>
          </p:cNvSpPr>
          <p:nvPr>
            <p:ph type="title" hasCustomPrompt="1"/>
          </p:nvPr>
        </p:nvSpPr>
        <p:spPr/>
        <p:txBody>
          <a:bodyPr/>
          <a:lstStyle>
            <a:lvl1pPr>
              <a:defRPr/>
            </a:lvl1pPr>
          </a:lstStyle>
          <a:p>
            <a:r>
              <a:rPr lang="fi-FI" dirty="0"/>
              <a:t>Tekstisivu, kaksipalstainen. </a:t>
            </a:r>
            <a:br>
              <a:rPr lang="fi-FI" dirty="0"/>
            </a:br>
            <a:r>
              <a:rPr lang="fi-FI" dirty="0"/>
              <a:t>Otsikon pituus korkeintaan kaksi riviä.</a:t>
            </a:r>
          </a:p>
        </p:txBody>
      </p:sp>
      <p:sp>
        <p:nvSpPr>
          <p:cNvPr id="3" name="Sisällön paikkamerkki 2">
            <a:extLst>
              <a:ext uri="{FF2B5EF4-FFF2-40B4-BE49-F238E27FC236}">
                <a16:creationId xmlns:a16="http://schemas.microsoft.com/office/drawing/2014/main" id="{B888B6C4-5AF4-4DF4-8225-6AF58A983C64}"/>
              </a:ext>
            </a:extLst>
          </p:cNvPr>
          <p:cNvSpPr>
            <a:spLocks noGrp="1"/>
          </p:cNvSpPr>
          <p:nvPr>
            <p:ph sz="half" idx="1"/>
          </p:nvPr>
        </p:nvSpPr>
        <p:spPr>
          <a:xfrm>
            <a:off x="781200" y="1764323"/>
            <a:ext cx="5156538" cy="4248000"/>
          </a:xfrm>
        </p:spPr>
        <p:txBody>
          <a:bodyPr/>
          <a:lstStyle>
            <a:lvl1pPr marL="269875" indent="-269875">
              <a:defRPr sz="2200"/>
            </a:lvl1pPr>
            <a:lvl2pPr marL="627063" indent="-266700">
              <a:defRPr/>
            </a:lvl2pPr>
          </a:lstStyle>
          <a:p>
            <a:pPr lvl="0"/>
            <a:r>
              <a:rPr lang="fi-FI"/>
              <a:t>Muokkaa tekstin perustyylejä</a:t>
            </a:r>
          </a:p>
          <a:p>
            <a:pPr lvl="1"/>
            <a:r>
              <a:rPr lang="fi-FI"/>
              <a:t>toinen taso</a:t>
            </a:r>
          </a:p>
        </p:txBody>
      </p:sp>
      <p:sp>
        <p:nvSpPr>
          <p:cNvPr id="4" name="Sisällön paikkamerkki 3">
            <a:extLst>
              <a:ext uri="{FF2B5EF4-FFF2-40B4-BE49-F238E27FC236}">
                <a16:creationId xmlns:a16="http://schemas.microsoft.com/office/drawing/2014/main" id="{6C8DAA36-9661-453A-88FF-C63D5A3970AB}"/>
              </a:ext>
            </a:extLst>
          </p:cNvPr>
          <p:cNvSpPr>
            <a:spLocks noGrp="1"/>
          </p:cNvSpPr>
          <p:nvPr>
            <p:ph sz="half" idx="2"/>
          </p:nvPr>
        </p:nvSpPr>
        <p:spPr>
          <a:xfrm>
            <a:off x="6166338" y="1764323"/>
            <a:ext cx="5187462" cy="4248000"/>
          </a:xfrm>
        </p:spPr>
        <p:txBody>
          <a:bodyPr/>
          <a:lstStyle>
            <a:lvl1pPr marL="269875" indent="-269875">
              <a:defRPr sz="2200"/>
            </a:lvl1pPr>
            <a:lvl2pPr marL="627063" indent="-266700">
              <a:defRPr/>
            </a:lvl2pPr>
          </a:lstStyle>
          <a:p>
            <a:pPr lvl="0"/>
            <a:r>
              <a:rPr lang="fi-FI"/>
              <a:t>Muokkaa tekstin perustyylejä</a:t>
            </a:r>
          </a:p>
          <a:p>
            <a:pPr lvl="1"/>
            <a:r>
              <a:rPr lang="fi-FI"/>
              <a:t>toinen taso</a:t>
            </a:r>
          </a:p>
        </p:txBody>
      </p:sp>
      <p:sp>
        <p:nvSpPr>
          <p:cNvPr id="9" name="Alatunnisteen paikkamerkki 8">
            <a:extLst>
              <a:ext uri="{FF2B5EF4-FFF2-40B4-BE49-F238E27FC236}">
                <a16:creationId xmlns:a16="http://schemas.microsoft.com/office/drawing/2014/main" id="{09FAA0A5-DDF1-43F9-A865-72A7FE3F7F64}"/>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4C134378-0675-4F71-B293-32F7DBD6E443}"/>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579722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4F7C78-A52D-432E-ABE0-474D88E879DE}"/>
              </a:ext>
            </a:extLst>
          </p:cNvPr>
          <p:cNvSpPr>
            <a:spLocks noGrp="1"/>
          </p:cNvSpPr>
          <p:nvPr>
            <p:ph type="title" hasCustomPrompt="1"/>
          </p:nvPr>
        </p:nvSpPr>
        <p:spPr/>
        <p:txBody>
          <a:bodyPr/>
          <a:lstStyle>
            <a:lvl1pPr>
              <a:defRPr/>
            </a:lvl1pPr>
          </a:lstStyle>
          <a:p>
            <a:r>
              <a:rPr lang="fi-FI" dirty="0"/>
              <a:t>Tekstisivu, vertailu. </a:t>
            </a:r>
            <a:br>
              <a:rPr lang="fi-FI" dirty="0"/>
            </a:br>
            <a:r>
              <a:rPr lang="fi-FI" dirty="0"/>
              <a:t>Otsikon pituus korkeintaan kaksi riviä.</a:t>
            </a:r>
          </a:p>
        </p:txBody>
      </p:sp>
      <p:sp>
        <p:nvSpPr>
          <p:cNvPr id="7" name="Tekstin paikkamerkki 2">
            <a:extLst>
              <a:ext uri="{FF2B5EF4-FFF2-40B4-BE49-F238E27FC236}">
                <a16:creationId xmlns:a16="http://schemas.microsoft.com/office/drawing/2014/main" id="{CC5AFB07-741E-400C-B07F-CFAD1C24366E}"/>
              </a:ext>
            </a:extLst>
          </p:cNvPr>
          <p:cNvSpPr>
            <a:spLocks noGrp="1"/>
          </p:cNvSpPr>
          <p:nvPr>
            <p:ph type="body" idx="13" hasCustomPrompt="1"/>
          </p:nvPr>
        </p:nvSpPr>
        <p:spPr>
          <a:xfrm>
            <a:off x="781201" y="1764323"/>
            <a:ext cx="5156538" cy="368533"/>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Pieni otsikko</a:t>
            </a:r>
          </a:p>
        </p:txBody>
      </p:sp>
      <p:sp>
        <p:nvSpPr>
          <p:cNvPr id="3" name="Sisällön paikkamerkki 2">
            <a:extLst>
              <a:ext uri="{FF2B5EF4-FFF2-40B4-BE49-F238E27FC236}">
                <a16:creationId xmlns:a16="http://schemas.microsoft.com/office/drawing/2014/main" id="{B888B6C4-5AF4-4DF4-8225-6AF58A983C64}"/>
              </a:ext>
            </a:extLst>
          </p:cNvPr>
          <p:cNvSpPr>
            <a:spLocks noGrp="1"/>
          </p:cNvSpPr>
          <p:nvPr>
            <p:ph sz="half" idx="1"/>
          </p:nvPr>
        </p:nvSpPr>
        <p:spPr>
          <a:xfrm>
            <a:off x="781200" y="2235200"/>
            <a:ext cx="5156538" cy="3777122"/>
          </a:xfrm>
        </p:spPr>
        <p:txBody>
          <a:bodyPr/>
          <a:lstStyle>
            <a:lvl1pPr marL="269875" indent="-269875">
              <a:defRPr sz="2200"/>
            </a:lvl1pPr>
            <a:lvl2pPr marL="627063" indent="-266700">
              <a:defRPr/>
            </a:lvl2pPr>
          </a:lstStyle>
          <a:p>
            <a:pPr lvl="0"/>
            <a:r>
              <a:rPr lang="fi-FI"/>
              <a:t>Muokkaa tekstin perustyylejä</a:t>
            </a:r>
          </a:p>
          <a:p>
            <a:pPr lvl="1"/>
            <a:r>
              <a:rPr lang="fi-FI"/>
              <a:t>toinen taso</a:t>
            </a:r>
          </a:p>
        </p:txBody>
      </p:sp>
      <p:sp>
        <p:nvSpPr>
          <p:cNvPr id="8" name="Tekstin paikkamerkki 4">
            <a:extLst>
              <a:ext uri="{FF2B5EF4-FFF2-40B4-BE49-F238E27FC236}">
                <a16:creationId xmlns:a16="http://schemas.microsoft.com/office/drawing/2014/main" id="{FE13A6AE-0F0A-413E-AE09-F64745829C86}"/>
              </a:ext>
            </a:extLst>
          </p:cNvPr>
          <p:cNvSpPr>
            <a:spLocks noGrp="1"/>
          </p:cNvSpPr>
          <p:nvPr>
            <p:ph type="body" sz="quarter" idx="3" hasCustomPrompt="1"/>
          </p:nvPr>
        </p:nvSpPr>
        <p:spPr>
          <a:xfrm>
            <a:off x="6172200" y="1764323"/>
            <a:ext cx="5183188" cy="368533"/>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Pieni otsikko</a:t>
            </a:r>
          </a:p>
        </p:txBody>
      </p:sp>
      <p:sp>
        <p:nvSpPr>
          <p:cNvPr id="4" name="Sisällön paikkamerkki 3">
            <a:extLst>
              <a:ext uri="{FF2B5EF4-FFF2-40B4-BE49-F238E27FC236}">
                <a16:creationId xmlns:a16="http://schemas.microsoft.com/office/drawing/2014/main" id="{6C8DAA36-9661-453A-88FF-C63D5A3970AB}"/>
              </a:ext>
            </a:extLst>
          </p:cNvPr>
          <p:cNvSpPr>
            <a:spLocks noGrp="1"/>
          </p:cNvSpPr>
          <p:nvPr>
            <p:ph sz="half" idx="2"/>
          </p:nvPr>
        </p:nvSpPr>
        <p:spPr>
          <a:xfrm>
            <a:off x="6166338" y="2235200"/>
            <a:ext cx="5187462" cy="3777122"/>
          </a:xfrm>
        </p:spPr>
        <p:txBody>
          <a:bodyPr/>
          <a:lstStyle>
            <a:lvl1pPr marL="269875" indent="-269875">
              <a:defRPr sz="2200"/>
            </a:lvl1pPr>
            <a:lvl2pPr marL="627063" indent="-266700">
              <a:defRPr/>
            </a:lvl2pPr>
          </a:lstStyle>
          <a:p>
            <a:pPr lvl="0"/>
            <a:r>
              <a:rPr lang="fi-FI"/>
              <a:t>Muokkaa tekstin perustyylejä</a:t>
            </a:r>
          </a:p>
          <a:p>
            <a:pPr lvl="1"/>
            <a:r>
              <a:rPr lang="fi-FI"/>
              <a:t>toinen taso</a:t>
            </a:r>
          </a:p>
        </p:txBody>
      </p:sp>
      <p:sp>
        <p:nvSpPr>
          <p:cNvPr id="9" name="Alatunnisteen paikkamerkki 8">
            <a:extLst>
              <a:ext uri="{FF2B5EF4-FFF2-40B4-BE49-F238E27FC236}">
                <a16:creationId xmlns:a16="http://schemas.microsoft.com/office/drawing/2014/main" id="{09FAA0A5-DDF1-43F9-A865-72A7FE3F7F64}"/>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4C134378-0675-4F71-B293-32F7DBD6E443}"/>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203623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p:txBody>
          <a:bodyPr/>
          <a:lstStyle>
            <a:lvl1pPr>
              <a:defRPr/>
            </a:lvl1pPr>
          </a:lstStyle>
          <a:p>
            <a:r>
              <a:rPr lang="fi-FI" dirty="0"/>
              <a:t>Grafiikkasivu, kuva ja tekstitiivistelmä vierekkäin.</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a:xfrm>
            <a:off x="782320" y="1762761"/>
            <a:ext cx="6164822" cy="4248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ekstin paikkamerkki 22">
            <a:extLst>
              <a:ext uri="{FF2B5EF4-FFF2-40B4-BE49-F238E27FC236}">
                <a16:creationId xmlns:a16="http://schemas.microsoft.com/office/drawing/2014/main" id="{3031A60E-285E-4799-8337-B7C931123A4A}"/>
              </a:ext>
            </a:extLst>
          </p:cNvPr>
          <p:cNvSpPr>
            <a:spLocks noGrp="1"/>
          </p:cNvSpPr>
          <p:nvPr>
            <p:ph type="body" sz="quarter" idx="13"/>
          </p:nvPr>
        </p:nvSpPr>
        <p:spPr>
          <a:xfrm>
            <a:off x="7426518" y="1959997"/>
            <a:ext cx="4286106" cy="3802327"/>
          </a:xfrm>
        </p:spPr>
        <p:txBody>
          <a:bodyPr/>
          <a:lstStyle>
            <a:lvl1pPr marL="269875" indent="-269875">
              <a:lnSpc>
                <a:spcPct val="95000"/>
              </a:lnSpc>
              <a:defRPr sz="1900"/>
            </a:lvl1pPr>
          </a:lstStyle>
          <a:p>
            <a:pPr lvl="0"/>
            <a:r>
              <a:rPr lang="fi-FI"/>
              <a:t>Muokkaa tekstin perustyylejä</a:t>
            </a:r>
          </a:p>
        </p:txBody>
      </p:sp>
      <p:sp>
        <p:nvSpPr>
          <p:cNvPr id="11" name="Alatunnisteen paikkamerkki 10">
            <a:extLst>
              <a:ext uri="{FF2B5EF4-FFF2-40B4-BE49-F238E27FC236}">
                <a16:creationId xmlns:a16="http://schemas.microsoft.com/office/drawing/2014/main" id="{CD9B7E4D-B77A-4CF1-B584-356F4C4B32D8}"/>
              </a:ext>
            </a:extLst>
          </p:cNvPr>
          <p:cNvSpPr>
            <a:spLocks noGrp="1"/>
          </p:cNvSpPr>
          <p:nvPr>
            <p:ph type="ftr" sz="quarter" idx="15"/>
          </p:nvPr>
        </p:nvSpPr>
        <p:spPr/>
        <p:txBody>
          <a:bodyPr/>
          <a:lstStyle/>
          <a:p>
            <a:pPr algn="l"/>
            <a:r>
              <a:rPr lang="fi-FI"/>
              <a:t>Aihe/otsikkoteksti Arial Regular lorem ipsum dolores</a:t>
            </a:r>
            <a:endParaRPr lang="fi-FI" dirty="0"/>
          </a:p>
        </p:txBody>
      </p:sp>
      <p:sp>
        <p:nvSpPr>
          <p:cNvPr id="12" name="Dian numeron paikkamerkki 11">
            <a:extLst>
              <a:ext uri="{FF2B5EF4-FFF2-40B4-BE49-F238E27FC236}">
                <a16:creationId xmlns:a16="http://schemas.microsoft.com/office/drawing/2014/main" id="{9B664EFA-778C-4D9B-A7A3-46CB8D5370B3}"/>
              </a:ext>
            </a:extLst>
          </p:cNvPr>
          <p:cNvSpPr>
            <a:spLocks noGrp="1"/>
          </p:cNvSpPr>
          <p:nvPr>
            <p:ph type="sldNum" sz="quarter" idx="16"/>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1247030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paikka">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a:xfrm>
            <a:off x="782320" y="306000"/>
            <a:ext cx="5025648" cy="1325563"/>
          </a:xfrm>
        </p:spPr>
        <p:txBody>
          <a:bodyPr/>
          <a:lstStyle>
            <a:lvl1pPr>
              <a:defRPr/>
            </a:lvl1pPr>
          </a:lstStyle>
          <a:p>
            <a:r>
              <a:rPr lang="fi-FI" dirty="0"/>
              <a:t>Tekstisivu kuvalla, </a:t>
            </a:r>
            <a:br>
              <a:rPr lang="fi-FI" dirty="0"/>
            </a:br>
            <a:r>
              <a:rPr lang="fi-FI" dirty="0"/>
              <a:t>lyhyt otsikko</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a:xfrm>
            <a:off x="782320" y="1762761"/>
            <a:ext cx="5025648" cy="4248000"/>
          </a:xfrm>
        </p:spPr>
        <p:txBody>
          <a:bodyPr/>
          <a:lstStyle>
            <a:lvl1pPr marL="269875" indent="-269875">
              <a:defRPr sz="2200"/>
            </a:lvl1pPr>
            <a:lvl2pPr marL="625475" indent="-265113">
              <a:defRPr/>
            </a:lvl2pPr>
            <a:lvl3pPr marL="715962" indent="0">
              <a:buNone/>
              <a:defRPr/>
            </a:lvl3pPr>
          </a:lstStyle>
          <a:p>
            <a:pPr lvl="0"/>
            <a:r>
              <a:rPr lang="fi-FI"/>
              <a:t>Muokkaa tekstin perustyylejä</a:t>
            </a:r>
          </a:p>
          <a:p>
            <a:pPr lvl="1"/>
            <a:r>
              <a:rPr lang="fi-FI"/>
              <a:t>toinen taso</a:t>
            </a:r>
          </a:p>
        </p:txBody>
      </p:sp>
      <p:sp>
        <p:nvSpPr>
          <p:cNvPr id="8" name="Kuvan paikkamerkki 19">
            <a:extLst>
              <a:ext uri="{FF2B5EF4-FFF2-40B4-BE49-F238E27FC236}">
                <a16:creationId xmlns:a16="http://schemas.microsoft.com/office/drawing/2014/main" id="{1CD34E48-431E-47C9-8075-E449B22F1C1A}"/>
              </a:ext>
              <a:ext uri="{C183D7F6-B498-43B3-948B-1728B52AA6E4}">
                <adec:decorative xmlns:adec="http://schemas.microsoft.com/office/drawing/2017/decorative" val="0"/>
              </a:ext>
            </a:extLst>
          </p:cNvPr>
          <p:cNvSpPr>
            <a:spLocks noGrp="1"/>
          </p:cNvSpPr>
          <p:nvPr>
            <p:ph type="pic" sz="quarter" idx="13"/>
          </p:nvPr>
        </p:nvSpPr>
        <p:spPr>
          <a:xfrm>
            <a:off x="6113461" y="-4484"/>
            <a:ext cx="6086310" cy="6866965"/>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310" h="6866965">
                <a:moveTo>
                  <a:pt x="655475" y="4483"/>
                </a:moveTo>
                <a:lnTo>
                  <a:pt x="6086309" y="0"/>
                </a:lnTo>
                <a:cubicBezTo>
                  <a:pt x="6086309" y="2288988"/>
                  <a:pt x="6086310" y="4577977"/>
                  <a:pt x="6086310" y="6866965"/>
                </a:cubicBezTo>
                <a:lnTo>
                  <a:pt x="655475" y="6862483"/>
                </a:lnTo>
                <a:cubicBezTo>
                  <a:pt x="198241" y="5584022"/>
                  <a:pt x="-1047" y="4542725"/>
                  <a:pt x="5" y="3409885"/>
                </a:cubicBezTo>
                <a:cubicBezTo>
                  <a:pt x="1057" y="2277045"/>
                  <a:pt x="220670" y="999399"/>
                  <a:pt x="655475" y="4483"/>
                </a:cubicBezTo>
                <a:close/>
              </a:path>
            </a:pathLst>
          </a:custGeom>
        </p:spPr>
        <p:txBody>
          <a:bodyPr anchor="ctr" anchorCtr="0"/>
          <a:lstStyle>
            <a:lvl1pPr marL="0" indent="0" algn="ctr">
              <a:buNone/>
              <a:defRPr/>
            </a:lvl1pPr>
          </a:lstStyle>
          <a:p>
            <a:r>
              <a:rPr lang="fi-FI"/>
              <a:t>Lisää kuva napsauttamalla kuvaketta</a:t>
            </a:r>
            <a:endParaRPr lang="fi-FI" dirty="0"/>
          </a:p>
        </p:txBody>
      </p:sp>
      <p:sp>
        <p:nvSpPr>
          <p:cNvPr id="9" name="Alatunnisteen paikkamerkki 8">
            <a:extLst>
              <a:ext uri="{FF2B5EF4-FFF2-40B4-BE49-F238E27FC236}">
                <a16:creationId xmlns:a16="http://schemas.microsoft.com/office/drawing/2014/main" id="{9700E9CE-DAC8-4704-A149-43A60B27A84C}"/>
              </a:ext>
            </a:extLst>
          </p:cNvPr>
          <p:cNvSpPr>
            <a:spLocks noGrp="1"/>
          </p:cNvSpPr>
          <p:nvPr>
            <p:ph type="ftr" sz="quarter" idx="15"/>
          </p:nvPr>
        </p:nvSpPr>
        <p:spPr/>
        <p:txBody>
          <a:body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522E9968-6017-4856-A4C4-E7595C39E8B6}"/>
              </a:ext>
            </a:extLst>
          </p:cNvPr>
          <p:cNvSpPr>
            <a:spLocks noGrp="1"/>
          </p:cNvSpPr>
          <p:nvPr>
            <p:ph type="sldNum" sz="quarter" idx="16"/>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695098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1">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a:xfrm>
            <a:off x="782320" y="306000"/>
            <a:ext cx="5025648" cy="1325563"/>
          </a:xfrm>
        </p:spPr>
        <p:txBody>
          <a:bodyPr/>
          <a:lstStyle>
            <a:lvl1pPr>
              <a:defRPr/>
            </a:lvl1pPr>
          </a:lstStyle>
          <a:p>
            <a:r>
              <a:rPr lang="fi-FI" dirty="0"/>
              <a:t>Tekstisivu kuvalla, </a:t>
            </a:r>
            <a:br>
              <a:rPr lang="fi-FI" dirty="0"/>
            </a:br>
            <a:r>
              <a:rPr lang="fi-FI" dirty="0"/>
              <a:t>lyhyt otsikko</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a:xfrm>
            <a:off x="782320" y="1762761"/>
            <a:ext cx="5025648" cy="4248000"/>
          </a:xfrm>
        </p:spPr>
        <p:txBody>
          <a:bodyPr/>
          <a:lstStyle>
            <a:lvl1pPr marL="269875" indent="-269875">
              <a:defRPr sz="2200"/>
            </a:lvl1pPr>
            <a:lvl2pPr marL="625475" indent="-265113">
              <a:defRPr/>
            </a:lvl2pPr>
            <a:lvl3pPr marL="715962" indent="0">
              <a:buNone/>
              <a:defRPr/>
            </a:lvl3pPr>
          </a:lstStyle>
          <a:p>
            <a:pPr lvl="0"/>
            <a:r>
              <a:rPr lang="fi-FI"/>
              <a:t>Muokkaa tekstin perustyylejä</a:t>
            </a:r>
          </a:p>
          <a:p>
            <a:pPr lvl="1"/>
            <a:r>
              <a:rPr lang="fi-FI"/>
              <a:t>toinen taso</a:t>
            </a:r>
          </a:p>
        </p:txBody>
      </p:sp>
      <p:pic>
        <p:nvPicPr>
          <p:cNvPr id="9" name="Kuva 8" descr="Kuva, joka sisältää kohteen ulko, mies, vesi, pitäminen">
            <a:extLst>
              <a:ext uri="{FF2B5EF4-FFF2-40B4-BE49-F238E27FC236}">
                <a16:creationId xmlns:a16="http://schemas.microsoft.com/office/drawing/2014/main" id="{466B4C8A-1203-4D94-826B-9379419CA5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00482" y="0"/>
            <a:ext cx="6096000" cy="6858000"/>
          </a:xfrm>
          <a:prstGeom prst="rect">
            <a:avLst/>
          </a:prstGeom>
        </p:spPr>
      </p:pic>
      <p:sp>
        <p:nvSpPr>
          <p:cNvPr id="8" name="Alatunnisteen paikkamerkki 7">
            <a:extLst>
              <a:ext uri="{FF2B5EF4-FFF2-40B4-BE49-F238E27FC236}">
                <a16:creationId xmlns:a16="http://schemas.microsoft.com/office/drawing/2014/main" id="{B1429127-79A4-4D29-847A-78D34EBB7D79}"/>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E187D99B-C452-46C4-B254-E6045240A248}"/>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702495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15F941-B7C0-48FA-BC12-7B7C226826B8}"/>
              </a:ext>
            </a:extLst>
          </p:cNvPr>
          <p:cNvSpPr>
            <a:spLocks noGrp="1"/>
          </p:cNvSpPr>
          <p:nvPr>
            <p:ph type="title"/>
          </p:nvPr>
        </p:nvSpPr>
        <p:spPr/>
        <p:txBody>
          <a:bodyPr/>
          <a:lstStyle/>
          <a:p>
            <a:r>
              <a:rPr lang="fi-FI"/>
              <a:t>Muokkaa perustyyl. napsautt.</a:t>
            </a:r>
          </a:p>
        </p:txBody>
      </p:sp>
      <p:sp>
        <p:nvSpPr>
          <p:cNvPr id="7" name="Alatunnisteen paikkamerkki 6">
            <a:extLst>
              <a:ext uri="{FF2B5EF4-FFF2-40B4-BE49-F238E27FC236}">
                <a16:creationId xmlns:a16="http://schemas.microsoft.com/office/drawing/2014/main" id="{7CD8110F-CCB3-4F2C-A24C-58395114068A}"/>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8" name="Dian numeron paikkamerkki 7">
            <a:extLst>
              <a:ext uri="{FF2B5EF4-FFF2-40B4-BE49-F238E27FC236}">
                <a16:creationId xmlns:a16="http://schemas.microsoft.com/office/drawing/2014/main" id="{DD1E9F2C-6E23-43A9-A7DE-626D34CEDD8A}"/>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1265371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CBD59BAD-0669-42AB-9904-BB6AA4465919}"/>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7" name="Dian numeron paikkamerkki 6">
            <a:extLst>
              <a:ext uri="{FF2B5EF4-FFF2-40B4-BE49-F238E27FC236}">
                <a16:creationId xmlns:a16="http://schemas.microsoft.com/office/drawing/2014/main" id="{2F973901-92EE-424C-B835-C2D00C6C55AD}"/>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131573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4D532A6C-0B99-4216-A2F9-969D711A60D9}"/>
              </a:ext>
              <a:ext uri="{C183D7F6-B498-43B3-948B-1728B52AA6E4}">
                <adec:decorative xmlns:adec="http://schemas.microsoft.com/office/drawing/2017/decorative" val="1"/>
              </a:ext>
            </a:extLst>
          </p:cNvPr>
          <p:cNvGrpSpPr/>
          <p:nvPr userDrawn="1"/>
        </p:nvGrpSpPr>
        <p:grpSpPr bwMode="gray">
          <a:xfrm>
            <a:off x="0" y="-1"/>
            <a:ext cx="12193200" cy="6858000"/>
            <a:chOff x="14288" y="6350"/>
            <a:chExt cx="12163426" cy="6845301"/>
          </a:xfrm>
        </p:grpSpPr>
        <p:sp>
          <p:nvSpPr>
            <p:cNvPr id="10" name="Freeform 5">
              <a:extLst>
                <a:ext uri="{FF2B5EF4-FFF2-40B4-BE49-F238E27FC236}">
                  <a16:creationId xmlns:a16="http://schemas.microsoft.com/office/drawing/2014/main" id="{F21C24B7-8266-4B7D-8989-0F53D893F86E}"/>
                </a:ext>
              </a:extLst>
            </p:cNvPr>
            <p:cNvSpPr>
              <a:spLocks/>
            </p:cNvSpPr>
            <p:nvPr userDrawn="1"/>
          </p:nvSpPr>
          <p:spPr bwMode="gray">
            <a:xfrm>
              <a:off x="14288" y="6350"/>
              <a:ext cx="8693150"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6">
              <a:extLst>
                <a:ext uri="{FF2B5EF4-FFF2-40B4-BE49-F238E27FC236}">
                  <a16:creationId xmlns:a16="http://schemas.microsoft.com/office/drawing/2014/main" id="{B999390E-2FB8-427B-B933-E6E732173052}"/>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EA7E893D-9A24-4C16-949F-F2219584D473}"/>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02C92432-A7C5-495D-9420-AEC24657CB04}"/>
                </a:ext>
              </a:extLst>
            </p:cNvPr>
            <p:cNvSpPr>
              <a:spLocks/>
            </p:cNvSpPr>
            <p:nvPr userDrawn="1"/>
          </p:nvSpPr>
          <p:spPr bwMode="gray">
            <a:xfrm>
              <a:off x="7537451" y="6350"/>
              <a:ext cx="4640263"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Lst>
              <a:ahLst/>
              <a:cxnLst>
                <a:cxn ang="0">
                  <a:pos x="T0" y="T1"/>
                </a:cxn>
                <a:cxn ang="0">
                  <a:pos x="T2" y="T3"/>
                </a:cxn>
                <a:cxn ang="0">
                  <a:pos x="T4" y="T5"/>
                </a:cxn>
                <a:cxn ang="0">
                  <a:pos x="T6" y="T7"/>
                </a:cxn>
                <a:cxn ang="0">
                  <a:pos x="T8" y="T9"/>
                </a:cxn>
                <a:cxn ang="0">
                  <a:pos x="T10" y="T11"/>
                </a:cxn>
                <a:cxn ang="0">
                  <a:pos x="T12" y="T13"/>
                </a:cxn>
              </a:cxnLst>
              <a:rect l="0" t="0" r="r" b="b"/>
              <a:pathLst>
                <a:path w="25842" h="3810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EBE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6356350" cy="2526981"/>
          </a:xfrm>
        </p:spPr>
        <p:txBody>
          <a:bodyPr anchor="t" anchorCtr="0"/>
          <a:lstStyle>
            <a:lvl1pPr>
              <a:defRPr sz="4100">
                <a:solidFill>
                  <a:schemeClr val="bg1"/>
                </a:solidFill>
              </a:defRPr>
            </a:lvl1pPr>
          </a:lstStyle>
          <a:p>
            <a:r>
              <a:rPr lang="fi-FI" dirty="0"/>
              <a:t>Väliotsikkosivu </a:t>
            </a:r>
            <a:br>
              <a:rPr lang="fi-FI" dirty="0"/>
            </a:br>
            <a:r>
              <a:rPr lang="fi-FI" dirty="0"/>
              <a:t>esityksen </a:t>
            </a:r>
            <a:br>
              <a:rPr lang="fi-FI" dirty="0"/>
            </a:br>
            <a:r>
              <a:rPr lang="fi-FI" dirty="0"/>
              <a:t>jäsentämiseen, </a:t>
            </a:r>
            <a:br>
              <a:rPr lang="fi-FI" dirty="0"/>
            </a:br>
            <a:r>
              <a:rPr lang="fi-FI" dirty="0"/>
              <a:t>4 riviä lyhyellä tekstillä</a:t>
            </a:r>
          </a:p>
        </p:txBody>
      </p:sp>
      <p:sp>
        <p:nvSpPr>
          <p:cNvPr id="7" name="Alatunnisteen paikkamerkki 6">
            <a:extLst>
              <a:ext uri="{FF2B5EF4-FFF2-40B4-BE49-F238E27FC236}">
                <a16:creationId xmlns:a16="http://schemas.microsoft.com/office/drawing/2014/main" id="{29F8BFF4-EC86-4A85-B914-B241AE572CC2}"/>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8" name="Dian numeron paikkamerkki 7">
            <a:extLst>
              <a:ext uri="{FF2B5EF4-FFF2-40B4-BE49-F238E27FC236}">
                <a16:creationId xmlns:a16="http://schemas.microsoft.com/office/drawing/2014/main" id="{4F20DE8F-8CBA-4069-B1E4-BBCC9BE8AF02}"/>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502899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san ylätunniste 2">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4D532A6C-0B99-4216-A2F9-969D711A60D9}"/>
              </a:ext>
              <a:ext uri="{C183D7F6-B498-43B3-948B-1728B52AA6E4}">
                <adec:decorative xmlns:adec="http://schemas.microsoft.com/office/drawing/2017/decorative" val="1"/>
              </a:ext>
            </a:extLst>
          </p:cNvPr>
          <p:cNvGrpSpPr/>
          <p:nvPr userDrawn="1"/>
        </p:nvGrpSpPr>
        <p:grpSpPr bwMode="gray">
          <a:xfrm>
            <a:off x="0" y="-1"/>
            <a:ext cx="12193200" cy="6858000"/>
            <a:chOff x="14288" y="6350"/>
            <a:chExt cx="12163426" cy="6845301"/>
          </a:xfrm>
        </p:grpSpPr>
        <p:sp>
          <p:nvSpPr>
            <p:cNvPr id="10" name="Freeform 5">
              <a:extLst>
                <a:ext uri="{FF2B5EF4-FFF2-40B4-BE49-F238E27FC236}">
                  <a16:creationId xmlns:a16="http://schemas.microsoft.com/office/drawing/2014/main" id="{F21C24B7-8266-4B7D-8989-0F53D893F86E}"/>
                </a:ext>
              </a:extLst>
            </p:cNvPr>
            <p:cNvSpPr>
              <a:spLocks/>
            </p:cNvSpPr>
            <p:nvPr userDrawn="1"/>
          </p:nvSpPr>
          <p:spPr bwMode="gray">
            <a:xfrm>
              <a:off x="14288" y="6350"/>
              <a:ext cx="8693150"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6">
              <a:extLst>
                <a:ext uri="{FF2B5EF4-FFF2-40B4-BE49-F238E27FC236}">
                  <a16:creationId xmlns:a16="http://schemas.microsoft.com/office/drawing/2014/main" id="{B999390E-2FB8-427B-B933-E6E732173052}"/>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EA7E893D-9A24-4C16-949F-F2219584D473}"/>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02C92432-A7C5-495D-9420-AEC24657CB04}"/>
                </a:ext>
              </a:extLst>
            </p:cNvPr>
            <p:cNvSpPr>
              <a:spLocks/>
            </p:cNvSpPr>
            <p:nvPr userDrawn="1"/>
          </p:nvSpPr>
          <p:spPr bwMode="gray">
            <a:xfrm>
              <a:off x="7537451" y="6350"/>
              <a:ext cx="4640263"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Lst>
              <a:ahLst/>
              <a:cxnLst>
                <a:cxn ang="0">
                  <a:pos x="T0" y="T1"/>
                </a:cxn>
                <a:cxn ang="0">
                  <a:pos x="T2" y="T3"/>
                </a:cxn>
                <a:cxn ang="0">
                  <a:pos x="T4" y="T5"/>
                </a:cxn>
                <a:cxn ang="0">
                  <a:pos x="T6" y="T7"/>
                </a:cxn>
                <a:cxn ang="0">
                  <a:pos x="T8" y="T9"/>
                </a:cxn>
                <a:cxn ang="0">
                  <a:pos x="T10" y="T11"/>
                </a:cxn>
                <a:cxn ang="0">
                  <a:pos x="T12" y="T13"/>
                </a:cxn>
              </a:cxnLst>
              <a:rect l="0" t="0" r="r" b="b"/>
              <a:pathLst>
                <a:path w="25842" h="3810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EBE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6932414" cy="871933"/>
          </a:xfrm>
        </p:spPr>
        <p:txBody>
          <a:bodyPr anchor="t" anchorCtr="0"/>
          <a:lstStyle>
            <a:lvl1pPr>
              <a:defRPr sz="5600">
                <a:solidFill>
                  <a:schemeClr val="bg1"/>
                </a:solidFill>
              </a:defRPr>
            </a:lvl1pPr>
          </a:lstStyle>
          <a:p>
            <a:r>
              <a:rPr lang="fi-FI" dirty="0"/>
              <a:t>Yksi tekstirivi</a:t>
            </a:r>
          </a:p>
        </p:txBody>
      </p:sp>
      <p:sp>
        <p:nvSpPr>
          <p:cNvPr id="9" name="Alatunnisteen paikkamerkki 8">
            <a:extLst>
              <a:ext uri="{FF2B5EF4-FFF2-40B4-BE49-F238E27FC236}">
                <a16:creationId xmlns:a16="http://schemas.microsoft.com/office/drawing/2014/main" id="{D25FCF1C-6312-4783-B492-30778B19C6E3}"/>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5" name="Dian numeron paikkamerkki 14">
            <a:extLst>
              <a:ext uri="{FF2B5EF4-FFF2-40B4-BE49-F238E27FC236}">
                <a16:creationId xmlns:a16="http://schemas.microsoft.com/office/drawing/2014/main" id="{B58E6CF3-2C51-4D95-85AA-2F72E91E1C2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981760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san ylätunniste 3">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371D5EAE-A81E-4265-8AF7-3903B2858231}"/>
              </a:ext>
              <a:ext uri="{C183D7F6-B498-43B3-948B-1728B52AA6E4}">
                <adec:decorative xmlns:adec="http://schemas.microsoft.com/office/drawing/2017/decorative" val="1"/>
              </a:ext>
            </a:extLst>
          </p:cNvPr>
          <p:cNvGrpSpPr/>
          <p:nvPr userDrawn="1"/>
        </p:nvGrpSpPr>
        <p:grpSpPr bwMode="gray">
          <a:xfrm>
            <a:off x="0" y="-1"/>
            <a:ext cx="12193200" cy="6858000"/>
            <a:chOff x="14288" y="6350"/>
            <a:chExt cx="12163426" cy="6845301"/>
          </a:xfrm>
        </p:grpSpPr>
        <p:sp>
          <p:nvSpPr>
            <p:cNvPr id="8" name="Freeform 5">
              <a:extLst>
                <a:ext uri="{FF2B5EF4-FFF2-40B4-BE49-F238E27FC236}">
                  <a16:creationId xmlns:a16="http://schemas.microsoft.com/office/drawing/2014/main" id="{044C3A0F-7691-49FE-96B6-E859DEADF166}"/>
                </a:ext>
              </a:extLst>
            </p:cNvPr>
            <p:cNvSpPr>
              <a:spLocks/>
            </p:cNvSpPr>
            <p:nvPr userDrawn="1"/>
          </p:nvSpPr>
          <p:spPr bwMode="gray">
            <a:xfrm>
              <a:off x="14288" y="6350"/>
              <a:ext cx="8818016"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6">
              <a:extLst>
                <a:ext uri="{FF2B5EF4-FFF2-40B4-BE49-F238E27FC236}">
                  <a16:creationId xmlns:a16="http://schemas.microsoft.com/office/drawing/2014/main" id="{A1030837-DB02-4459-9A4B-059E43444645}"/>
                </a:ext>
              </a:extLst>
            </p:cNvPr>
            <p:cNvSpPr>
              <a:spLocks/>
            </p:cNvSpPr>
            <p:nvPr userDrawn="1"/>
          </p:nvSpPr>
          <p:spPr bwMode="gray">
            <a:xfrm>
              <a:off x="7537451" y="6350"/>
              <a:ext cx="4640263"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Lst>
              <a:ahLst/>
              <a:cxnLst>
                <a:cxn ang="0">
                  <a:pos x="T0" y="T1"/>
                </a:cxn>
                <a:cxn ang="0">
                  <a:pos x="T2" y="T3"/>
                </a:cxn>
                <a:cxn ang="0">
                  <a:pos x="T4" y="T5"/>
                </a:cxn>
                <a:cxn ang="0">
                  <a:pos x="T6" y="T7"/>
                </a:cxn>
                <a:cxn ang="0">
                  <a:pos x="T8" y="T9"/>
                </a:cxn>
                <a:cxn ang="0">
                  <a:pos x="T10" y="T11"/>
                </a:cxn>
                <a:cxn ang="0">
                  <a:pos x="T12" y="T13"/>
                </a:cxn>
              </a:cxnLst>
              <a:rect l="0" t="0" r="r" b="b"/>
              <a:pathLst>
                <a:path w="25842" h="3810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4A6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C76AF66B-5E40-49AE-9A2F-3ABA9901A079}"/>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52C3FDA0-0DB0-41FE-9FFC-0002998FEFD7}"/>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9828000" cy="1955671"/>
          </a:xfrm>
        </p:spPr>
        <p:txBody>
          <a:bodyPr anchor="t" anchorCtr="0"/>
          <a:lstStyle>
            <a:lvl1pPr>
              <a:defRPr sz="4100">
                <a:solidFill>
                  <a:schemeClr val="bg1"/>
                </a:solidFill>
              </a:defRPr>
            </a:lvl1pPr>
          </a:lstStyle>
          <a:p>
            <a:r>
              <a:rPr lang="fi-FI" dirty="0"/>
              <a:t>Väliotsikkosivu esityksen </a:t>
            </a:r>
            <a:br>
              <a:rPr lang="fi-FI" dirty="0"/>
            </a:br>
            <a:r>
              <a:rPr lang="fi-FI" dirty="0"/>
              <a:t>jäsentämiseen pitkällä tekstillä</a:t>
            </a:r>
            <a:br>
              <a:rPr lang="fi-FI" dirty="0"/>
            </a:br>
            <a:r>
              <a:rPr lang="fi-FI" dirty="0" err="1"/>
              <a:t>max</a:t>
            </a:r>
            <a:r>
              <a:rPr lang="fi-FI" dirty="0"/>
              <a:t>. 3 riviä</a:t>
            </a:r>
          </a:p>
        </p:txBody>
      </p:sp>
      <p:sp>
        <p:nvSpPr>
          <p:cNvPr id="20" name="Alatunnisteen paikkamerkki 19">
            <a:extLst>
              <a:ext uri="{FF2B5EF4-FFF2-40B4-BE49-F238E27FC236}">
                <a16:creationId xmlns:a16="http://schemas.microsoft.com/office/drawing/2014/main" id="{5A33775A-8692-4630-B0A7-351A15032642}"/>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21" name="Dian numeron paikkamerkki 20">
            <a:extLst>
              <a:ext uri="{FF2B5EF4-FFF2-40B4-BE49-F238E27FC236}">
                <a16:creationId xmlns:a16="http://schemas.microsoft.com/office/drawing/2014/main" id="{DBD8842B-CE46-458C-9327-5C7AC4214DEE}"/>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120841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21" name="Ryhmä 20">
            <a:extLst>
              <a:ext uri="{FF2B5EF4-FFF2-40B4-BE49-F238E27FC236}">
                <a16:creationId xmlns:a16="http://schemas.microsoft.com/office/drawing/2014/main" id="{0EE7235B-98DF-4BBE-9E8E-5C98688095B0}"/>
              </a:ext>
            </a:extLst>
          </p:cNvPr>
          <p:cNvGrpSpPr/>
          <p:nvPr userDrawn="1"/>
        </p:nvGrpSpPr>
        <p:grpSpPr>
          <a:xfrm>
            <a:off x="0" y="-1"/>
            <a:ext cx="12193200" cy="6858000"/>
            <a:chOff x="166688" y="158750"/>
            <a:chExt cx="12163426" cy="6845301"/>
          </a:xfrm>
        </p:grpSpPr>
        <p:sp>
          <p:nvSpPr>
            <p:cNvPr id="14" name="Freeform 5">
              <a:extLst>
                <a:ext uri="{FF2B5EF4-FFF2-40B4-BE49-F238E27FC236}">
                  <a16:creationId xmlns:a16="http://schemas.microsoft.com/office/drawing/2014/main" id="{364F166F-69FD-49CF-8A3D-68CEF3F28F18}"/>
                </a:ext>
                <a:ext uri="{C183D7F6-B498-43B3-948B-1728B52AA6E4}">
                  <adec:decorative xmlns:adec="http://schemas.microsoft.com/office/drawing/2017/decorative" val="1"/>
                </a:ext>
              </a:extLst>
            </p:cNvPr>
            <p:cNvSpPr>
              <a:spLocks/>
            </p:cNvSpPr>
            <p:nvPr userDrawn="1"/>
          </p:nvSpPr>
          <p:spPr bwMode="gray">
            <a:xfrm>
              <a:off x="7259638" y="1146175"/>
              <a:ext cx="5070475" cy="5857875"/>
            </a:xfrm>
            <a:custGeom>
              <a:avLst/>
              <a:gdLst>
                <a:gd name="T0" fmla="*/ 28231 w 28231"/>
                <a:gd name="T1" fmla="*/ 0 h 32607"/>
                <a:gd name="T2" fmla="*/ 12810 w 28231"/>
                <a:gd name="T3" fmla="*/ 11644 h 32607"/>
                <a:gd name="T4" fmla="*/ 0 w 28231"/>
                <a:gd name="T5" fmla="*/ 32607 h 32607"/>
                <a:gd name="T6" fmla="*/ 28231 w 28231"/>
                <a:gd name="T7" fmla="*/ 32607 h 32607"/>
                <a:gd name="T8" fmla="*/ 28231 w 28231"/>
                <a:gd name="T9" fmla="*/ 0 h 32607"/>
              </a:gdLst>
              <a:ahLst/>
              <a:cxnLst>
                <a:cxn ang="0">
                  <a:pos x="T0" y="T1"/>
                </a:cxn>
                <a:cxn ang="0">
                  <a:pos x="T2" y="T3"/>
                </a:cxn>
                <a:cxn ang="0">
                  <a:pos x="T4" y="T5"/>
                </a:cxn>
                <a:cxn ang="0">
                  <a:pos x="T6" y="T7"/>
                </a:cxn>
                <a:cxn ang="0">
                  <a:pos x="T8" y="T9"/>
                </a:cxn>
              </a:cxnLst>
              <a:rect l="0" t="0" r="r" b="b"/>
              <a:pathLst>
                <a:path w="28231" h="32607">
                  <a:moveTo>
                    <a:pt x="28231" y="0"/>
                  </a:moveTo>
                  <a:cubicBezTo>
                    <a:pt x="22627" y="2921"/>
                    <a:pt x="17404" y="6803"/>
                    <a:pt x="12810" y="11644"/>
                  </a:cubicBezTo>
                  <a:cubicBezTo>
                    <a:pt x="7200" y="17545"/>
                    <a:pt x="2781" y="24647"/>
                    <a:pt x="0" y="32607"/>
                  </a:cubicBezTo>
                  <a:lnTo>
                    <a:pt x="28231" y="32607"/>
                  </a:lnTo>
                  <a:lnTo>
                    <a:pt x="28231"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86EBD2D0-8F8D-40B7-8466-A70F0F222C78}"/>
                </a:ext>
                <a:ext uri="{C183D7F6-B498-43B3-948B-1728B52AA6E4}">
                  <adec:decorative xmlns:adec="http://schemas.microsoft.com/office/drawing/2017/decorative" val="1"/>
                </a:ext>
              </a:extLst>
            </p:cNvPr>
            <p:cNvSpPr>
              <a:spLocks/>
            </p:cNvSpPr>
            <p:nvPr userDrawn="1"/>
          </p:nvSpPr>
          <p:spPr bwMode="gray">
            <a:xfrm>
              <a:off x="166688" y="1966913"/>
              <a:ext cx="12163425" cy="5037138"/>
            </a:xfrm>
            <a:custGeom>
              <a:avLst/>
              <a:gdLst>
                <a:gd name="T0" fmla="*/ 67733 w 67733"/>
                <a:gd name="T1" fmla="*/ 17739 h 28039"/>
                <a:gd name="T2" fmla="*/ 52312 w 67733"/>
                <a:gd name="T3" fmla="*/ 7076 h 28039"/>
                <a:gd name="T4" fmla="*/ 16393 w 67733"/>
                <a:gd name="T5" fmla="*/ 2347 h 28039"/>
                <a:gd name="T6" fmla="*/ 0 w 67733"/>
                <a:gd name="T7" fmla="*/ 7978 h 28039"/>
                <a:gd name="T8" fmla="*/ 0 w 67733"/>
                <a:gd name="T9" fmla="*/ 28039 h 28039"/>
                <a:gd name="T10" fmla="*/ 67733 w 67733"/>
                <a:gd name="T11" fmla="*/ 28039 h 28039"/>
                <a:gd name="T12" fmla="*/ 67733 w 67733"/>
                <a:gd name="T13" fmla="*/ 17739 h 28039"/>
              </a:gdLst>
              <a:ahLst/>
              <a:cxnLst>
                <a:cxn ang="0">
                  <a:pos x="T0" y="T1"/>
                </a:cxn>
                <a:cxn ang="0">
                  <a:pos x="T2" y="T3"/>
                </a:cxn>
                <a:cxn ang="0">
                  <a:pos x="T4" y="T5"/>
                </a:cxn>
                <a:cxn ang="0">
                  <a:pos x="T6" y="T7"/>
                </a:cxn>
                <a:cxn ang="0">
                  <a:pos x="T8" y="T9"/>
                </a:cxn>
                <a:cxn ang="0">
                  <a:pos x="T10" y="T11"/>
                </a:cxn>
                <a:cxn ang="0">
                  <a:pos x="T12" y="T13"/>
                </a:cxn>
              </a:cxnLst>
              <a:rect l="0" t="0" r="r" b="b"/>
              <a:pathLst>
                <a:path w="67733" h="28039">
                  <a:moveTo>
                    <a:pt x="67733" y="17739"/>
                  </a:moveTo>
                  <a:cubicBezTo>
                    <a:pt x="63315" y="13487"/>
                    <a:pt x="58150" y="9861"/>
                    <a:pt x="52312" y="7076"/>
                  </a:cubicBezTo>
                  <a:cubicBezTo>
                    <a:pt x="41519" y="1917"/>
                    <a:pt x="29055" y="0"/>
                    <a:pt x="16393" y="2347"/>
                  </a:cubicBezTo>
                  <a:cubicBezTo>
                    <a:pt x="10734" y="3391"/>
                    <a:pt x="5203" y="5270"/>
                    <a:pt x="0" y="7978"/>
                  </a:cubicBezTo>
                  <a:lnTo>
                    <a:pt x="0" y="28039"/>
                  </a:lnTo>
                  <a:lnTo>
                    <a:pt x="67733" y="28039"/>
                  </a:lnTo>
                  <a:lnTo>
                    <a:pt x="67733" y="17739"/>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2283D766-1997-4ADC-9D70-135DA7587C6B}"/>
                </a:ext>
                <a:ext uri="{C183D7F6-B498-43B3-948B-1728B52AA6E4}">
                  <adec:decorative xmlns:adec="http://schemas.microsoft.com/office/drawing/2017/decorative" val="1"/>
                </a:ext>
              </a:extLst>
            </p:cNvPr>
            <p:cNvSpPr>
              <a:spLocks/>
            </p:cNvSpPr>
            <p:nvPr userDrawn="1"/>
          </p:nvSpPr>
          <p:spPr bwMode="gray">
            <a:xfrm>
              <a:off x="7308851" y="158750"/>
              <a:ext cx="3365500" cy="3079750"/>
            </a:xfrm>
            <a:custGeom>
              <a:avLst/>
              <a:gdLst>
                <a:gd name="T0" fmla="*/ 18501 w 18750"/>
                <a:gd name="T1" fmla="*/ 4647 h 17137"/>
                <a:gd name="T2" fmla="*/ 18631 w 18750"/>
                <a:gd name="T3" fmla="*/ 0 h 17137"/>
                <a:gd name="T4" fmla="*/ 0 w 18750"/>
                <a:gd name="T5" fmla="*/ 0 h 17137"/>
                <a:gd name="T6" fmla="*/ 2506 w 18750"/>
                <a:gd name="T7" fmla="*/ 7612 h 17137"/>
                <a:gd name="T8" fmla="*/ 12544 w 18750"/>
                <a:gd name="T9" fmla="*/ 17137 h 17137"/>
                <a:gd name="T10" fmla="*/ 18501 w 18750"/>
                <a:gd name="T11" fmla="*/ 4647 h 17137"/>
              </a:gdLst>
              <a:ahLst/>
              <a:cxnLst>
                <a:cxn ang="0">
                  <a:pos x="T0" y="T1"/>
                </a:cxn>
                <a:cxn ang="0">
                  <a:pos x="T2" y="T3"/>
                </a:cxn>
                <a:cxn ang="0">
                  <a:pos x="T4" y="T5"/>
                </a:cxn>
                <a:cxn ang="0">
                  <a:pos x="T6" y="T7"/>
                </a:cxn>
                <a:cxn ang="0">
                  <a:pos x="T8" y="T9"/>
                </a:cxn>
                <a:cxn ang="0">
                  <a:pos x="T10" y="T11"/>
                </a:cxn>
              </a:cxnLst>
              <a:rect l="0" t="0" r="r" b="b"/>
              <a:pathLst>
                <a:path w="18750" h="17137">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5AB5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7" name="Freeform 8">
              <a:extLst>
                <a:ext uri="{FF2B5EF4-FFF2-40B4-BE49-F238E27FC236}">
                  <a16:creationId xmlns:a16="http://schemas.microsoft.com/office/drawing/2014/main" id="{61C55AF5-41ED-4FED-8B17-E572D95A2EF2}"/>
                </a:ext>
                <a:ext uri="{C183D7F6-B498-43B3-948B-1728B52AA6E4}">
                  <adec:decorative xmlns:adec="http://schemas.microsoft.com/office/drawing/2017/decorative" val="1"/>
                </a:ext>
              </a:extLst>
            </p:cNvPr>
            <p:cNvSpPr>
              <a:spLocks/>
            </p:cNvSpPr>
            <p:nvPr userDrawn="1"/>
          </p:nvSpPr>
          <p:spPr bwMode="gray">
            <a:xfrm>
              <a:off x="9563101" y="158750"/>
              <a:ext cx="2767013" cy="3076575"/>
            </a:xfrm>
            <a:custGeom>
              <a:avLst/>
              <a:gdLst>
                <a:gd name="T0" fmla="*/ 6077 w 15411"/>
                <a:gd name="T1" fmla="*/ 0 h 17126"/>
                <a:gd name="T2" fmla="*/ 5947 w 15411"/>
                <a:gd name="T3" fmla="*/ 4647 h 17126"/>
                <a:gd name="T4" fmla="*/ 0 w 15411"/>
                <a:gd name="T5" fmla="*/ 17126 h 17126"/>
                <a:gd name="T6" fmla="*/ 15411 w 15411"/>
                <a:gd name="T7" fmla="*/ 5493 h 17126"/>
                <a:gd name="T8" fmla="*/ 15411 w 15411"/>
                <a:gd name="T9" fmla="*/ 0 h 17126"/>
                <a:gd name="T10" fmla="*/ 6077 w 15411"/>
                <a:gd name="T11" fmla="*/ 0 h 17126"/>
              </a:gdLst>
              <a:ahLst/>
              <a:cxnLst>
                <a:cxn ang="0">
                  <a:pos x="T0" y="T1"/>
                </a:cxn>
                <a:cxn ang="0">
                  <a:pos x="T2" y="T3"/>
                </a:cxn>
                <a:cxn ang="0">
                  <a:pos x="T4" y="T5"/>
                </a:cxn>
                <a:cxn ang="0">
                  <a:pos x="T6" y="T7"/>
                </a:cxn>
                <a:cxn ang="0">
                  <a:pos x="T8" y="T9"/>
                </a:cxn>
                <a:cxn ang="0">
                  <a:pos x="T10" y="T11"/>
                </a:cxn>
              </a:cxnLst>
              <a:rect l="0" t="0" r="r" b="b"/>
              <a:pathLst>
                <a:path w="15411" h="17126">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ADDA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8" name="Freeform 9">
              <a:extLst>
                <a:ext uri="{FF2B5EF4-FFF2-40B4-BE49-F238E27FC236}">
                  <a16:creationId xmlns:a16="http://schemas.microsoft.com/office/drawing/2014/main" id="{8207A6F9-D3E1-4322-B846-960DD6FC99C9}"/>
                </a:ext>
                <a:ext uri="{C183D7F6-B498-43B3-948B-1728B52AA6E4}">
                  <adec:decorative xmlns:adec="http://schemas.microsoft.com/office/drawing/2017/decorative" val="1"/>
                </a:ext>
              </a:extLst>
            </p:cNvPr>
            <p:cNvSpPr>
              <a:spLocks/>
            </p:cNvSpPr>
            <p:nvPr userDrawn="1"/>
          </p:nvSpPr>
          <p:spPr bwMode="gray">
            <a:xfrm>
              <a:off x="7259638" y="3238500"/>
              <a:ext cx="5070475" cy="3765550"/>
            </a:xfrm>
            <a:custGeom>
              <a:avLst/>
              <a:gdLst>
                <a:gd name="T0" fmla="*/ 28231 w 28231"/>
                <a:gd name="T1" fmla="*/ 10663 h 20963"/>
                <a:gd name="T2" fmla="*/ 12810 w 28231"/>
                <a:gd name="T3" fmla="*/ 0 h 20963"/>
                <a:gd name="T4" fmla="*/ 12810 w 28231"/>
                <a:gd name="T5" fmla="*/ 0 h 20963"/>
                <a:gd name="T6" fmla="*/ 12810 w 28231"/>
                <a:gd name="T7" fmla="*/ 0 h 20963"/>
                <a:gd name="T8" fmla="*/ 0 w 28231"/>
                <a:gd name="T9" fmla="*/ 20963 h 20963"/>
                <a:gd name="T10" fmla="*/ 28231 w 28231"/>
                <a:gd name="T11" fmla="*/ 20963 h 20963"/>
                <a:gd name="T12" fmla="*/ 28231 w 28231"/>
                <a:gd name="T13" fmla="*/ 10663 h 20963"/>
              </a:gdLst>
              <a:ahLst/>
              <a:cxnLst>
                <a:cxn ang="0">
                  <a:pos x="T0" y="T1"/>
                </a:cxn>
                <a:cxn ang="0">
                  <a:pos x="T2" y="T3"/>
                </a:cxn>
                <a:cxn ang="0">
                  <a:pos x="T4" y="T5"/>
                </a:cxn>
                <a:cxn ang="0">
                  <a:pos x="T6" y="T7"/>
                </a:cxn>
                <a:cxn ang="0">
                  <a:pos x="T8" y="T9"/>
                </a:cxn>
                <a:cxn ang="0">
                  <a:pos x="T10" y="T11"/>
                </a:cxn>
                <a:cxn ang="0">
                  <a:pos x="T12" y="T13"/>
                </a:cxn>
              </a:cxnLst>
              <a:rect l="0" t="0" r="r" b="b"/>
              <a:pathLst>
                <a:path w="28231" h="20963">
                  <a:moveTo>
                    <a:pt x="28231" y="10663"/>
                  </a:moveTo>
                  <a:cubicBezTo>
                    <a:pt x="23813" y="6411"/>
                    <a:pt x="18648" y="2785"/>
                    <a:pt x="12810" y="0"/>
                  </a:cubicBezTo>
                  <a:cubicBezTo>
                    <a:pt x="12810" y="0"/>
                    <a:pt x="12810" y="0"/>
                    <a:pt x="12810" y="0"/>
                  </a:cubicBezTo>
                  <a:cubicBezTo>
                    <a:pt x="12810" y="0"/>
                    <a:pt x="12810" y="0"/>
                    <a:pt x="12810" y="0"/>
                  </a:cubicBezTo>
                  <a:cubicBezTo>
                    <a:pt x="7200" y="5901"/>
                    <a:pt x="2781" y="13003"/>
                    <a:pt x="0" y="20963"/>
                  </a:cubicBezTo>
                  <a:lnTo>
                    <a:pt x="28231" y="20963"/>
                  </a:lnTo>
                  <a:lnTo>
                    <a:pt x="28231" y="10663"/>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9" name="Freeform 10">
              <a:extLst>
                <a:ext uri="{FF2B5EF4-FFF2-40B4-BE49-F238E27FC236}">
                  <a16:creationId xmlns:a16="http://schemas.microsoft.com/office/drawing/2014/main" id="{7B819825-3200-472E-9BDC-39A078E17847}"/>
                </a:ext>
                <a:ext uri="{C183D7F6-B498-43B3-948B-1728B52AA6E4}">
                  <adec:decorative xmlns:adec="http://schemas.microsoft.com/office/drawing/2017/decorative" val="1"/>
                </a:ext>
              </a:extLst>
            </p:cNvPr>
            <p:cNvSpPr>
              <a:spLocks/>
            </p:cNvSpPr>
            <p:nvPr userDrawn="1"/>
          </p:nvSpPr>
          <p:spPr bwMode="gray">
            <a:xfrm>
              <a:off x="9559926" y="1146175"/>
              <a:ext cx="2770188" cy="2576513"/>
            </a:xfrm>
            <a:custGeom>
              <a:avLst/>
              <a:gdLst>
                <a:gd name="T0" fmla="*/ 15421 w 15421"/>
                <a:gd name="T1" fmla="*/ 0 h 14347"/>
                <a:gd name="T2" fmla="*/ 0 w 15421"/>
                <a:gd name="T3" fmla="*/ 11644 h 14347"/>
                <a:gd name="T4" fmla="*/ 0 w 15421"/>
                <a:gd name="T5" fmla="*/ 11644 h 14347"/>
                <a:gd name="T6" fmla="*/ 0 w 15421"/>
                <a:gd name="T7" fmla="*/ 11644 h 14347"/>
                <a:gd name="T8" fmla="*/ 13720 w 15421"/>
                <a:gd name="T9" fmla="*/ 13450 h 14347"/>
                <a:gd name="T10" fmla="*/ 15421 w 15421"/>
                <a:gd name="T11" fmla="*/ 13067 h 14347"/>
                <a:gd name="T12" fmla="*/ 15421 w 15421"/>
                <a:gd name="T13" fmla="*/ 0 h 14347"/>
              </a:gdLst>
              <a:ahLst/>
              <a:cxnLst>
                <a:cxn ang="0">
                  <a:pos x="T0" y="T1"/>
                </a:cxn>
                <a:cxn ang="0">
                  <a:pos x="T2" y="T3"/>
                </a:cxn>
                <a:cxn ang="0">
                  <a:pos x="T4" y="T5"/>
                </a:cxn>
                <a:cxn ang="0">
                  <a:pos x="T6" y="T7"/>
                </a:cxn>
                <a:cxn ang="0">
                  <a:pos x="T8" y="T9"/>
                </a:cxn>
                <a:cxn ang="0">
                  <a:pos x="T10" y="T11"/>
                </a:cxn>
                <a:cxn ang="0">
                  <a:pos x="T12" y="T13"/>
                </a:cxn>
              </a:cxnLst>
              <a:rect l="0" t="0" r="r" b="b"/>
              <a:pathLst>
                <a:path w="15421" h="14347">
                  <a:moveTo>
                    <a:pt x="15421" y="0"/>
                  </a:moveTo>
                  <a:cubicBezTo>
                    <a:pt x="9817" y="2921"/>
                    <a:pt x="4594" y="6803"/>
                    <a:pt x="0" y="11644"/>
                  </a:cubicBezTo>
                  <a:cubicBezTo>
                    <a:pt x="0" y="11644"/>
                    <a:pt x="0" y="11644"/>
                    <a:pt x="0" y="11644"/>
                  </a:cubicBezTo>
                  <a:cubicBezTo>
                    <a:pt x="0" y="11644"/>
                    <a:pt x="0" y="11644"/>
                    <a:pt x="0" y="11644"/>
                  </a:cubicBezTo>
                  <a:cubicBezTo>
                    <a:pt x="4122" y="13615"/>
                    <a:pt x="8883" y="14347"/>
                    <a:pt x="13720" y="13450"/>
                  </a:cubicBezTo>
                  <a:cubicBezTo>
                    <a:pt x="14291" y="13345"/>
                    <a:pt x="14859" y="13217"/>
                    <a:pt x="15421" y="13067"/>
                  </a:cubicBezTo>
                  <a:lnTo>
                    <a:pt x="15421" y="0"/>
                  </a:lnTo>
                  <a:close/>
                </a:path>
              </a:pathLst>
            </a:custGeom>
            <a:solidFill>
              <a:srgbClr val="EBE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20" name="Freeform 11">
              <a:extLst>
                <a:ext uri="{FF2B5EF4-FFF2-40B4-BE49-F238E27FC236}">
                  <a16:creationId xmlns:a16="http://schemas.microsoft.com/office/drawing/2014/main" id="{CD504085-D74E-4639-BB3D-F043553024CD}"/>
                </a:ext>
                <a:ext uri="{C183D7F6-B498-43B3-948B-1728B52AA6E4}">
                  <adec:decorative xmlns:adec="http://schemas.microsoft.com/office/drawing/2017/decorative" val="1"/>
                </a:ext>
              </a:extLst>
            </p:cNvPr>
            <p:cNvSpPr>
              <a:spLocks/>
            </p:cNvSpPr>
            <p:nvPr userDrawn="1"/>
          </p:nvSpPr>
          <p:spPr bwMode="gray">
            <a:xfrm>
              <a:off x="3111501" y="1966913"/>
              <a:ext cx="6448425" cy="2617788"/>
            </a:xfrm>
            <a:custGeom>
              <a:avLst/>
              <a:gdLst>
                <a:gd name="T0" fmla="*/ 0 w 35919"/>
                <a:gd name="T1" fmla="*/ 2347 h 14576"/>
                <a:gd name="T2" fmla="*/ 0 w 35919"/>
                <a:gd name="T3" fmla="*/ 2347 h 14576"/>
                <a:gd name="T4" fmla="*/ 10038 w 35919"/>
                <a:gd name="T5" fmla="*/ 11873 h 14576"/>
                <a:gd name="T6" fmla="*/ 23758 w 35919"/>
                <a:gd name="T7" fmla="*/ 13679 h 14576"/>
                <a:gd name="T8" fmla="*/ 35919 w 35919"/>
                <a:gd name="T9" fmla="*/ 7076 h 14576"/>
                <a:gd name="T10" fmla="*/ 35919 w 35919"/>
                <a:gd name="T11" fmla="*/ 7076 h 14576"/>
                <a:gd name="T12" fmla="*/ 35919 w 35919"/>
                <a:gd name="T13" fmla="*/ 7076 h 14576"/>
                <a:gd name="T14" fmla="*/ 0 w 35919"/>
                <a:gd name="T15" fmla="*/ 2347 h 14576"/>
                <a:gd name="T16" fmla="*/ 0 w 35919"/>
                <a:gd name="T17" fmla="*/ 2347 h 14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19" h="14576">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2026920" y="3073399"/>
            <a:ext cx="6661368" cy="1864043"/>
          </a:xfrm>
        </p:spPr>
        <p:txBody>
          <a:bodyPr anchor="b"/>
          <a:lstStyle>
            <a:lvl1pPr algn="l">
              <a:defRPr sz="4100">
                <a:solidFill>
                  <a:srgbClr val="FFFFFF"/>
                </a:solidFill>
              </a:defRPr>
            </a:lvl1pPr>
          </a:lstStyle>
          <a:p>
            <a:r>
              <a:rPr lang="fi-FI" dirty="0"/>
              <a:t>Esityksen aloitussivu, </a:t>
            </a:r>
            <a:br>
              <a:rPr lang="fi-FI" dirty="0"/>
            </a:br>
            <a:r>
              <a:rPr lang="fi-FI" dirty="0"/>
              <a:t>vaalea sininen</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2026920" y="5318760"/>
            <a:ext cx="8641080" cy="702528"/>
          </a:xfrm>
        </p:spPr>
        <p:txBody>
          <a:bodyPr/>
          <a:lstStyle>
            <a:lvl1pPr marL="0" indent="0" algn="l">
              <a:lnSpc>
                <a:spcPct val="110000"/>
              </a:lnSpc>
              <a:spcBef>
                <a:spcPts val="0"/>
              </a:spcBef>
              <a:buNone/>
              <a:defRPr sz="13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8" name="Kuva 7">
            <a:extLst>
              <a:ext uri="{FF2B5EF4-FFF2-40B4-BE49-F238E27FC236}">
                <a16:creationId xmlns:a16="http://schemas.microsoft.com/office/drawing/2014/main" id="{14BCC542-D23C-4611-A69E-0CF488C49AB7}"/>
              </a:ext>
              <a:ext uri="{C183D7F6-B498-43B3-948B-1728B52AA6E4}">
                <adec:decorative xmlns:adec="http://schemas.microsoft.com/office/drawing/2017/decorative" val="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84439" y="188259"/>
            <a:ext cx="5687933" cy="1864659"/>
          </a:xfrm>
          <a:prstGeom prst="rect">
            <a:avLst/>
          </a:prstGeom>
        </p:spPr>
      </p:pic>
    </p:spTree>
    <p:extLst>
      <p:ext uri="{BB962C8B-B14F-4D97-AF65-F5344CB8AC3E}">
        <p14:creationId xmlns:p14="http://schemas.microsoft.com/office/powerpoint/2010/main" val="2393797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san ylätunniste 4">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371D5EAE-A81E-4265-8AF7-3903B2858231}"/>
              </a:ext>
              <a:ext uri="{C183D7F6-B498-43B3-948B-1728B52AA6E4}">
                <adec:decorative xmlns:adec="http://schemas.microsoft.com/office/drawing/2017/decorative" val="1"/>
              </a:ext>
            </a:extLst>
          </p:cNvPr>
          <p:cNvGrpSpPr/>
          <p:nvPr userDrawn="1"/>
        </p:nvGrpSpPr>
        <p:grpSpPr bwMode="gray">
          <a:xfrm>
            <a:off x="0" y="-1"/>
            <a:ext cx="12193200" cy="6858000"/>
            <a:chOff x="14288" y="6350"/>
            <a:chExt cx="12163426" cy="6845301"/>
          </a:xfrm>
        </p:grpSpPr>
        <p:sp>
          <p:nvSpPr>
            <p:cNvPr id="8" name="Freeform 5">
              <a:extLst>
                <a:ext uri="{FF2B5EF4-FFF2-40B4-BE49-F238E27FC236}">
                  <a16:creationId xmlns:a16="http://schemas.microsoft.com/office/drawing/2014/main" id="{044C3A0F-7691-49FE-96B6-E859DEADF166}"/>
                </a:ext>
              </a:extLst>
            </p:cNvPr>
            <p:cNvSpPr>
              <a:spLocks/>
            </p:cNvSpPr>
            <p:nvPr userDrawn="1"/>
          </p:nvSpPr>
          <p:spPr bwMode="gray">
            <a:xfrm>
              <a:off x="14288" y="6350"/>
              <a:ext cx="8818016"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6">
              <a:extLst>
                <a:ext uri="{FF2B5EF4-FFF2-40B4-BE49-F238E27FC236}">
                  <a16:creationId xmlns:a16="http://schemas.microsoft.com/office/drawing/2014/main" id="{A1030837-DB02-4459-9A4B-059E43444645}"/>
                </a:ext>
              </a:extLst>
            </p:cNvPr>
            <p:cNvSpPr>
              <a:spLocks/>
            </p:cNvSpPr>
            <p:nvPr userDrawn="1"/>
          </p:nvSpPr>
          <p:spPr bwMode="gray">
            <a:xfrm>
              <a:off x="7537451" y="6350"/>
              <a:ext cx="4640263"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Lst>
              <a:ahLst/>
              <a:cxnLst>
                <a:cxn ang="0">
                  <a:pos x="T0" y="T1"/>
                </a:cxn>
                <a:cxn ang="0">
                  <a:pos x="T2" y="T3"/>
                </a:cxn>
                <a:cxn ang="0">
                  <a:pos x="T4" y="T5"/>
                </a:cxn>
                <a:cxn ang="0">
                  <a:pos x="T6" y="T7"/>
                </a:cxn>
                <a:cxn ang="0">
                  <a:pos x="T8" y="T9"/>
                </a:cxn>
                <a:cxn ang="0">
                  <a:pos x="T10" y="T11"/>
                </a:cxn>
                <a:cxn ang="0">
                  <a:pos x="T12" y="T13"/>
                </a:cxn>
              </a:cxnLst>
              <a:rect l="0" t="0" r="r" b="b"/>
              <a:pathLst>
                <a:path w="25842" h="3810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4A6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C76AF66B-5E40-49AE-9A2F-3ABA9901A079}"/>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52C3FDA0-0DB0-41FE-9FFC-0002998FEFD7}"/>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9828000" cy="936000"/>
          </a:xfrm>
        </p:spPr>
        <p:txBody>
          <a:bodyPr anchor="t" anchorCtr="0"/>
          <a:lstStyle>
            <a:lvl1pPr>
              <a:defRPr sz="5600">
                <a:solidFill>
                  <a:schemeClr val="bg1"/>
                </a:solidFill>
              </a:defRPr>
            </a:lvl1pPr>
          </a:lstStyle>
          <a:p>
            <a:r>
              <a:rPr lang="fi-FI" dirty="0"/>
              <a:t>Väliotsikkosivu, yksi sana tai rivi</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769322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paikka">
    <p:spTree>
      <p:nvGrpSpPr>
        <p:cNvPr id="1" name=""/>
        <p:cNvGrpSpPr/>
        <p:nvPr/>
      </p:nvGrpSpPr>
      <p:grpSpPr>
        <a:xfrm>
          <a:off x="0" y="0"/>
          <a:ext cx="0" cy="0"/>
          <a:chOff x="0" y="0"/>
          <a:chExt cx="0" cy="0"/>
        </a:xfrm>
      </p:grpSpPr>
      <p:grpSp>
        <p:nvGrpSpPr>
          <p:cNvPr id="26" name="Ryhmä 25">
            <a:extLst>
              <a:ext uri="{FF2B5EF4-FFF2-40B4-BE49-F238E27FC236}">
                <a16:creationId xmlns:a16="http://schemas.microsoft.com/office/drawing/2014/main" id="{F799DD09-7730-4542-89B9-54881FBB5779}"/>
              </a:ext>
              <a:ext uri="{C183D7F6-B498-43B3-948B-1728B52AA6E4}">
                <adec:decorative xmlns:adec="http://schemas.microsoft.com/office/drawing/2017/decorative" val="1"/>
              </a:ext>
            </a:extLst>
          </p:cNvPr>
          <p:cNvGrpSpPr>
            <a:grpSpLocks noChangeAspect="1"/>
          </p:cNvGrpSpPr>
          <p:nvPr userDrawn="1"/>
        </p:nvGrpSpPr>
        <p:grpSpPr bwMode="gray">
          <a:xfrm>
            <a:off x="0" y="0"/>
            <a:ext cx="8756990" cy="6858000"/>
            <a:chOff x="1725613" y="6350"/>
            <a:chExt cx="8740775" cy="6845301"/>
          </a:xfrm>
        </p:grpSpPr>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1725613" y="6350"/>
              <a:ext cx="8740775" cy="6845300"/>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11">
              <a:extLst>
                <a:ext uri="{FF2B5EF4-FFF2-40B4-BE49-F238E27FC236}">
                  <a16:creationId xmlns:a16="http://schemas.microsoft.com/office/drawing/2014/main" id="{C38B15FE-EB78-49DB-9C78-8EDF68976BF4}"/>
                </a:ext>
              </a:extLst>
            </p:cNvPr>
            <p:cNvSpPr>
              <a:spLocks/>
            </p:cNvSpPr>
            <p:nvPr userDrawn="1"/>
          </p:nvSpPr>
          <p:spPr bwMode="gray">
            <a:xfrm>
              <a:off x="1725613" y="5081588"/>
              <a:ext cx="5503863" cy="17700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2196246"/>
            <a:ext cx="6428358" cy="1952053"/>
          </a:xfrm>
        </p:spPr>
        <p:txBody>
          <a:bodyPr anchor="t" anchorCtr="0"/>
          <a:lstStyle>
            <a:lvl1pPr>
              <a:defRPr sz="4100">
                <a:solidFill>
                  <a:schemeClr val="bg1"/>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
        <p:nvSpPr>
          <p:cNvPr id="20" name="Kuvan paikkamerkki 19">
            <a:extLst>
              <a:ext uri="{FF2B5EF4-FFF2-40B4-BE49-F238E27FC236}">
                <a16:creationId xmlns:a16="http://schemas.microsoft.com/office/drawing/2014/main" id="{8DB9BFF2-C31A-4614-8C44-870E61EDC78C}"/>
              </a:ext>
              <a:ext uri="{C183D7F6-B498-43B3-948B-1728B52AA6E4}">
                <adec:decorative xmlns:adec="http://schemas.microsoft.com/office/drawing/2017/decorative" val="0"/>
              </a:ext>
            </a:extLst>
          </p:cNvPr>
          <p:cNvSpPr>
            <a:spLocks noGrp="1"/>
          </p:cNvSpPr>
          <p:nvPr>
            <p:ph type="pic" sz="quarter" idx="13"/>
          </p:nvPr>
        </p:nvSpPr>
        <p:spPr>
          <a:xfrm>
            <a:off x="8104820" y="0"/>
            <a:ext cx="4087180" cy="6858000"/>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80" h="6858000">
                <a:moveTo>
                  <a:pt x="655475" y="0"/>
                </a:moveTo>
                <a:lnTo>
                  <a:pt x="4087180" y="0"/>
                </a:lnTo>
                <a:lnTo>
                  <a:pt x="4087180" y="6858000"/>
                </a:lnTo>
                <a:lnTo>
                  <a:pt x="655475" y="6858000"/>
                </a:lnTo>
                <a:cubicBezTo>
                  <a:pt x="198241" y="5579539"/>
                  <a:pt x="-1047" y="4538242"/>
                  <a:pt x="5" y="3405402"/>
                </a:cubicBezTo>
                <a:cubicBezTo>
                  <a:pt x="1057" y="2272562"/>
                  <a:pt x="220670" y="994916"/>
                  <a:pt x="655475" y="0"/>
                </a:cubicBezTo>
                <a:close/>
              </a:path>
            </a:pathLst>
          </a:custGeom>
        </p:spPr>
        <p:txBody>
          <a:bodyPr anchor="ctr" anchorCtr="0"/>
          <a:lstStyle>
            <a:lvl1pPr marL="0" indent="0" algn="ctr">
              <a:buNone/>
              <a:defRPr/>
            </a:lvl1pPr>
          </a:lstStyle>
          <a:p>
            <a:r>
              <a:rPr lang="fi-FI"/>
              <a:t>Lisää kuva napsauttamalla kuvaketta</a:t>
            </a:r>
            <a:endParaRPr lang="fi-FI" dirty="0"/>
          </a:p>
        </p:txBody>
      </p:sp>
    </p:spTree>
    <p:extLst>
      <p:ext uri="{BB962C8B-B14F-4D97-AF65-F5344CB8AC3E}">
        <p14:creationId xmlns:p14="http://schemas.microsoft.com/office/powerpoint/2010/main" val="1577253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1">
    <p:bg>
      <p:bgPr>
        <a:solidFill>
          <a:srgbClr val="365ABD"/>
        </a:solidFill>
        <a:effectLst/>
      </p:bgPr>
    </p:bg>
    <p:spTree>
      <p:nvGrpSpPr>
        <p:cNvPr id="1" name=""/>
        <p:cNvGrpSpPr/>
        <p:nvPr/>
      </p:nvGrpSpPr>
      <p:grpSpPr>
        <a:xfrm>
          <a:off x="0" y="0"/>
          <a:ext cx="0" cy="0"/>
          <a:chOff x="0" y="0"/>
          <a:chExt cx="0" cy="0"/>
        </a:xfrm>
      </p:grpSpPr>
      <p:pic>
        <p:nvPicPr>
          <p:cNvPr id="28" name="Kuva 27" descr="Kuva, joka sisältää kohteen lumi, rakennus, mies, katettu">
            <a:extLst>
              <a:ext uri="{FF2B5EF4-FFF2-40B4-BE49-F238E27FC236}">
                <a16:creationId xmlns:a16="http://schemas.microsoft.com/office/drawing/2014/main" id="{0C894645-360E-4B0E-B056-721914725C19}"/>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084729" y="0"/>
            <a:ext cx="4108704" cy="6858000"/>
          </a:xfrm>
          <a:prstGeom prst="rect">
            <a:avLst/>
          </a:prstGeom>
        </p:spPr>
      </p:pic>
      <p:grpSp>
        <p:nvGrpSpPr>
          <p:cNvPr id="26" name="Ryhmä 25">
            <a:extLst>
              <a:ext uri="{FF2B5EF4-FFF2-40B4-BE49-F238E27FC236}">
                <a16:creationId xmlns:a16="http://schemas.microsoft.com/office/drawing/2014/main" id="{F799DD09-7730-4542-89B9-54881FBB5779}"/>
              </a:ext>
              <a:ext uri="{C183D7F6-B498-43B3-948B-1728B52AA6E4}">
                <adec:decorative xmlns:adec="http://schemas.microsoft.com/office/drawing/2017/decorative" val="1"/>
              </a:ext>
            </a:extLst>
          </p:cNvPr>
          <p:cNvGrpSpPr>
            <a:grpSpLocks noChangeAspect="1"/>
          </p:cNvGrpSpPr>
          <p:nvPr userDrawn="1"/>
        </p:nvGrpSpPr>
        <p:grpSpPr bwMode="gray">
          <a:xfrm>
            <a:off x="0" y="0"/>
            <a:ext cx="8756990" cy="6858000"/>
            <a:chOff x="1725613" y="6350"/>
            <a:chExt cx="8740775" cy="6845301"/>
          </a:xfrm>
        </p:grpSpPr>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1725613" y="6350"/>
              <a:ext cx="8740775" cy="6845300"/>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11">
              <a:extLst>
                <a:ext uri="{FF2B5EF4-FFF2-40B4-BE49-F238E27FC236}">
                  <a16:creationId xmlns:a16="http://schemas.microsoft.com/office/drawing/2014/main" id="{C38B15FE-EB78-49DB-9C78-8EDF68976BF4}"/>
                </a:ext>
              </a:extLst>
            </p:cNvPr>
            <p:cNvSpPr>
              <a:spLocks/>
            </p:cNvSpPr>
            <p:nvPr userDrawn="1"/>
          </p:nvSpPr>
          <p:spPr bwMode="gray">
            <a:xfrm>
              <a:off x="1725613" y="5081588"/>
              <a:ext cx="5503863" cy="17700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2196246"/>
            <a:ext cx="6428358" cy="1952053"/>
          </a:xfrm>
        </p:spPr>
        <p:txBody>
          <a:bodyPr anchor="t" anchorCtr="0"/>
          <a:lstStyle>
            <a:lvl1pPr>
              <a:defRPr sz="4100">
                <a:solidFill>
                  <a:schemeClr val="bg1"/>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569213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2">
    <p:bg>
      <p:bgPr>
        <a:solidFill>
          <a:srgbClr val="365ABD"/>
        </a:solidFill>
        <a:effectLst/>
      </p:bgPr>
    </p:bg>
    <p:spTree>
      <p:nvGrpSpPr>
        <p:cNvPr id="1" name=""/>
        <p:cNvGrpSpPr/>
        <p:nvPr/>
      </p:nvGrpSpPr>
      <p:grpSpPr>
        <a:xfrm>
          <a:off x="0" y="0"/>
          <a:ext cx="0" cy="0"/>
          <a:chOff x="0" y="0"/>
          <a:chExt cx="0" cy="0"/>
        </a:xfrm>
      </p:grpSpPr>
      <p:pic>
        <p:nvPicPr>
          <p:cNvPr id="28" name="Kuva 27" descr="Kuva, joka sisältää kohteen henkilö, sisä, ikkuna, nuori">
            <a:extLst>
              <a:ext uri="{FF2B5EF4-FFF2-40B4-BE49-F238E27FC236}">
                <a16:creationId xmlns:a16="http://schemas.microsoft.com/office/drawing/2014/main" id="{0C894645-360E-4B0E-B056-721914725C19}"/>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66621" y="0"/>
            <a:ext cx="4126992" cy="6858000"/>
          </a:xfrm>
          <a:prstGeom prst="rect">
            <a:avLst/>
          </a:prstGeom>
        </p:spPr>
      </p:pic>
      <p:grpSp>
        <p:nvGrpSpPr>
          <p:cNvPr id="26" name="Ryhmä 25">
            <a:extLst>
              <a:ext uri="{FF2B5EF4-FFF2-40B4-BE49-F238E27FC236}">
                <a16:creationId xmlns:a16="http://schemas.microsoft.com/office/drawing/2014/main" id="{F799DD09-7730-4542-89B9-54881FBB5779}"/>
              </a:ext>
              <a:ext uri="{C183D7F6-B498-43B3-948B-1728B52AA6E4}">
                <adec:decorative xmlns:adec="http://schemas.microsoft.com/office/drawing/2017/decorative" val="1"/>
              </a:ext>
            </a:extLst>
          </p:cNvPr>
          <p:cNvGrpSpPr>
            <a:grpSpLocks noChangeAspect="1"/>
          </p:cNvGrpSpPr>
          <p:nvPr userDrawn="1"/>
        </p:nvGrpSpPr>
        <p:grpSpPr bwMode="gray">
          <a:xfrm>
            <a:off x="0" y="0"/>
            <a:ext cx="8756990" cy="6858000"/>
            <a:chOff x="1725613" y="6350"/>
            <a:chExt cx="8740775" cy="6845301"/>
          </a:xfrm>
        </p:grpSpPr>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1725613" y="6350"/>
              <a:ext cx="8740775" cy="6845300"/>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11">
              <a:extLst>
                <a:ext uri="{FF2B5EF4-FFF2-40B4-BE49-F238E27FC236}">
                  <a16:creationId xmlns:a16="http://schemas.microsoft.com/office/drawing/2014/main" id="{C38B15FE-EB78-49DB-9C78-8EDF68976BF4}"/>
                </a:ext>
              </a:extLst>
            </p:cNvPr>
            <p:cNvSpPr>
              <a:spLocks/>
            </p:cNvSpPr>
            <p:nvPr userDrawn="1"/>
          </p:nvSpPr>
          <p:spPr bwMode="gray">
            <a:xfrm>
              <a:off x="1725613" y="5081588"/>
              <a:ext cx="5503863" cy="17700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2196246"/>
            <a:ext cx="6428358" cy="1952053"/>
          </a:xfrm>
        </p:spPr>
        <p:txBody>
          <a:bodyPr anchor="t" anchorCtr="0"/>
          <a:lstStyle>
            <a:lvl1pPr>
              <a:defRPr sz="4100">
                <a:solidFill>
                  <a:schemeClr val="bg1"/>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237534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3">
    <p:bg>
      <p:bgPr>
        <a:solidFill>
          <a:srgbClr val="365ABD"/>
        </a:solidFill>
        <a:effectLst/>
      </p:bgPr>
    </p:bg>
    <p:spTree>
      <p:nvGrpSpPr>
        <p:cNvPr id="1" name=""/>
        <p:cNvGrpSpPr/>
        <p:nvPr/>
      </p:nvGrpSpPr>
      <p:grpSpPr>
        <a:xfrm>
          <a:off x="0" y="0"/>
          <a:ext cx="0" cy="0"/>
          <a:chOff x="0" y="0"/>
          <a:chExt cx="0" cy="0"/>
        </a:xfrm>
      </p:grpSpPr>
      <p:pic>
        <p:nvPicPr>
          <p:cNvPr id="28" name="Kuva 27" descr="Kuva, joka sisältää kohteen tuulimylly, ulko, näkymä, auto">
            <a:extLst>
              <a:ext uri="{FF2B5EF4-FFF2-40B4-BE49-F238E27FC236}">
                <a16:creationId xmlns:a16="http://schemas.microsoft.com/office/drawing/2014/main" id="{0C894645-360E-4B0E-B056-721914725C19}"/>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075765" y="0"/>
            <a:ext cx="4108704" cy="6858000"/>
          </a:xfrm>
          <a:prstGeom prst="rect">
            <a:avLst/>
          </a:prstGeom>
        </p:spPr>
      </p:pic>
      <p:grpSp>
        <p:nvGrpSpPr>
          <p:cNvPr id="26" name="Ryhmä 25">
            <a:extLst>
              <a:ext uri="{FF2B5EF4-FFF2-40B4-BE49-F238E27FC236}">
                <a16:creationId xmlns:a16="http://schemas.microsoft.com/office/drawing/2014/main" id="{F799DD09-7730-4542-89B9-54881FBB5779}"/>
              </a:ext>
              <a:ext uri="{C183D7F6-B498-43B3-948B-1728B52AA6E4}">
                <adec:decorative xmlns:adec="http://schemas.microsoft.com/office/drawing/2017/decorative" val="1"/>
              </a:ext>
            </a:extLst>
          </p:cNvPr>
          <p:cNvGrpSpPr>
            <a:grpSpLocks noChangeAspect="1"/>
          </p:cNvGrpSpPr>
          <p:nvPr userDrawn="1"/>
        </p:nvGrpSpPr>
        <p:grpSpPr bwMode="gray">
          <a:xfrm>
            <a:off x="0" y="0"/>
            <a:ext cx="8756990" cy="6858000"/>
            <a:chOff x="1725613" y="6350"/>
            <a:chExt cx="8740775" cy="6845301"/>
          </a:xfrm>
        </p:grpSpPr>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1725613" y="6350"/>
              <a:ext cx="8740775" cy="6845300"/>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11">
              <a:extLst>
                <a:ext uri="{FF2B5EF4-FFF2-40B4-BE49-F238E27FC236}">
                  <a16:creationId xmlns:a16="http://schemas.microsoft.com/office/drawing/2014/main" id="{C38B15FE-EB78-49DB-9C78-8EDF68976BF4}"/>
                </a:ext>
              </a:extLst>
            </p:cNvPr>
            <p:cNvSpPr>
              <a:spLocks/>
            </p:cNvSpPr>
            <p:nvPr userDrawn="1"/>
          </p:nvSpPr>
          <p:spPr bwMode="gray">
            <a:xfrm>
              <a:off x="1725613" y="5081588"/>
              <a:ext cx="5503863" cy="17700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2196246"/>
            <a:ext cx="6428358" cy="1952053"/>
          </a:xfrm>
        </p:spPr>
        <p:txBody>
          <a:bodyPr anchor="t" anchorCtr="0"/>
          <a:lstStyle>
            <a:lvl1pPr>
              <a:defRPr sz="5600">
                <a:solidFill>
                  <a:schemeClr val="bg1"/>
                </a:solidFill>
              </a:defRPr>
            </a:lvl1pPr>
          </a:lstStyle>
          <a:p>
            <a:r>
              <a:rPr lang="fi-FI" dirty="0"/>
              <a:t>Yksi tekstirivi</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2065877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4">
    <p:spTree>
      <p:nvGrpSpPr>
        <p:cNvPr id="1" name=""/>
        <p:cNvGrpSpPr/>
        <p:nvPr/>
      </p:nvGrpSpPr>
      <p:grpSpPr>
        <a:xfrm>
          <a:off x="0" y="0"/>
          <a:ext cx="0" cy="0"/>
          <a:chOff x="0" y="0"/>
          <a:chExt cx="0" cy="0"/>
        </a:xfrm>
      </p:grpSpPr>
      <p:pic>
        <p:nvPicPr>
          <p:cNvPr id="28" name="Kuva 27" descr="Kuva, joka sisältää kohteen pöytä, istuminen, kirjoituspöytä, tietokone">
            <a:extLst>
              <a:ext uri="{FF2B5EF4-FFF2-40B4-BE49-F238E27FC236}">
                <a16:creationId xmlns:a16="http://schemas.microsoft.com/office/drawing/2014/main" id="{0C894645-360E-4B0E-B056-721914725C19}"/>
              </a:ext>
              <a:ext uri="{C183D7F6-B498-43B3-948B-1728B52AA6E4}">
                <adec:decorative xmlns:adec="http://schemas.microsoft.com/office/drawing/2017/decorative" val="0"/>
              </a:ext>
            </a:extLst>
          </p:cNvPr>
          <p:cNvPicPr>
            <a:picLocks/>
          </p:cNvPicPr>
          <p:nvPr userDrawn="1"/>
        </p:nvPicPr>
        <p:blipFill>
          <a:blip r:embed="rId2">
            <a:extLst>
              <a:ext uri="{28A0092B-C50C-407E-A947-70E740481C1C}">
                <a14:useLocalDpi xmlns:a14="http://schemas.microsoft.com/office/drawing/2010/main"/>
              </a:ext>
            </a:extLst>
          </a:blip>
          <a:srcRect/>
          <a:stretch/>
        </p:blipFill>
        <p:spPr>
          <a:xfrm>
            <a:off x="8075765" y="0"/>
            <a:ext cx="4122000" cy="6858000"/>
          </a:xfrm>
          <a:prstGeom prst="rect">
            <a:avLst/>
          </a:prstGeom>
        </p:spPr>
      </p:pic>
      <p:sp>
        <p:nvSpPr>
          <p:cNvPr id="25" name="Freeform 11">
            <a:extLst>
              <a:ext uri="{FF2B5EF4-FFF2-40B4-BE49-F238E27FC236}">
                <a16:creationId xmlns:a16="http://schemas.microsoft.com/office/drawing/2014/main" id="{C38B15FE-EB78-49DB-9C78-8EDF68976BF4}"/>
              </a:ext>
              <a:ext uri="{C183D7F6-B498-43B3-948B-1728B52AA6E4}">
                <adec:decorative xmlns:adec="http://schemas.microsoft.com/office/drawing/2017/decorative" val="1"/>
              </a:ext>
            </a:extLst>
          </p:cNvPr>
          <p:cNvSpPr>
            <a:spLocks/>
          </p:cNvSpPr>
          <p:nvPr userDrawn="1"/>
        </p:nvSpPr>
        <p:spPr bwMode="gray">
          <a:xfrm>
            <a:off x="0" y="5084653"/>
            <a:ext cx="5514073" cy="1773347"/>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E1E6F5"/>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819770" y="2196246"/>
            <a:ext cx="6428358" cy="1952053"/>
          </a:xfrm>
        </p:spPr>
        <p:txBody>
          <a:bodyPr anchor="t" anchorCtr="0"/>
          <a:lstStyle>
            <a:lvl1pPr>
              <a:defRPr sz="4100">
                <a:solidFill>
                  <a:schemeClr val="tx2"/>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chemeClr val="tx2"/>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chemeClr val="tx2"/>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505261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5">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1BCB30A4-13FF-4145-82DD-D783E3F8D20E}"/>
              </a:ext>
              <a:ext uri="{C183D7F6-B498-43B3-948B-1728B52AA6E4}">
                <adec:decorative xmlns:adec="http://schemas.microsoft.com/office/drawing/2017/decorative" val="1"/>
              </a:ext>
            </a:extLst>
          </p:cNvPr>
          <p:cNvSpPr>
            <a:spLocks/>
          </p:cNvSpPr>
          <p:nvPr userDrawn="1"/>
        </p:nvSpPr>
        <p:spPr bwMode="gray">
          <a:xfrm>
            <a:off x="0" y="5084653"/>
            <a:ext cx="5514073" cy="1773347"/>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E1E6F5"/>
          </a:solidFill>
          <a:ln>
            <a:noFill/>
          </a:ln>
        </p:spPr>
        <p:txBody>
          <a:bodyPr vert="horz" wrap="square" lIns="91440" tIns="45720" rIns="91440" bIns="45720" numCol="1" anchor="t" anchorCtr="0" compatLnSpc="1">
            <a:prstTxWarp prst="textNoShape">
              <a:avLst/>
            </a:prstTxWarp>
          </a:bodyPr>
          <a:lstStyle/>
          <a:p>
            <a:endParaRPr lang="fi-FI"/>
          </a:p>
        </p:txBody>
      </p:sp>
      <p:pic>
        <p:nvPicPr>
          <p:cNvPr id="28" name="Kuva 27" descr="Kuva, joka sisältää kohteen auto, ulko, rakennus, pysäköity">
            <a:extLst>
              <a:ext uri="{FF2B5EF4-FFF2-40B4-BE49-F238E27FC236}">
                <a16:creationId xmlns:a16="http://schemas.microsoft.com/office/drawing/2014/main" id="{0C894645-360E-4B0E-B056-721914725C19}"/>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086164" y="0"/>
            <a:ext cx="4107269" cy="6858000"/>
          </a:xfrm>
          <a:prstGeom prst="rect">
            <a:avLst/>
          </a:prstGeom>
        </p:spPr>
      </p:pic>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2196246"/>
            <a:ext cx="6428358" cy="1952053"/>
          </a:xfrm>
        </p:spPr>
        <p:txBody>
          <a:bodyPr anchor="t" anchorCtr="0"/>
          <a:lstStyle>
            <a:lvl1pPr>
              <a:defRPr sz="4100">
                <a:solidFill>
                  <a:schemeClr val="tx2"/>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chemeClr val="tx2"/>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chemeClr val="tx2"/>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680765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6">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A9699318-17A8-4406-8545-15EC6D0D7635}"/>
              </a:ext>
              <a:ext uri="{C183D7F6-B498-43B3-948B-1728B52AA6E4}">
                <adec:decorative xmlns:adec="http://schemas.microsoft.com/office/drawing/2017/decorative" val="1"/>
              </a:ext>
            </a:extLst>
          </p:cNvPr>
          <p:cNvSpPr>
            <a:spLocks/>
          </p:cNvSpPr>
          <p:nvPr userDrawn="1"/>
        </p:nvSpPr>
        <p:spPr bwMode="gray">
          <a:xfrm>
            <a:off x="0" y="5084653"/>
            <a:ext cx="5514073" cy="1773347"/>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E1E6F5"/>
          </a:solidFill>
          <a:ln>
            <a:noFill/>
          </a:ln>
        </p:spPr>
        <p:txBody>
          <a:bodyPr vert="horz" wrap="square" lIns="91440" tIns="45720" rIns="91440" bIns="45720" numCol="1" anchor="t" anchorCtr="0" compatLnSpc="1">
            <a:prstTxWarp prst="textNoShape">
              <a:avLst/>
            </a:prstTxWarp>
          </a:bodyPr>
          <a:lstStyle/>
          <a:p>
            <a:endParaRPr lang="fi-FI"/>
          </a:p>
        </p:txBody>
      </p:sp>
      <p:pic>
        <p:nvPicPr>
          <p:cNvPr id="28" name="Kuva 27" descr="Kuva, joka sisältää kohteen henkilö, ulko, aita, mies">
            <a:extLst>
              <a:ext uri="{FF2B5EF4-FFF2-40B4-BE49-F238E27FC236}">
                <a16:creationId xmlns:a16="http://schemas.microsoft.com/office/drawing/2014/main" id="{0C894645-360E-4B0E-B056-721914725C19}"/>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068235" y="0"/>
            <a:ext cx="4134165" cy="6858000"/>
          </a:xfrm>
          <a:prstGeom prst="rect">
            <a:avLst/>
          </a:prstGeom>
        </p:spPr>
      </p:pic>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2196246"/>
            <a:ext cx="6428358" cy="1952053"/>
          </a:xfrm>
        </p:spPr>
        <p:txBody>
          <a:bodyPr anchor="t" anchorCtr="0"/>
          <a:lstStyle>
            <a:lvl1pPr>
              <a:defRPr sz="5600">
                <a:solidFill>
                  <a:schemeClr val="tx2"/>
                </a:solidFill>
              </a:defRPr>
            </a:lvl1pPr>
          </a:lstStyle>
          <a:p>
            <a:r>
              <a:rPr lang="fi-FI" dirty="0"/>
              <a:t>Yksi tekstirivi</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chemeClr val="tx2"/>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chemeClr val="tx2"/>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491194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itaatti kuvapaikka">
    <p:spTree>
      <p:nvGrpSpPr>
        <p:cNvPr id="1" name=""/>
        <p:cNvGrpSpPr/>
        <p:nvPr/>
      </p:nvGrpSpPr>
      <p:grpSpPr>
        <a:xfrm>
          <a:off x="0" y="0"/>
          <a:ext cx="0" cy="0"/>
          <a:chOff x="0" y="0"/>
          <a:chExt cx="0" cy="0"/>
        </a:xfrm>
      </p:grpSpPr>
      <p:sp>
        <p:nvSpPr>
          <p:cNvPr id="15" name="Freeform 10">
            <a:extLst>
              <a:ext uri="{FF2B5EF4-FFF2-40B4-BE49-F238E27FC236}">
                <a16:creationId xmlns:a16="http://schemas.microsoft.com/office/drawing/2014/main" id="{7B487B09-7566-485E-B443-C757144F4A16}"/>
              </a:ext>
              <a:ext uri="{C183D7F6-B498-43B3-948B-1728B52AA6E4}">
                <adec:decorative xmlns:adec="http://schemas.microsoft.com/office/drawing/2017/decorative" val="1"/>
              </a:ext>
            </a:extLst>
          </p:cNvPr>
          <p:cNvSpPr>
            <a:spLocks/>
          </p:cNvSpPr>
          <p:nvPr userDrawn="1"/>
        </p:nvSpPr>
        <p:spPr bwMode="gray">
          <a:xfrm>
            <a:off x="0" y="0"/>
            <a:ext cx="8756990" cy="6857999"/>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819770" y="2276873"/>
            <a:ext cx="6860406" cy="1822687"/>
          </a:xfrm>
        </p:spPr>
        <p:txBody>
          <a:bodyPr anchor="t" anchorCtr="0"/>
          <a:lstStyle>
            <a:lvl1pPr>
              <a:defRPr sz="3700">
                <a:solidFill>
                  <a:schemeClr val="bg1"/>
                </a:solidFill>
              </a:defRPr>
            </a:lvl1pPr>
          </a:lstStyle>
          <a:p>
            <a:r>
              <a:rPr lang="fi-FI" dirty="0"/>
              <a:t>Sitaattivälisivu – esitykseen </a:t>
            </a:r>
            <a:br>
              <a:rPr lang="fi-FI" dirty="0"/>
            </a:br>
            <a:r>
              <a:rPr lang="fi-FI" dirty="0"/>
              <a:t>voi nostaa sisältöön sopivia lauseita tai sanontoja, 3 riviä tekstiä</a:t>
            </a:r>
          </a:p>
        </p:txBody>
      </p:sp>
      <p:sp>
        <p:nvSpPr>
          <p:cNvPr id="6" name="Tekstin paikkamerkki 5">
            <a:extLst>
              <a:ext uri="{FF2B5EF4-FFF2-40B4-BE49-F238E27FC236}">
                <a16:creationId xmlns:a16="http://schemas.microsoft.com/office/drawing/2014/main" id="{F719A860-795B-428F-80F9-D6F9FDADB42D}"/>
              </a:ext>
            </a:extLst>
          </p:cNvPr>
          <p:cNvSpPr>
            <a:spLocks noGrp="1"/>
          </p:cNvSpPr>
          <p:nvPr userDrawn="1">
            <p:ph type="body" sz="quarter" idx="13" hasCustomPrompt="1"/>
          </p:nvPr>
        </p:nvSpPr>
        <p:spPr>
          <a:xfrm>
            <a:off x="819770" y="4246881"/>
            <a:ext cx="6860555" cy="622280"/>
          </a:xfrm>
        </p:spPr>
        <p:txBody>
          <a:bodyPr/>
          <a:lstStyle>
            <a:lvl1pPr marL="0" indent="0">
              <a:lnSpc>
                <a:spcPct val="100000"/>
              </a:lnSpc>
              <a:spcBef>
                <a:spcPts val="600"/>
              </a:spcBef>
              <a:buNone/>
              <a:defRPr sz="1300">
                <a:solidFill>
                  <a:schemeClr val="bg1"/>
                </a:solidFill>
              </a:defRPr>
            </a:lvl1pPr>
            <a:lvl2pPr marL="360363" indent="0">
              <a:buNone/>
              <a:defRPr/>
            </a:lvl2pPr>
          </a:lstStyle>
          <a:p>
            <a:pPr lvl="0"/>
            <a:r>
              <a:rPr lang="fi-FI" dirty="0"/>
              <a:t>Sitaatin esittäjän nimi tai lähde </a:t>
            </a:r>
          </a:p>
        </p:txBody>
      </p:sp>
      <p:sp>
        <p:nvSpPr>
          <p:cNvPr id="17" name="Kuvan paikkamerkki 19">
            <a:extLst>
              <a:ext uri="{FF2B5EF4-FFF2-40B4-BE49-F238E27FC236}">
                <a16:creationId xmlns:a16="http://schemas.microsoft.com/office/drawing/2014/main" id="{79A4B3D4-F743-4ABE-BF43-A842D73C48BF}"/>
              </a:ext>
              <a:ext uri="{C183D7F6-B498-43B3-948B-1728B52AA6E4}">
                <adec:decorative xmlns:adec="http://schemas.microsoft.com/office/drawing/2017/decorative" val="0"/>
              </a:ext>
            </a:extLst>
          </p:cNvPr>
          <p:cNvSpPr>
            <a:spLocks noGrp="1"/>
          </p:cNvSpPr>
          <p:nvPr>
            <p:ph type="pic" sz="quarter" idx="14"/>
          </p:nvPr>
        </p:nvSpPr>
        <p:spPr>
          <a:xfrm>
            <a:off x="8104820" y="0"/>
            <a:ext cx="4087180" cy="6858000"/>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80" h="6858000">
                <a:moveTo>
                  <a:pt x="655475" y="0"/>
                </a:moveTo>
                <a:lnTo>
                  <a:pt x="4087180" y="0"/>
                </a:lnTo>
                <a:lnTo>
                  <a:pt x="4087180" y="6858000"/>
                </a:lnTo>
                <a:lnTo>
                  <a:pt x="655475" y="6858000"/>
                </a:lnTo>
                <a:cubicBezTo>
                  <a:pt x="198241" y="5579539"/>
                  <a:pt x="-1047" y="4538242"/>
                  <a:pt x="5" y="3405402"/>
                </a:cubicBezTo>
                <a:cubicBezTo>
                  <a:pt x="1057" y="2272562"/>
                  <a:pt x="220670" y="994916"/>
                  <a:pt x="655475" y="0"/>
                </a:cubicBezTo>
                <a:close/>
              </a:path>
            </a:pathLst>
          </a:custGeom>
        </p:spPr>
        <p:txBody>
          <a:bodyPr anchor="ctr" anchorCtr="0"/>
          <a:lstStyle>
            <a:lvl1pPr marL="0" indent="0" algn="ctr">
              <a:buNone/>
              <a:defRPr/>
            </a:lvl1pPr>
          </a:lstStyle>
          <a:p>
            <a:r>
              <a:rPr lang="fi-FI"/>
              <a:t>Lisää kuva napsauttamalla kuvaketta</a:t>
            </a:r>
            <a:endParaRPr lang="fi-FI" dirty="0"/>
          </a:p>
        </p:txBody>
      </p:sp>
      <p:grpSp>
        <p:nvGrpSpPr>
          <p:cNvPr id="14" name="Ryhmä 13">
            <a:extLst>
              <a:ext uri="{FF2B5EF4-FFF2-40B4-BE49-F238E27FC236}">
                <a16:creationId xmlns:a16="http://schemas.microsoft.com/office/drawing/2014/main" id="{9A6D78D3-4FC0-42A7-9715-18AAAB12760C}"/>
              </a:ext>
              <a:ext uri="{C183D7F6-B498-43B3-948B-1728B52AA6E4}">
                <adec:decorative xmlns:adec="http://schemas.microsoft.com/office/drawing/2017/decorative" val="1"/>
              </a:ext>
            </a:extLst>
          </p:cNvPr>
          <p:cNvGrpSpPr/>
          <p:nvPr userDrawn="1"/>
        </p:nvGrpSpPr>
        <p:grpSpPr bwMode="gray">
          <a:xfrm>
            <a:off x="257177" y="1270"/>
            <a:ext cx="2267584" cy="1890186"/>
            <a:chOff x="206376" y="-19050"/>
            <a:chExt cx="4511675" cy="3760788"/>
          </a:xfrm>
        </p:grpSpPr>
        <p:sp>
          <p:nvSpPr>
            <p:cNvPr id="12" name="Freeform 5">
              <a:extLst>
                <a:ext uri="{FF2B5EF4-FFF2-40B4-BE49-F238E27FC236}">
                  <a16:creationId xmlns:a16="http://schemas.microsoft.com/office/drawing/2014/main" id="{268701B8-B376-43FE-B7F2-878080FDF0E6}"/>
                </a:ext>
              </a:extLst>
            </p:cNvPr>
            <p:cNvSpPr>
              <a:spLocks/>
            </p:cNvSpPr>
            <p:nvPr userDrawn="1"/>
          </p:nvSpPr>
          <p:spPr bwMode="gray">
            <a:xfrm>
              <a:off x="206376"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A7BFF58C-823E-4991-AC39-EEE807FFA1E7}"/>
                </a:ext>
              </a:extLst>
            </p:cNvPr>
            <p:cNvSpPr>
              <a:spLocks/>
            </p:cNvSpPr>
            <p:nvPr userDrawn="1"/>
          </p:nvSpPr>
          <p:spPr bwMode="gray">
            <a:xfrm>
              <a:off x="2636838"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951830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itaatti kuva 1">
    <p:bg>
      <p:bgPr>
        <a:solidFill>
          <a:srgbClr val="365ABD"/>
        </a:solidFill>
        <a:effectLst/>
      </p:bgPr>
    </p:bg>
    <p:spTree>
      <p:nvGrpSpPr>
        <p:cNvPr id="1" name=""/>
        <p:cNvGrpSpPr/>
        <p:nvPr/>
      </p:nvGrpSpPr>
      <p:grpSpPr>
        <a:xfrm>
          <a:off x="0" y="0"/>
          <a:ext cx="0" cy="0"/>
          <a:chOff x="0" y="0"/>
          <a:chExt cx="0" cy="0"/>
        </a:xfrm>
      </p:grpSpPr>
      <p:pic>
        <p:nvPicPr>
          <p:cNvPr id="28" name="Kuva 27" descr="Kuva, joka sisältää kohteen lumi, piiri, hiihtäminen, kello">
            <a:extLst>
              <a:ext uri="{FF2B5EF4-FFF2-40B4-BE49-F238E27FC236}">
                <a16:creationId xmlns:a16="http://schemas.microsoft.com/office/drawing/2014/main" id="{0C894645-360E-4B0E-B056-721914725C19}"/>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084730" y="0"/>
            <a:ext cx="4108704" cy="6858000"/>
          </a:xfrm>
          <a:prstGeom prst="rect">
            <a:avLst/>
          </a:prstGeom>
        </p:spPr>
      </p:pic>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0" y="0"/>
            <a:ext cx="8756990" cy="6857999"/>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819770" y="2276873"/>
            <a:ext cx="6860406" cy="1822687"/>
          </a:xfrm>
        </p:spPr>
        <p:txBody>
          <a:bodyPr anchor="t" anchorCtr="0"/>
          <a:lstStyle>
            <a:lvl1pPr>
              <a:defRPr sz="3700">
                <a:solidFill>
                  <a:schemeClr val="bg1"/>
                </a:solidFill>
              </a:defRPr>
            </a:lvl1pPr>
          </a:lstStyle>
          <a:p>
            <a:r>
              <a:rPr lang="fi-FI" dirty="0"/>
              <a:t>Sitaattivälisivu – esitykseen </a:t>
            </a:r>
            <a:br>
              <a:rPr lang="fi-FI" dirty="0"/>
            </a:br>
            <a:r>
              <a:rPr lang="fi-FI" dirty="0"/>
              <a:t>voi nostaa sisältöön sopivia lauseita tai sanontoja, 3 riviä tekstiä</a:t>
            </a:r>
          </a:p>
        </p:txBody>
      </p:sp>
      <p:sp>
        <p:nvSpPr>
          <p:cNvPr id="6" name="Tekstin paikkamerkki 5">
            <a:extLst>
              <a:ext uri="{FF2B5EF4-FFF2-40B4-BE49-F238E27FC236}">
                <a16:creationId xmlns:a16="http://schemas.microsoft.com/office/drawing/2014/main" id="{F719A860-795B-428F-80F9-D6F9FDADB42D}"/>
              </a:ext>
            </a:extLst>
          </p:cNvPr>
          <p:cNvSpPr>
            <a:spLocks noGrp="1"/>
          </p:cNvSpPr>
          <p:nvPr userDrawn="1">
            <p:ph type="body" sz="quarter" idx="13" hasCustomPrompt="1"/>
          </p:nvPr>
        </p:nvSpPr>
        <p:spPr>
          <a:xfrm>
            <a:off x="819770" y="4246881"/>
            <a:ext cx="6860555" cy="622280"/>
          </a:xfrm>
        </p:spPr>
        <p:txBody>
          <a:bodyPr/>
          <a:lstStyle>
            <a:lvl1pPr marL="0" indent="0">
              <a:lnSpc>
                <a:spcPct val="100000"/>
              </a:lnSpc>
              <a:spcBef>
                <a:spcPts val="600"/>
              </a:spcBef>
              <a:buNone/>
              <a:defRPr sz="1300">
                <a:solidFill>
                  <a:schemeClr val="bg1"/>
                </a:solidFill>
              </a:defRPr>
            </a:lvl1pPr>
            <a:lvl2pPr marL="360363" indent="0">
              <a:buNone/>
              <a:defRPr/>
            </a:lvl2pPr>
          </a:lstStyle>
          <a:p>
            <a:pPr lvl="0"/>
            <a:r>
              <a:rPr lang="fi-FI" dirty="0"/>
              <a:t>Sitaatin esittäjän nimi tai lähde </a:t>
            </a:r>
          </a:p>
        </p:txBody>
      </p:sp>
      <p:grpSp>
        <p:nvGrpSpPr>
          <p:cNvPr id="14" name="Ryhmä 13">
            <a:extLst>
              <a:ext uri="{FF2B5EF4-FFF2-40B4-BE49-F238E27FC236}">
                <a16:creationId xmlns:a16="http://schemas.microsoft.com/office/drawing/2014/main" id="{9A6D78D3-4FC0-42A7-9715-18AAAB12760C}"/>
              </a:ext>
              <a:ext uri="{C183D7F6-B498-43B3-948B-1728B52AA6E4}">
                <adec:decorative xmlns:adec="http://schemas.microsoft.com/office/drawing/2017/decorative" val="1"/>
              </a:ext>
            </a:extLst>
          </p:cNvPr>
          <p:cNvGrpSpPr/>
          <p:nvPr userDrawn="1"/>
        </p:nvGrpSpPr>
        <p:grpSpPr bwMode="gray">
          <a:xfrm>
            <a:off x="257177" y="1270"/>
            <a:ext cx="2267584" cy="1890186"/>
            <a:chOff x="206376" y="-19050"/>
            <a:chExt cx="4511675" cy="3760788"/>
          </a:xfrm>
        </p:grpSpPr>
        <p:sp>
          <p:nvSpPr>
            <p:cNvPr id="12" name="Freeform 5">
              <a:extLst>
                <a:ext uri="{FF2B5EF4-FFF2-40B4-BE49-F238E27FC236}">
                  <a16:creationId xmlns:a16="http://schemas.microsoft.com/office/drawing/2014/main" id="{268701B8-B376-43FE-B7F2-878080FDF0E6}"/>
                </a:ext>
              </a:extLst>
            </p:cNvPr>
            <p:cNvSpPr>
              <a:spLocks/>
            </p:cNvSpPr>
            <p:nvPr userDrawn="1"/>
          </p:nvSpPr>
          <p:spPr bwMode="gray">
            <a:xfrm>
              <a:off x="206376"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A7BFF58C-823E-4991-AC39-EEE807FFA1E7}"/>
                </a:ext>
              </a:extLst>
            </p:cNvPr>
            <p:cNvSpPr>
              <a:spLocks/>
            </p:cNvSpPr>
            <p:nvPr userDrawn="1"/>
          </p:nvSpPr>
          <p:spPr bwMode="gray">
            <a:xfrm>
              <a:off x="2636838"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1354287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Otsikkodia kuva 1">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CF0DAFF-9FE4-4AD9-AFAD-CDEBB58AE6A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3" y="429"/>
            <a:ext cx="12198400" cy="6861600"/>
          </a:xfrm>
          <a:prstGeom prst="rect">
            <a:avLst/>
          </a:prstGeom>
        </p:spPr>
      </p:pic>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2026920" y="3073399"/>
            <a:ext cx="6661368" cy="1864043"/>
          </a:xfrm>
        </p:spPr>
        <p:txBody>
          <a:bodyPr anchor="b"/>
          <a:lstStyle>
            <a:lvl1pPr algn="l">
              <a:defRPr sz="4100">
                <a:solidFill>
                  <a:srgbClr val="FFFFFF"/>
                </a:solidFill>
              </a:defRPr>
            </a:lvl1pPr>
          </a:lstStyle>
          <a:p>
            <a:r>
              <a:rPr lang="fi-FI" dirty="0"/>
              <a:t>Esityksen aloitussivu </a:t>
            </a:r>
            <a:br>
              <a:rPr lang="fi-FI" dirty="0"/>
            </a:br>
            <a:r>
              <a:rPr lang="fi-FI" dirty="0"/>
              <a:t>valokuvalla</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2026920" y="5318760"/>
            <a:ext cx="8641080" cy="702528"/>
          </a:xfrm>
        </p:spPr>
        <p:txBody>
          <a:bodyPr/>
          <a:lstStyle>
            <a:lvl1pPr marL="0" indent="0" algn="l">
              <a:lnSpc>
                <a:spcPct val="110000"/>
              </a:lnSpc>
              <a:spcBef>
                <a:spcPts val="0"/>
              </a:spcBef>
              <a:buNone/>
              <a:defRPr sz="13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8" name="Kuva 7">
            <a:extLst>
              <a:ext uri="{FF2B5EF4-FFF2-40B4-BE49-F238E27FC236}">
                <a16:creationId xmlns:a16="http://schemas.microsoft.com/office/drawing/2014/main" id="{14BCC542-D23C-4611-A69E-0CF488C49AB7}"/>
              </a:ext>
              <a:ext uri="{C183D7F6-B498-43B3-948B-1728B52AA6E4}">
                <adec:decorative xmlns:adec="http://schemas.microsoft.com/office/drawing/2017/decorative" val="1"/>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84439" y="188259"/>
            <a:ext cx="5687933" cy="1864659"/>
          </a:xfrm>
          <a:prstGeom prst="rect">
            <a:avLst/>
          </a:prstGeom>
        </p:spPr>
      </p:pic>
    </p:spTree>
    <p:extLst>
      <p:ext uri="{BB962C8B-B14F-4D97-AF65-F5344CB8AC3E}">
        <p14:creationId xmlns:p14="http://schemas.microsoft.com/office/powerpoint/2010/main" val="32087635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sto">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743A037A-3296-40C2-9074-84427B0EB2B2}"/>
              </a:ext>
              <a:ext uri="{C183D7F6-B498-43B3-948B-1728B52AA6E4}">
                <adec:decorative xmlns:adec="http://schemas.microsoft.com/office/drawing/2017/decorative" val="1"/>
              </a:ext>
            </a:extLst>
          </p:cNvPr>
          <p:cNvGrpSpPr>
            <a:grpSpLocks noChangeAspect="1"/>
          </p:cNvGrpSpPr>
          <p:nvPr userDrawn="1"/>
        </p:nvGrpSpPr>
        <p:grpSpPr bwMode="gray">
          <a:xfrm>
            <a:off x="0" y="0"/>
            <a:ext cx="6756211" cy="6858000"/>
            <a:chOff x="2724150" y="6350"/>
            <a:chExt cx="6743700" cy="6845301"/>
          </a:xfrm>
        </p:grpSpPr>
        <p:sp>
          <p:nvSpPr>
            <p:cNvPr id="15" name="Freeform 5">
              <a:extLst>
                <a:ext uri="{FF2B5EF4-FFF2-40B4-BE49-F238E27FC236}">
                  <a16:creationId xmlns:a16="http://schemas.microsoft.com/office/drawing/2014/main" id="{89334710-4573-413A-9371-58D53E964033}"/>
                </a:ext>
              </a:extLst>
            </p:cNvPr>
            <p:cNvSpPr>
              <a:spLocks/>
            </p:cNvSpPr>
            <p:nvPr userDrawn="1"/>
          </p:nvSpPr>
          <p:spPr bwMode="gray">
            <a:xfrm>
              <a:off x="2724150" y="6350"/>
              <a:ext cx="6743700" cy="6845300"/>
            </a:xfrm>
            <a:custGeom>
              <a:avLst/>
              <a:gdLst>
                <a:gd name="T0" fmla="*/ 37531 w 37531"/>
                <a:gd name="T1" fmla="*/ 38100 h 38100"/>
                <a:gd name="T2" fmla="*/ 35005 w 37531"/>
                <a:gd name="T3" fmla="*/ 29739 h 38100"/>
                <a:gd name="T4" fmla="*/ 37500 w 37531"/>
                <a:gd name="T5" fmla="*/ 0 h 38100"/>
                <a:gd name="T6" fmla="*/ 0 w 37531"/>
                <a:gd name="T7" fmla="*/ 0 h 38100"/>
                <a:gd name="T8" fmla="*/ 0 w 37531"/>
                <a:gd name="T9" fmla="*/ 38100 h 38100"/>
                <a:gd name="T10" fmla="*/ 37531 w 37531"/>
                <a:gd name="T11" fmla="*/ 38100 h 38100"/>
              </a:gdLst>
              <a:ahLst/>
              <a:cxnLst>
                <a:cxn ang="0">
                  <a:pos x="T0" y="T1"/>
                </a:cxn>
                <a:cxn ang="0">
                  <a:pos x="T2" y="T3"/>
                </a:cxn>
                <a:cxn ang="0">
                  <a:pos x="T4" y="T5"/>
                </a:cxn>
                <a:cxn ang="0">
                  <a:pos x="T6" y="T7"/>
                </a:cxn>
                <a:cxn ang="0">
                  <a:pos x="T8" y="T9"/>
                </a:cxn>
                <a:cxn ang="0">
                  <a:pos x="T10" y="T11"/>
                </a:cxn>
              </a:cxnLst>
              <a:rect l="0" t="0" r="r" b="b"/>
              <a:pathLst>
                <a:path w="37531" h="38100">
                  <a:moveTo>
                    <a:pt x="37531" y="38100"/>
                  </a:moveTo>
                  <a:cubicBezTo>
                    <a:pt x="36473" y="35432"/>
                    <a:pt x="35622" y="32640"/>
                    <a:pt x="35005" y="29739"/>
                  </a:cubicBezTo>
                  <a:cubicBezTo>
                    <a:pt x="32947" y="20093"/>
                    <a:pt x="33623" y="9779"/>
                    <a:pt x="37500" y="0"/>
                  </a:cubicBezTo>
                  <a:lnTo>
                    <a:pt x="0" y="0"/>
                  </a:lnTo>
                  <a:lnTo>
                    <a:pt x="0" y="38100"/>
                  </a:lnTo>
                  <a:lnTo>
                    <a:pt x="37531"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F025CC1E-66FA-4412-98F7-D19894F2D9B2}"/>
                </a:ext>
              </a:extLst>
            </p:cNvPr>
            <p:cNvSpPr>
              <a:spLocks/>
            </p:cNvSpPr>
            <p:nvPr userDrawn="1"/>
          </p:nvSpPr>
          <p:spPr bwMode="gray">
            <a:xfrm>
              <a:off x="2724150" y="4011613"/>
              <a:ext cx="6443663" cy="2840038"/>
            </a:xfrm>
            <a:custGeom>
              <a:avLst/>
              <a:gdLst>
                <a:gd name="T0" fmla="*/ 35867 w 35867"/>
                <a:gd name="T1" fmla="*/ 15808 h 15808"/>
                <a:gd name="T2" fmla="*/ 0 w 35867"/>
                <a:gd name="T3" fmla="*/ 0 h 15808"/>
                <a:gd name="T4" fmla="*/ 0 w 35867"/>
                <a:gd name="T5" fmla="*/ 15808 h 15808"/>
                <a:gd name="T6" fmla="*/ 35867 w 35867"/>
                <a:gd name="T7" fmla="*/ 15808 h 15808"/>
              </a:gdLst>
              <a:ahLst/>
              <a:cxnLst>
                <a:cxn ang="0">
                  <a:pos x="T0" y="T1"/>
                </a:cxn>
                <a:cxn ang="0">
                  <a:pos x="T2" y="T3"/>
                </a:cxn>
                <a:cxn ang="0">
                  <a:pos x="T4" y="T5"/>
                </a:cxn>
                <a:cxn ang="0">
                  <a:pos x="T6" y="T7"/>
                </a:cxn>
              </a:cxnLst>
              <a:rect l="0" t="0" r="r" b="b"/>
              <a:pathLst>
                <a:path w="35867" h="15808">
                  <a:moveTo>
                    <a:pt x="35867" y="15808"/>
                  </a:moveTo>
                  <a:cubicBezTo>
                    <a:pt x="24829" y="8026"/>
                    <a:pt x="12618" y="2772"/>
                    <a:pt x="0" y="0"/>
                  </a:cubicBezTo>
                  <a:lnTo>
                    <a:pt x="0" y="15808"/>
                  </a:lnTo>
                  <a:lnTo>
                    <a:pt x="35867" y="1580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4916190" cy="1808037"/>
          </a:xfrm>
        </p:spPr>
        <p:txBody>
          <a:bodyPr anchor="t" anchorCtr="0"/>
          <a:lstStyle>
            <a:lvl1pPr>
              <a:defRPr sz="3700">
                <a:solidFill>
                  <a:schemeClr val="bg1"/>
                </a:solidFill>
              </a:defRPr>
            </a:lvl1pPr>
          </a:lstStyle>
          <a:p>
            <a:r>
              <a:rPr lang="fi-FI" dirty="0"/>
              <a:t>Asianostosivu </a:t>
            </a:r>
            <a:br>
              <a:rPr lang="fi-FI" dirty="0"/>
            </a:br>
            <a:r>
              <a:rPr lang="fi-FI" dirty="0"/>
              <a:t>esityksen jäsentämiseen, 3 rivin otsikko</a:t>
            </a:r>
          </a:p>
        </p:txBody>
      </p:sp>
      <p:sp>
        <p:nvSpPr>
          <p:cNvPr id="23" name="Tekstin paikkamerkki 22">
            <a:extLst>
              <a:ext uri="{FF2B5EF4-FFF2-40B4-BE49-F238E27FC236}">
                <a16:creationId xmlns:a16="http://schemas.microsoft.com/office/drawing/2014/main" id="{C91B202D-FB5A-4250-8735-81C439C51C42}"/>
              </a:ext>
            </a:extLst>
          </p:cNvPr>
          <p:cNvSpPr>
            <a:spLocks noGrp="1"/>
          </p:cNvSpPr>
          <p:nvPr>
            <p:ph type="body" sz="quarter" idx="13"/>
          </p:nvPr>
        </p:nvSpPr>
        <p:spPr>
          <a:xfrm>
            <a:off x="7053880" y="1514325"/>
            <a:ext cx="4658744" cy="4248000"/>
          </a:xfrm>
        </p:spPr>
        <p:txBody>
          <a:bodyPr/>
          <a:lstStyle>
            <a:lvl1pPr marL="269875" indent="-269875">
              <a:lnSpc>
                <a:spcPct val="95000"/>
              </a:lnSpc>
              <a:defRPr sz="2200"/>
            </a:lvl1pPr>
          </a:lstStyle>
          <a:p>
            <a:pPr lvl="0"/>
            <a:r>
              <a:rPr lang="fi-FI"/>
              <a:t>Muokkaa tekstin perustyylejä</a:t>
            </a:r>
          </a:p>
        </p:txBody>
      </p:sp>
      <p:sp>
        <p:nvSpPr>
          <p:cNvPr id="20" name="Alatunnisteen paikkamerkki 19">
            <a:extLst>
              <a:ext uri="{FF2B5EF4-FFF2-40B4-BE49-F238E27FC236}">
                <a16:creationId xmlns:a16="http://schemas.microsoft.com/office/drawing/2014/main" id="{38A531D9-3794-4382-A4CC-D062827D85EE}"/>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21" name="Dian numeron paikkamerkki 20">
            <a:extLst>
              <a:ext uri="{FF2B5EF4-FFF2-40B4-BE49-F238E27FC236}">
                <a16:creationId xmlns:a16="http://schemas.microsoft.com/office/drawing/2014/main" id="{E9C40528-505B-4E57-81CB-FA8E7278B780}"/>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560406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Lopetus">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BF83FD59-B2EE-42A4-AC03-53869A1132E9}"/>
              </a:ext>
              <a:ext uri="{C183D7F6-B498-43B3-948B-1728B52AA6E4}">
                <adec:decorative xmlns:adec="http://schemas.microsoft.com/office/drawing/2017/decorative" val="1"/>
              </a:ext>
            </a:extLst>
          </p:cNvPr>
          <p:cNvGrpSpPr/>
          <p:nvPr userDrawn="1"/>
        </p:nvGrpSpPr>
        <p:grpSpPr bwMode="gray">
          <a:xfrm>
            <a:off x="0" y="0"/>
            <a:ext cx="12193200" cy="6858000"/>
            <a:chOff x="166688" y="158750"/>
            <a:chExt cx="12163425" cy="6845301"/>
          </a:xfrm>
        </p:grpSpPr>
        <p:sp>
          <p:nvSpPr>
            <p:cNvPr id="8" name="Freeform 5">
              <a:extLst>
                <a:ext uri="{FF2B5EF4-FFF2-40B4-BE49-F238E27FC236}">
                  <a16:creationId xmlns:a16="http://schemas.microsoft.com/office/drawing/2014/main" id="{52F1267F-7172-44B3-9A7E-906E5E4A0F87}"/>
                </a:ext>
              </a:extLst>
            </p:cNvPr>
            <p:cNvSpPr>
              <a:spLocks/>
            </p:cNvSpPr>
            <p:nvPr userDrawn="1"/>
          </p:nvSpPr>
          <p:spPr bwMode="gray">
            <a:xfrm>
              <a:off x="7885113" y="1652588"/>
              <a:ext cx="4445000" cy="5351463"/>
            </a:xfrm>
            <a:custGeom>
              <a:avLst/>
              <a:gdLst>
                <a:gd name="T0" fmla="*/ 24755 w 24755"/>
                <a:gd name="T1" fmla="*/ 0 h 29783"/>
                <a:gd name="T2" fmla="*/ 12889 w 24755"/>
                <a:gd name="T3" fmla="*/ 9835 h 29783"/>
                <a:gd name="T4" fmla="*/ 0 w 24755"/>
                <a:gd name="T5" fmla="*/ 29783 h 29783"/>
                <a:gd name="T6" fmla="*/ 24755 w 24755"/>
                <a:gd name="T7" fmla="*/ 29783 h 29783"/>
                <a:gd name="T8" fmla="*/ 24755 w 24755"/>
                <a:gd name="T9" fmla="*/ 0 h 29783"/>
              </a:gdLst>
              <a:ahLst/>
              <a:cxnLst>
                <a:cxn ang="0">
                  <a:pos x="T0" y="T1"/>
                </a:cxn>
                <a:cxn ang="0">
                  <a:pos x="T2" y="T3"/>
                </a:cxn>
                <a:cxn ang="0">
                  <a:pos x="T4" y="T5"/>
                </a:cxn>
                <a:cxn ang="0">
                  <a:pos x="T6" y="T7"/>
                </a:cxn>
                <a:cxn ang="0">
                  <a:pos x="T8" y="T9"/>
                </a:cxn>
              </a:cxnLst>
              <a:rect l="0" t="0" r="r" b="b"/>
              <a:pathLst>
                <a:path w="24755" h="29783">
                  <a:moveTo>
                    <a:pt x="24755" y="0"/>
                  </a:moveTo>
                  <a:cubicBezTo>
                    <a:pt x="20509" y="2731"/>
                    <a:pt x="16519" y="6009"/>
                    <a:pt x="12889" y="9835"/>
                  </a:cubicBezTo>
                  <a:cubicBezTo>
                    <a:pt x="7462" y="15544"/>
                    <a:pt x="3054" y="22280"/>
                    <a:pt x="0" y="29783"/>
                  </a:cubicBezTo>
                  <a:lnTo>
                    <a:pt x="24755" y="29783"/>
                  </a:lnTo>
                  <a:lnTo>
                    <a:pt x="24755"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6">
              <a:extLst>
                <a:ext uri="{FF2B5EF4-FFF2-40B4-BE49-F238E27FC236}">
                  <a16:creationId xmlns:a16="http://schemas.microsoft.com/office/drawing/2014/main" id="{3FDD5063-1FA4-49AC-88A8-BBD3F6322368}"/>
                </a:ext>
              </a:extLst>
            </p:cNvPr>
            <p:cNvSpPr>
              <a:spLocks/>
            </p:cNvSpPr>
            <p:nvPr userDrawn="1"/>
          </p:nvSpPr>
          <p:spPr bwMode="gray">
            <a:xfrm>
              <a:off x="166688" y="2028825"/>
              <a:ext cx="12163425" cy="4975225"/>
            </a:xfrm>
            <a:custGeom>
              <a:avLst/>
              <a:gdLst>
                <a:gd name="T0" fmla="*/ 67733 w 67733"/>
                <a:gd name="T1" fmla="*/ 15074 h 27696"/>
                <a:gd name="T2" fmla="*/ 55867 w 67733"/>
                <a:gd name="T3" fmla="*/ 7748 h 27696"/>
                <a:gd name="T4" fmla="*/ 16534 w 67733"/>
                <a:gd name="T5" fmla="*/ 2570 h 27696"/>
                <a:gd name="T6" fmla="*/ 0 w 67733"/>
                <a:gd name="T7" fmla="*/ 8021 h 27696"/>
                <a:gd name="T8" fmla="*/ 0 w 67733"/>
                <a:gd name="T9" fmla="*/ 27696 h 27696"/>
                <a:gd name="T10" fmla="*/ 67733 w 67733"/>
                <a:gd name="T11" fmla="*/ 27696 h 27696"/>
                <a:gd name="T12" fmla="*/ 67733 w 67733"/>
                <a:gd name="T13" fmla="*/ 15074 h 27696"/>
              </a:gdLst>
              <a:ahLst/>
              <a:cxnLst>
                <a:cxn ang="0">
                  <a:pos x="T0" y="T1"/>
                </a:cxn>
                <a:cxn ang="0">
                  <a:pos x="T2" y="T3"/>
                </a:cxn>
                <a:cxn ang="0">
                  <a:pos x="T4" y="T5"/>
                </a:cxn>
                <a:cxn ang="0">
                  <a:pos x="T6" y="T7"/>
                </a:cxn>
                <a:cxn ang="0">
                  <a:pos x="T8" y="T9"/>
                </a:cxn>
                <a:cxn ang="0">
                  <a:pos x="T10" y="T11"/>
                </a:cxn>
                <a:cxn ang="0">
                  <a:pos x="T12" y="T13"/>
                </a:cxn>
              </a:cxnLst>
              <a:rect l="0" t="0" r="r" b="b"/>
              <a:pathLst>
                <a:path w="67733" h="27696">
                  <a:moveTo>
                    <a:pt x="67733" y="15074"/>
                  </a:moveTo>
                  <a:cubicBezTo>
                    <a:pt x="64127" y="12264"/>
                    <a:pt x="60164" y="9798"/>
                    <a:pt x="55867" y="7748"/>
                  </a:cubicBezTo>
                  <a:cubicBezTo>
                    <a:pt x="44048" y="2099"/>
                    <a:pt x="30400" y="0"/>
                    <a:pt x="16534" y="2570"/>
                  </a:cubicBezTo>
                  <a:cubicBezTo>
                    <a:pt x="10848" y="3619"/>
                    <a:pt x="5281" y="5438"/>
                    <a:pt x="0" y="8021"/>
                  </a:cubicBezTo>
                  <a:lnTo>
                    <a:pt x="0" y="27696"/>
                  </a:lnTo>
                  <a:lnTo>
                    <a:pt x="67733" y="27696"/>
                  </a:lnTo>
                  <a:lnTo>
                    <a:pt x="67733" y="15074"/>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a:extLst>
                <a:ext uri="{FF2B5EF4-FFF2-40B4-BE49-F238E27FC236}">
                  <a16:creationId xmlns:a16="http://schemas.microsoft.com/office/drawing/2014/main" id="{7D958EC3-4B66-4A2A-814C-45DFD9E57F7E}"/>
                </a:ext>
              </a:extLst>
            </p:cNvPr>
            <p:cNvSpPr>
              <a:spLocks/>
            </p:cNvSpPr>
            <p:nvPr userDrawn="1"/>
          </p:nvSpPr>
          <p:spPr bwMode="gray">
            <a:xfrm>
              <a:off x="7748588" y="158750"/>
              <a:ext cx="3668713" cy="3260725"/>
            </a:xfrm>
            <a:custGeom>
              <a:avLst/>
              <a:gdLst>
                <a:gd name="T0" fmla="*/ 0 w 20424"/>
                <a:gd name="T1" fmla="*/ 0 h 18152"/>
                <a:gd name="T2" fmla="*/ 2651 w 20424"/>
                <a:gd name="T3" fmla="*/ 7721 h 18152"/>
                <a:gd name="T4" fmla="*/ 13643 w 20424"/>
                <a:gd name="T5" fmla="*/ 18152 h 18152"/>
                <a:gd name="T6" fmla="*/ 20167 w 20424"/>
                <a:gd name="T7" fmla="*/ 4475 h 18152"/>
                <a:gd name="T8" fmla="*/ 20347 w 20424"/>
                <a:gd name="T9" fmla="*/ 0 h 18152"/>
                <a:gd name="T10" fmla="*/ 0 w 20424"/>
                <a:gd name="T11" fmla="*/ 0 h 18152"/>
              </a:gdLst>
              <a:ahLst/>
              <a:cxnLst>
                <a:cxn ang="0">
                  <a:pos x="T0" y="T1"/>
                </a:cxn>
                <a:cxn ang="0">
                  <a:pos x="T2" y="T3"/>
                </a:cxn>
                <a:cxn ang="0">
                  <a:pos x="T4" y="T5"/>
                </a:cxn>
                <a:cxn ang="0">
                  <a:pos x="T6" y="T7"/>
                </a:cxn>
                <a:cxn ang="0">
                  <a:pos x="T8" y="T9"/>
                </a:cxn>
                <a:cxn ang="0">
                  <a:pos x="T10" y="T11"/>
                </a:cxn>
              </a:cxnLst>
              <a:rect l="0" t="0" r="r" b="b"/>
              <a:pathLst>
                <a:path w="20424" h="18152">
                  <a:moveTo>
                    <a:pt x="0" y="0"/>
                  </a:moveTo>
                  <a:cubicBezTo>
                    <a:pt x="433" y="2635"/>
                    <a:pt x="1305" y="5243"/>
                    <a:pt x="2651" y="7721"/>
                  </a:cubicBezTo>
                  <a:cubicBezTo>
                    <a:pt x="5035" y="12120"/>
                    <a:pt x="8781" y="15833"/>
                    <a:pt x="13643" y="18152"/>
                  </a:cubicBezTo>
                  <a:cubicBezTo>
                    <a:pt x="17090" y="14526"/>
                    <a:pt x="19464" y="9815"/>
                    <a:pt x="20167" y="4475"/>
                  </a:cubicBezTo>
                  <a:cubicBezTo>
                    <a:pt x="20362" y="2999"/>
                    <a:pt x="20424" y="1501"/>
                    <a:pt x="20347" y="0"/>
                  </a:cubicBezTo>
                  <a:lnTo>
                    <a:pt x="0" y="0"/>
                  </a:lnTo>
                  <a:close/>
                </a:path>
              </a:pathLst>
            </a:custGeom>
            <a:solidFill>
              <a:srgbClr val="E1E6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8">
              <a:extLst>
                <a:ext uri="{FF2B5EF4-FFF2-40B4-BE49-F238E27FC236}">
                  <a16:creationId xmlns:a16="http://schemas.microsoft.com/office/drawing/2014/main" id="{F647EA55-DBDB-4E2D-AD6D-F126CFACA5FC}"/>
                </a:ext>
              </a:extLst>
            </p:cNvPr>
            <p:cNvSpPr>
              <a:spLocks/>
            </p:cNvSpPr>
            <p:nvPr userDrawn="1"/>
          </p:nvSpPr>
          <p:spPr bwMode="gray">
            <a:xfrm>
              <a:off x="7885113" y="3419475"/>
              <a:ext cx="4445000" cy="3584575"/>
            </a:xfrm>
            <a:custGeom>
              <a:avLst/>
              <a:gdLst>
                <a:gd name="T0" fmla="*/ 24755 w 24755"/>
                <a:gd name="T1" fmla="*/ 7326 h 19948"/>
                <a:gd name="T2" fmla="*/ 12889 w 24755"/>
                <a:gd name="T3" fmla="*/ 0 h 19948"/>
                <a:gd name="T4" fmla="*/ 12889 w 24755"/>
                <a:gd name="T5" fmla="*/ 0 h 19948"/>
                <a:gd name="T6" fmla="*/ 12889 w 24755"/>
                <a:gd name="T7" fmla="*/ 0 h 19948"/>
                <a:gd name="T8" fmla="*/ 0 w 24755"/>
                <a:gd name="T9" fmla="*/ 19948 h 19948"/>
                <a:gd name="T10" fmla="*/ 24755 w 24755"/>
                <a:gd name="T11" fmla="*/ 19948 h 19948"/>
                <a:gd name="T12" fmla="*/ 24755 w 24755"/>
                <a:gd name="T13" fmla="*/ 7326 h 19948"/>
              </a:gdLst>
              <a:ahLst/>
              <a:cxnLst>
                <a:cxn ang="0">
                  <a:pos x="T0" y="T1"/>
                </a:cxn>
                <a:cxn ang="0">
                  <a:pos x="T2" y="T3"/>
                </a:cxn>
                <a:cxn ang="0">
                  <a:pos x="T4" y="T5"/>
                </a:cxn>
                <a:cxn ang="0">
                  <a:pos x="T6" y="T7"/>
                </a:cxn>
                <a:cxn ang="0">
                  <a:pos x="T8" y="T9"/>
                </a:cxn>
                <a:cxn ang="0">
                  <a:pos x="T10" y="T11"/>
                </a:cxn>
                <a:cxn ang="0">
                  <a:pos x="T12" y="T13"/>
                </a:cxn>
              </a:cxnLst>
              <a:rect l="0" t="0" r="r" b="b"/>
              <a:pathLst>
                <a:path w="24755" h="19948">
                  <a:moveTo>
                    <a:pt x="24755" y="7326"/>
                  </a:moveTo>
                  <a:cubicBezTo>
                    <a:pt x="21149" y="4516"/>
                    <a:pt x="17186" y="2050"/>
                    <a:pt x="12889" y="0"/>
                  </a:cubicBezTo>
                  <a:cubicBezTo>
                    <a:pt x="12889" y="0"/>
                    <a:pt x="12889" y="0"/>
                    <a:pt x="12889" y="0"/>
                  </a:cubicBezTo>
                  <a:cubicBezTo>
                    <a:pt x="12889" y="0"/>
                    <a:pt x="12889" y="0"/>
                    <a:pt x="12889" y="0"/>
                  </a:cubicBezTo>
                  <a:cubicBezTo>
                    <a:pt x="7462" y="5709"/>
                    <a:pt x="3054" y="12445"/>
                    <a:pt x="0" y="19948"/>
                  </a:cubicBezTo>
                  <a:lnTo>
                    <a:pt x="24755" y="19948"/>
                  </a:lnTo>
                  <a:lnTo>
                    <a:pt x="24755" y="7326"/>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9">
              <a:extLst>
                <a:ext uri="{FF2B5EF4-FFF2-40B4-BE49-F238E27FC236}">
                  <a16:creationId xmlns:a16="http://schemas.microsoft.com/office/drawing/2014/main" id="{24AB4DAC-943D-40D7-9EED-76F69D6845E8}"/>
                </a:ext>
              </a:extLst>
            </p:cNvPr>
            <p:cNvSpPr>
              <a:spLocks/>
            </p:cNvSpPr>
            <p:nvPr userDrawn="1"/>
          </p:nvSpPr>
          <p:spPr bwMode="gray">
            <a:xfrm>
              <a:off x="10199688" y="1652588"/>
              <a:ext cx="2130425" cy="2232025"/>
            </a:xfrm>
            <a:custGeom>
              <a:avLst/>
              <a:gdLst>
                <a:gd name="T0" fmla="*/ 11866 w 11866"/>
                <a:gd name="T1" fmla="*/ 0 h 12419"/>
                <a:gd name="T2" fmla="*/ 0 w 11866"/>
                <a:gd name="T3" fmla="*/ 9835 h 12419"/>
                <a:gd name="T4" fmla="*/ 0 w 11866"/>
                <a:gd name="T5" fmla="*/ 9835 h 12419"/>
                <a:gd name="T6" fmla="*/ 0 w 11866"/>
                <a:gd name="T7" fmla="*/ 9835 h 12419"/>
                <a:gd name="T8" fmla="*/ 11866 w 11866"/>
                <a:gd name="T9" fmla="*/ 12190 h 12419"/>
                <a:gd name="T10" fmla="*/ 11866 w 11866"/>
                <a:gd name="T11" fmla="*/ 0 h 12419"/>
              </a:gdLst>
              <a:ahLst/>
              <a:cxnLst>
                <a:cxn ang="0">
                  <a:pos x="T0" y="T1"/>
                </a:cxn>
                <a:cxn ang="0">
                  <a:pos x="T2" y="T3"/>
                </a:cxn>
                <a:cxn ang="0">
                  <a:pos x="T4" y="T5"/>
                </a:cxn>
                <a:cxn ang="0">
                  <a:pos x="T6" y="T7"/>
                </a:cxn>
                <a:cxn ang="0">
                  <a:pos x="T8" y="T9"/>
                </a:cxn>
                <a:cxn ang="0">
                  <a:pos x="T10" y="T11"/>
                </a:cxn>
              </a:cxnLst>
              <a:rect l="0" t="0" r="r" b="b"/>
              <a:pathLst>
                <a:path w="11866" h="12419">
                  <a:moveTo>
                    <a:pt x="11866" y="0"/>
                  </a:moveTo>
                  <a:cubicBezTo>
                    <a:pt x="7620" y="2731"/>
                    <a:pt x="3630" y="6009"/>
                    <a:pt x="0" y="9835"/>
                  </a:cubicBezTo>
                  <a:cubicBezTo>
                    <a:pt x="0" y="9835"/>
                    <a:pt x="0" y="9835"/>
                    <a:pt x="0" y="9835"/>
                  </a:cubicBezTo>
                  <a:cubicBezTo>
                    <a:pt x="0" y="9835"/>
                    <a:pt x="0" y="9835"/>
                    <a:pt x="0" y="9835"/>
                  </a:cubicBezTo>
                  <a:cubicBezTo>
                    <a:pt x="3613" y="11562"/>
                    <a:pt x="7674" y="12419"/>
                    <a:pt x="11866" y="12190"/>
                  </a:cubicBezTo>
                  <a:lnTo>
                    <a:pt x="11866" y="0"/>
                  </a:ln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0">
              <a:extLst>
                <a:ext uri="{FF2B5EF4-FFF2-40B4-BE49-F238E27FC236}">
                  <a16:creationId xmlns:a16="http://schemas.microsoft.com/office/drawing/2014/main" id="{091207B8-FCA3-4AF6-8D9D-ED83A74F3C4F}"/>
                </a:ext>
              </a:extLst>
            </p:cNvPr>
            <p:cNvSpPr>
              <a:spLocks/>
            </p:cNvSpPr>
            <p:nvPr userDrawn="1"/>
          </p:nvSpPr>
          <p:spPr bwMode="gray">
            <a:xfrm>
              <a:off x="3136901" y="2028825"/>
              <a:ext cx="7062788" cy="2867025"/>
            </a:xfrm>
            <a:custGeom>
              <a:avLst/>
              <a:gdLst>
                <a:gd name="T0" fmla="*/ 0 w 39333"/>
                <a:gd name="T1" fmla="*/ 2570 h 15960"/>
                <a:gd name="T2" fmla="*/ 0 w 39333"/>
                <a:gd name="T3" fmla="*/ 2570 h 15960"/>
                <a:gd name="T4" fmla="*/ 10992 w 39333"/>
                <a:gd name="T5" fmla="*/ 13001 h 15960"/>
                <a:gd name="T6" fmla="*/ 26016 w 39333"/>
                <a:gd name="T7" fmla="*/ 14979 h 15960"/>
                <a:gd name="T8" fmla="*/ 39333 w 39333"/>
                <a:gd name="T9" fmla="*/ 7748 h 15960"/>
                <a:gd name="T10" fmla="*/ 39333 w 39333"/>
                <a:gd name="T11" fmla="*/ 7748 h 15960"/>
                <a:gd name="T12" fmla="*/ 39333 w 39333"/>
                <a:gd name="T13" fmla="*/ 7748 h 15960"/>
                <a:gd name="T14" fmla="*/ 0 w 39333"/>
                <a:gd name="T15" fmla="*/ 2570 h 15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333" h="15960">
                  <a:moveTo>
                    <a:pt x="0" y="2570"/>
                  </a:moveTo>
                  <a:cubicBezTo>
                    <a:pt x="0" y="2570"/>
                    <a:pt x="0" y="2570"/>
                    <a:pt x="0" y="2570"/>
                  </a:cubicBezTo>
                  <a:cubicBezTo>
                    <a:pt x="2384" y="6969"/>
                    <a:pt x="6130" y="10682"/>
                    <a:pt x="10992" y="13001"/>
                  </a:cubicBezTo>
                  <a:cubicBezTo>
                    <a:pt x="15506" y="15159"/>
                    <a:pt x="20720" y="15960"/>
                    <a:pt x="26016" y="14979"/>
                  </a:cubicBezTo>
                  <a:cubicBezTo>
                    <a:pt x="30936" y="14071"/>
                    <a:pt x="35625" y="11655"/>
                    <a:pt x="39333" y="7748"/>
                  </a:cubicBezTo>
                  <a:cubicBezTo>
                    <a:pt x="39333" y="7748"/>
                    <a:pt x="39333" y="7748"/>
                    <a:pt x="39333" y="7748"/>
                  </a:cubicBezTo>
                  <a:cubicBezTo>
                    <a:pt x="39333" y="7748"/>
                    <a:pt x="39333" y="7748"/>
                    <a:pt x="39333" y="7748"/>
                  </a:cubicBezTo>
                  <a:cubicBezTo>
                    <a:pt x="27514" y="2099"/>
                    <a:pt x="13866" y="0"/>
                    <a:pt x="0" y="2570"/>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2059290" y="2996952"/>
            <a:ext cx="2236510" cy="1572384"/>
          </a:xfrm>
        </p:spPr>
        <p:txBody>
          <a:bodyPr anchor="b" anchorCtr="0"/>
          <a:lstStyle>
            <a:lvl1pPr>
              <a:defRPr sz="3700">
                <a:solidFill>
                  <a:schemeClr val="bg1"/>
                </a:solidFill>
              </a:defRPr>
            </a:lvl1pPr>
          </a:lstStyle>
          <a:p>
            <a:r>
              <a:rPr lang="fi-FI" dirty="0"/>
              <a:t>Kehotus / </a:t>
            </a:r>
            <a:br>
              <a:rPr lang="fi-FI" dirty="0"/>
            </a:br>
            <a:r>
              <a:rPr lang="fi-FI" dirty="0"/>
              <a:t>Kiitos</a:t>
            </a:r>
          </a:p>
        </p:txBody>
      </p:sp>
      <p:sp>
        <p:nvSpPr>
          <p:cNvPr id="23" name="Tekstin paikkamerkki 22">
            <a:extLst>
              <a:ext uri="{FF2B5EF4-FFF2-40B4-BE49-F238E27FC236}">
                <a16:creationId xmlns:a16="http://schemas.microsoft.com/office/drawing/2014/main" id="{C91B202D-FB5A-4250-8735-81C439C51C42}"/>
              </a:ext>
            </a:extLst>
          </p:cNvPr>
          <p:cNvSpPr>
            <a:spLocks noGrp="1"/>
          </p:cNvSpPr>
          <p:nvPr>
            <p:ph type="body" sz="quarter" idx="13" hasCustomPrompt="1"/>
          </p:nvPr>
        </p:nvSpPr>
        <p:spPr>
          <a:xfrm>
            <a:off x="2059290" y="4822552"/>
            <a:ext cx="2236510" cy="749149"/>
          </a:xfrm>
        </p:spPr>
        <p:txBody>
          <a:bodyPr/>
          <a:lstStyle>
            <a:lvl1pPr marL="0" indent="0">
              <a:lnSpc>
                <a:spcPct val="110000"/>
              </a:lnSpc>
              <a:spcBef>
                <a:spcPts val="0"/>
              </a:spcBef>
              <a:buNone/>
              <a:defRPr sz="1300">
                <a:solidFill>
                  <a:schemeClr val="bg1"/>
                </a:solidFill>
              </a:defRPr>
            </a:lvl1pPr>
          </a:lstStyle>
          <a:p>
            <a:pPr lvl="0"/>
            <a:r>
              <a:rPr lang="es-ES" dirty="0"/>
              <a:t>etunimi.sukunimi@vm.fi </a:t>
            </a:r>
            <a:r>
              <a:rPr lang="es-ES" dirty="0" err="1"/>
              <a:t>Loremipsum</a:t>
            </a:r>
            <a:r>
              <a:rPr lang="es-ES" dirty="0"/>
              <a:t> dolores </a:t>
            </a:r>
            <a:r>
              <a:rPr lang="es-ES" dirty="0" err="1"/>
              <a:t>sitamet</a:t>
            </a:r>
            <a:r>
              <a:rPr lang="es-ES" dirty="0"/>
              <a:t> vm.fi</a:t>
            </a:r>
            <a:endParaRPr lang="fi-FI" dirty="0"/>
          </a:p>
        </p:txBody>
      </p:sp>
      <p:pic>
        <p:nvPicPr>
          <p:cNvPr id="11" name="Kuva 10">
            <a:extLst>
              <a:ext uri="{FF2B5EF4-FFF2-40B4-BE49-F238E27FC236}">
                <a16:creationId xmlns:a16="http://schemas.microsoft.com/office/drawing/2014/main" id="{1F5B2D46-F01C-401E-A723-6DBC62379EF1}"/>
              </a:ext>
              <a:ext uri="{C183D7F6-B498-43B3-948B-1728B52AA6E4}">
                <adec:decorative xmlns:adec="http://schemas.microsoft.com/office/drawing/2017/decorative" val="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84439" y="188259"/>
            <a:ext cx="5687933" cy="1864659"/>
          </a:xfrm>
          <a:prstGeom prst="rect">
            <a:avLst/>
          </a:prstGeom>
        </p:spPr>
      </p:pic>
    </p:spTree>
    <p:extLst>
      <p:ext uri="{BB962C8B-B14F-4D97-AF65-F5344CB8AC3E}">
        <p14:creationId xmlns:p14="http://schemas.microsoft.com/office/powerpoint/2010/main" val="34128988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1003200" y="1209602"/>
            <a:ext cx="4968000" cy="45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3"/>
          </p:nvPr>
        </p:nvSpPr>
        <p:spPr>
          <a:xfrm>
            <a:off x="6220800" y="1209600"/>
            <a:ext cx="4968000" cy="45936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1712184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san ylätunniste lila">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51A648F7-F576-4713-A6C4-2A90C8D80FDE}"/>
              </a:ext>
              <a:ext uri="{C183D7F6-B498-43B3-948B-1728B52AA6E4}">
                <adec:decorative xmlns:adec="http://schemas.microsoft.com/office/drawing/2017/decorative" val="1"/>
              </a:ext>
            </a:extLst>
          </p:cNvPr>
          <p:cNvGrpSpPr/>
          <p:nvPr userDrawn="1"/>
        </p:nvGrpSpPr>
        <p:grpSpPr bwMode="gray">
          <a:xfrm>
            <a:off x="0" y="-1"/>
            <a:ext cx="12193200" cy="6858000"/>
            <a:chOff x="14288" y="6350"/>
            <a:chExt cx="12163426" cy="6845301"/>
          </a:xfrm>
        </p:grpSpPr>
        <p:sp>
          <p:nvSpPr>
            <p:cNvPr id="16" name="Freeform 8">
              <a:extLst>
                <a:ext uri="{FF2B5EF4-FFF2-40B4-BE49-F238E27FC236}">
                  <a16:creationId xmlns:a16="http://schemas.microsoft.com/office/drawing/2014/main" id="{4748C762-4317-4373-8F04-1FCA4274424E}"/>
                </a:ext>
              </a:extLst>
            </p:cNvPr>
            <p:cNvSpPr>
              <a:spLocks/>
            </p:cNvSpPr>
            <p:nvPr userDrawn="1"/>
          </p:nvSpPr>
          <p:spPr bwMode="gray">
            <a:xfrm>
              <a:off x="7475322" y="6350"/>
              <a:ext cx="4702392"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 name="connsiteX0" fmla="*/ 6125 w 25446"/>
                <a:gd name="connsiteY0" fmla="*/ 0 h 38100"/>
                <a:gd name="connsiteX1" fmla="*/ 2941 w 25446"/>
                <a:gd name="connsiteY1" fmla="*/ 7653 h 38100"/>
                <a:gd name="connsiteX2" fmla="*/ 2572 w 25446"/>
                <a:gd name="connsiteY2" fmla="*/ 38100 h 38100"/>
                <a:gd name="connsiteX3" fmla="*/ 4546 w 25446"/>
                <a:gd name="connsiteY3" fmla="*/ 38100 h 38100"/>
                <a:gd name="connsiteX4" fmla="*/ 25446 w 25446"/>
                <a:gd name="connsiteY4" fmla="*/ 18671 h 38100"/>
                <a:gd name="connsiteX5" fmla="*/ 25446 w 25446"/>
                <a:gd name="connsiteY5" fmla="*/ 0 h 38100"/>
                <a:gd name="connsiteX6" fmla="*/ 6125 w 25446"/>
                <a:gd name="connsiteY6" fmla="*/ 0 h 38100"/>
                <a:gd name="connsiteX0" fmla="*/ 6867 w 26188"/>
                <a:gd name="connsiteY0" fmla="*/ 0 h 38100"/>
                <a:gd name="connsiteX1" fmla="*/ 2215 w 26188"/>
                <a:gd name="connsiteY1" fmla="*/ 6411 h 38100"/>
                <a:gd name="connsiteX2" fmla="*/ 3314 w 26188"/>
                <a:gd name="connsiteY2" fmla="*/ 38100 h 38100"/>
                <a:gd name="connsiteX3" fmla="*/ 5288 w 26188"/>
                <a:gd name="connsiteY3" fmla="*/ 38100 h 38100"/>
                <a:gd name="connsiteX4" fmla="*/ 26188 w 26188"/>
                <a:gd name="connsiteY4" fmla="*/ 18671 h 38100"/>
                <a:gd name="connsiteX5" fmla="*/ 26188 w 26188"/>
                <a:gd name="connsiteY5" fmla="*/ 0 h 38100"/>
                <a:gd name="connsiteX6" fmla="*/ 6867 w 26188"/>
                <a:gd name="connsiteY6" fmla="*/ 0 h 38100"/>
                <a:gd name="connsiteX0" fmla="*/ 6867 w 26188"/>
                <a:gd name="connsiteY0" fmla="*/ 0 h 38100"/>
                <a:gd name="connsiteX1" fmla="*/ 2215 w 26188"/>
                <a:gd name="connsiteY1" fmla="*/ 6411 h 38100"/>
                <a:gd name="connsiteX2" fmla="*/ 3314 w 26188"/>
                <a:gd name="connsiteY2" fmla="*/ 38100 h 38100"/>
                <a:gd name="connsiteX3" fmla="*/ 5288 w 26188"/>
                <a:gd name="connsiteY3" fmla="*/ 38100 h 38100"/>
                <a:gd name="connsiteX4" fmla="*/ 26188 w 26188"/>
                <a:gd name="connsiteY4" fmla="*/ 18671 h 38100"/>
                <a:gd name="connsiteX5" fmla="*/ 26188 w 26188"/>
                <a:gd name="connsiteY5" fmla="*/ 0 h 38100"/>
                <a:gd name="connsiteX6" fmla="*/ 6867 w 26188"/>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88" h="38100">
                  <a:moveTo>
                    <a:pt x="6867" y="0"/>
                  </a:moveTo>
                  <a:cubicBezTo>
                    <a:pt x="4721" y="1934"/>
                    <a:pt x="3065" y="3789"/>
                    <a:pt x="2215" y="6411"/>
                  </a:cubicBezTo>
                  <a:cubicBezTo>
                    <a:pt x="-1122" y="16681"/>
                    <a:pt x="-637" y="29414"/>
                    <a:pt x="3314" y="38100"/>
                  </a:cubicBezTo>
                  <a:lnTo>
                    <a:pt x="5288" y="38100"/>
                  </a:lnTo>
                  <a:cubicBezTo>
                    <a:pt x="13076" y="32266"/>
                    <a:pt x="20050" y="25740"/>
                    <a:pt x="26188" y="18671"/>
                  </a:cubicBezTo>
                  <a:lnTo>
                    <a:pt x="26188" y="0"/>
                  </a:lnTo>
                  <a:lnTo>
                    <a:pt x="6867" y="0"/>
                  </a:lnTo>
                  <a:close/>
                </a:path>
              </a:pathLst>
            </a:custGeom>
            <a:solidFill>
              <a:srgbClr val="F6ED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5">
              <a:extLst>
                <a:ext uri="{FF2B5EF4-FFF2-40B4-BE49-F238E27FC236}">
                  <a16:creationId xmlns:a16="http://schemas.microsoft.com/office/drawing/2014/main" id="{978706DB-4254-4D24-B756-610D662D487E}"/>
                </a:ext>
              </a:extLst>
            </p:cNvPr>
            <p:cNvSpPr>
              <a:spLocks/>
            </p:cNvSpPr>
            <p:nvPr userDrawn="1"/>
          </p:nvSpPr>
          <p:spPr bwMode="gray">
            <a:xfrm>
              <a:off x="14288" y="6350"/>
              <a:ext cx="8693150"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A34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6">
              <a:extLst>
                <a:ext uri="{FF2B5EF4-FFF2-40B4-BE49-F238E27FC236}">
                  <a16:creationId xmlns:a16="http://schemas.microsoft.com/office/drawing/2014/main" id="{74BC717E-F7E7-492B-8691-55A89818E00F}"/>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8336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7">
              <a:extLst>
                <a:ext uri="{FF2B5EF4-FFF2-40B4-BE49-F238E27FC236}">
                  <a16:creationId xmlns:a16="http://schemas.microsoft.com/office/drawing/2014/main" id="{BA0BFC73-E241-40CB-9BA6-1B333B7BF521}"/>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EDD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6356350" cy="2526981"/>
          </a:xfrm>
        </p:spPr>
        <p:txBody>
          <a:bodyPr anchor="t" anchorCtr="0"/>
          <a:lstStyle>
            <a:lvl1pPr>
              <a:defRPr sz="4100">
                <a:solidFill>
                  <a:schemeClr val="bg1"/>
                </a:solidFill>
              </a:defRPr>
            </a:lvl1pPr>
          </a:lstStyle>
          <a:p>
            <a:r>
              <a:rPr lang="fi-FI" dirty="0"/>
              <a:t>Väliotsikkosivu </a:t>
            </a:r>
            <a:br>
              <a:rPr lang="fi-FI" dirty="0"/>
            </a:br>
            <a:r>
              <a:rPr lang="fi-FI" dirty="0"/>
              <a:t>esityksen </a:t>
            </a:r>
            <a:br>
              <a:rPr lang="fi-FI" dirty="0"/>
            </a:br>
            <a:r>
              <a:rPr lang="fi-FI" dirty="0"/>
              <a:t>jäsentämiseen, </a:t>
            </a:r>
            <a:br>
              <a:rPr lang="fi-FI" dirty="0"/>
            </a:br>
            <a:r>
              <a:rPr lang="fi-FI" dirty="0"/>
              <a:t>4 riviä lyhyellä tekstillä</a:t>
            </a:r>
          </a:p>
        </p:txBody>
      </p:sp>
      <p:sp>
        <p:nvSpPr>
          <p:cNvPr id="7" name="Alatunnisteen paikkamerkki 6">
            <a:extLst>
              <a:ext uri="{FF2B5EF4-FFF2-40B4-BE49-F238E27FC236}">
                <a16:creationId xmlns:a16="http://schemas.microsoft.com/office/drawing/2014/main" id="{29F8BFF4-EC86-4A85-B914-B241AE572CC2}"/>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8" name="Dian numeron paikkamerkki 7">
            <a:extLst>
              <a:ext uri="{FF2B5EF4-FFF2-40B4-BE49-F238E27FC236}">
                <a16:creationId xmlns:a16="http://schemas.microsoft.com/office/drawing/2014/main" id="{4F20DE8F-8CBA-4069-B1E4-BBCC9BE8AF02}"/>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846977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san ylätunniste 2 lila">
    <p:spTree>
      <p:nvGrpSpPr>
        <p:cNvPr id="1" name=""/>
        <p:cNvGrpSpPr/>
        <p:nvPr/>
      </p:nvGrpSpPr>
      <p:grpSpPr>
        <a:xfrm>
          <a:off x="0" y="0"/>
          <a:ext cx="0" cy="0"/>
          <a:chOff x="0" y="0"/>
          <a:chExt cx="0" cy="0"/>
        </a:xfrm>
      </p:grpSpPr>
      <p:grpSp>
        <p:nvGrpSpPr>
          <p:cNvPr id="10" name="Ryhmä 9">
            <a:extLst>
              <a:ext uri="{FF2B5EF4-FFF2-40B4-BE49-F238E27FC236}">
                <a16:creationId xmlns:a16="http://schemas.microsoft.com/office/drawing/2014/main" id="{49109116-8ADD-4551-BE7C-554B66DD9534}"/>
              </a:ext>
              <a:ext uri="{C183D7F6-B498-43B3-948B-1728B52AA6E4}">
                <adec:decorative xmlns:adec="http://schemas.microsoft.com/office/drawing/2017/decorative" val="1"/>
              </a:ext>
            </a:extLst>
          </p:cNvPr>
          <p:cNvGrpSpPr/>
          <p:nvPr userDrawn="1"/>
        </p:nvGrpSpPr>
        <p:grpSpPr bwMode="gray">
          <a:xfrm>
            <a:off x="0" y="-1"/>
            <a:ext cx="12193200" cy="6858000"/>
            <a:chOff x="14288" y="6350"/>
            <a:chExt cx="12163426" cy="6845301"/>
          </a:xfrm>
        </p:grpSpPr>
        <p:sp>
          <p:nvSpPr>
            <p:cNvPr id="11" name="Freeform 8">
              <a:extLst>
                <a:ext uri="{FF2B5EF4-FFF2-40B4-BE49-F238E27FC236}">
                  <a16:creationId xmlns:a16="http://schemas.microsoft.com/office/drawing/2014/main" id="{16EACB97-65DC-4642-8E13-75D989CC551D}"/>
                </a:ext>
              </a:extLst>
            </p:cNvPr>
            <p:cNvSpPr>
              <a:spLocks/>
            </p:cNvSpPr>
            <p:nvPr userDrawn="1"/>
          </p:nvSpPr>
          <p:spPr bwMode="gray">
            <a:xfrm>
              <a:off x="7475322" y="6350"/>
              <a:ext cx="4702392"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 name="connsiteX0" fmla="*/ 6125 w 25446"/>
                <a:gd name="connsiteY0" fmla="*/ 0 h 38100"/>
                <a:gd name="connsiteX1" fmla="*/ 2941 w 25446"/>
                <a:gd name="connsiteY1" fmla="*/ 7653 h 38100"/>
                <a:gd name="connsiteX2" fmla="*/ 2572 w 25446"/>
                <a:gd name="connsiteY2" fmla="*/ 38100 h 38100"/>
                <a:gd name="connsiteX3" fmla="*/ 4546 w 25446"/>
                <a:gd name="connsiteY3" fmla="*/ 38100 h 38100"/>
                <a:gd name="connsiteX4" fmla="*/ 25446 w 25446"/>
                <a:gd name="connsiteY4" fmla="*/ 18671 h 38100"/>
                <a:gd name="connsiteX5" fmla="*/ 25446 w 25446"/>
                <a:gd name="connsiteY5" fmla="*/ 0 h 38100"/>
                <a:gd name="connsiteX6" fmla="*/ 6125 w 25446"/>
                <a:gd name="connsiteY6" fmla="*/ 0 h 38100"/>
                <a:gd name="connsiteX0" fmla="*/ 6867 w 26188"/>
                <a:gd name="connsiteY0" fmla="*/ 0 h 38100"/>
                <a:gd name="connsiteX1" fmla="*/ 2215 w 26188"/>
                <a:gd name="connsiteY1" fmla="*/ 6411 h 38100"/>
                <a:gd name="connsiteX2" fmla="*/ 3314 w 26188"/>
                <a:gd name="connsiteY2" fmla="*/ 38100 h 38100"/>
                <a:gd name="connsiteX3" fmla="*/ 5288 w 26188"/>
                <a:gd name="connsiteY3" fmla="*/ 38100 h 38100"/>
                <a:gd name="connsiteX4" fmla="*/ 26188 w 26188"/>
                <a:gd name="connsiteY4" fmla="*/ 18671 h 38100"/>
                <a:gd name="connsiteX5" fmla="*/ 26188 w 26188"/>
                <a:gd name="connsiteY5" fmla="*/ 0 h 38100"/>
                <a:gd name="connsiteX6" fmla="*/ 6867 w 26188"/>
                <a:gd name="connsiteY6" fmla="*/ 0 h 38100"/>
                <a:gd name="connsiteX0" fmla="*/ 6867 w 26188"/>
                <a:gd name="connsiteY0" fmla="*/ 0 h 38100"/>
                <a:gd name="connsiteX1" fmla="*/ 2215 w 26188"/>
                <a:gd name="connsiteY1" fmla="*/ 6411 h 38100"/>
                <a:gd name="connsiteX2" fmla="*/ 3314 w 26188"/>
                <a:gd name="connsiteY2" fmla="*/ 38100 h 38100"/>
                <a:gd name="connsiteX3" fmla="*/ 5288 w 26188"/>
                <a:gd name="connsiteY3" fmla="*/ 38100 h 38100"/>
                <a:gd name="connsiteX4" fmla="*/ 26188 w 26188"/>
                <a:gd name="connsiteY4" fmla="*/ 18671 h 38100"/>
                <a:gd name="connsiteX5" fmla="*/ 26188 w 26188"/>
                <a:gd name="connsiteY5" fmla="*/ 0 h 38100"/>
                <a:gd name="connsiteX6" fmla="*/ 6867 w 26188"/>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88" h="38100">
                  <a:moveTo>
                    <a:pt x="6867" y="0"/>
                  </a:moveTo>
                  <a:cubicBezTo>
                    <a:pt x="4721" y="1934"/>
                    <a:pt x="3065" y="3789"/>
                    <a:pt x="2215" y="6411"/>
                  </a:cubicBezTo>
                  <a:cubicBezTo>
                    <a:pt x="-1122" y="16681"/>
                    <a:pt x="-637" y="29414"/>
                    <a:pt x="3314" y="38100"/>
                  </a:cubicBezTo>
                  <a:lnTo>
                    <a:pt x="5288" y="38100"/>
                  </a:lnTo>
                  <a:cubicBezTo>
                    <a:pt x="13076" y="32266"/>
                    <a:pt x="20050" y="25740"/>
                    <a:pt x="26188" y="18671"/>
                  </a:cubicBezTo>
                  <a:lnTo>
                    <a:pt x="26188" y="0"/>
                  </a:lnTo>
                  <a:lnTo>
                    <a:pt x="6867" y="0"/>
                  </a:lnTo>
                  <a:close/>
                </a:path>
              </a:pathLst>
            </a:custGeom>
            <a:solidFill>
              <a:srgbClr val="F6ED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5">
              <a:extLst>
                <a:ext uri="{FF2B5EF4-FFF2-40B4-BE49-F238E27FC236}">
                  <a16:creationId xmlns:a16="http://schemas.microsoft.com/office/drawing/2014/main" id="{BCB14051-6DC9-4752-9731-DF71F34B21B7}"/>
                </a:ext>
              </a:extLst>
            </p:cNvPr>
            <p:cNvSpPr>
              <a:spLocks/>
            </p:cNvSpPr>
            <p:nvPr userDrawn="1"/>
          </p:nvSpPr>
          <p:spPr bwMode="gray">
            <a:xfrm>
              <a:off x="14288" y="6350"/>
              <a:ext cx="8693150"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A34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26398AC9-D771-4A69-A1CF-E89FB701EFC8}"/>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8336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CECE613C-CF5F-4D67-87A9-12809DC719AB}"/>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EDD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6932414" cy="871933"/>
          </a:xfrm>
        </p:spPr>
        <p:txBody>
          <a:bodyPr anchor="t" anchorCtr="0"/>
          <a:lstStyle>
            <a:lvl1pPr>
              <a:defRPr sz="5600">
                <a:solidFill>
                  <a:schemeClr val="bg1"/>
                </a:solidFill>
              </a:defRPr>
            </a:lvl1pPr>
          </a:lstStyle>
          <a:p>
            <a:r>
              <a:rPr lang="fi-FI" dirty="0"/>
              <a:t>Yksi tekstirivi</a:t>
            </a:r>
          </a:p>
        </p:txBody>
      </p:sp>
      <p:sp>
        <p:nvSpPr>
          <p:cNvPr id="9" name="Alatunnisteen paikkamerkki 8">
            <a:extLst>
              <a:ext uri="{FF2B5EF4-FFF2-40B4-BE49-F238E27FC236}">
                <a16:creationId xmlns:a16="http://schemas.microsoft.com/office/drawing/2014/main" id="{D25FCF1C-6312-4783-B492-30778B19C6E3}"/>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5" name="Dian numeron paikkamerkki 14">
            <a:extLst>
              <a:ext uri="{FF2B5EF4-FFF2-40B4-BE49-F238E27FC236}">
                <a16:creationId xmlns:a16="http://schemas.microsoft.com/office/drawing/2014/main" id="{B58E6CF3-2C51-4D95-85AA-2F72E91E1C2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7746468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san ylätunniste 3 lila">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E7721B6A-F4D5-4656-BFAA-B188670CD2B1}"/>
              </a:ext>
              <a:ext uri="{C183D7F6-B498-43B3-948B-1728B52AA6E4}">
                <adec:decorative xmlns:adec="http://schemas.microsoft.com/office/drawing/2017/decorative" val="1"/>
              </a:ext>
            </a:extLst>
          </p:cNvPr>
          <p:cNvGrpSpPr/>
          <p:nvPr userDrawn="1"/>
        </p:nvGrpSpPr>
        <p:grpSpPr bwMode="gray">
          <a:xfrm>
            <a:off x="0" y="-1"/>
            <a:ext cx="12193200" cy="6858000"/>
            <a:chOff x="14288" y="6350"/>
            <a:chExt cx="12163426" cy="6845301"/>
          </a:xfrm>
        </p:grpSpPr>
        <p:sp>
          <p:nvSpPr>
            <p:cNvPr id="16" name="Freeform 8">
              <a:extLst>
                <a:ext uri="{FF2B5EF4-FFF2-40B4-BE49-F238E27FC236}">
                  <a16:creationId xmlns:a16="http://schemas.microsoft.com/office/drawing/2014/main" id="{C903C71A-53BA-430A-90C1-3548CFF58531}"/>
                </a:ext>
              </a:extLst>
            </p:cNvPr>
            <p:cNvSpPr>
              <a:spLocks/>
            </p:cNvSpPr>
            <p:nvPr userDrawn="1"/>
          </p:nvSpPr>
          <p:spPr bwMode="gray">
            <a:xfrm>
              <a:off x="7475322" y="6350"/>
              <a:ext cx="4702392"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 name="connsiteX0" fmla="*/ 6125 w 25446"/>
                <a:gd name="connsiteY0" fmla="*/ 0 h 38100"/>
                <a:gd name="connsiteX1" fmla="*/ 2941 w 25446"/>
                <a:gd name="connsiteY1" fmla="*/ 7653 h 38100"/>
                <a:gd name="connsiteX2" fmla="*/ 2572 w 25446"/>
                <a:gd name="connsiteY2" fmla="*/ 38100 h 38100"/>
                <a:gd name="connsiteX3" fmla="*/ 4546 w 25446"/>
                <a:gd name="connsiteY3" fmla="*/ 38100 h 38100"/>
                <a:gd name="connsiteX4" fmla="*/ 25446 w 25446"/>
                <a:gd name="connsiteY4" fmla="*/ 18671 h 38100"/>
                <a:gd name="connsiteX5" fmla="*/ 25446 w 25446"/>
                <a:gd name="connsiteY5" fmla="*/ 0 h 38100"/>
                <a:gd name="connsiteX6" fmla="*/ 6125 w 25446"/>
                <a:gd name="connsiteY6" fmla="*/ 0 h 38100"/>
                <a:gd name="connsiteX0" fmla="*/ 6867 w 26188"/>
                <a:gd name="connsiteY0" fmla="*/ 0 h 38100"/>
                <a:gd name="connsiteX1" fmla="*/ 2215 w 26188"/>
                <a:gd name="connsiteY1" fmla="*/ 6411 h 38100"/>
                <a:gd name="connsiteX2" fmla="*/ 3314 w 26188"/>
                <a:gd name="connsiteY2" fmla="*/ 38100 h 38100"/>
                <a:gd name="connsiteX3" fmla="*/ 5288 w 26188"/>
                <a:gd name="connsiteY3" fmla="*/ 38100 h 38100"/>
                <a:gd name="connsiteX4" fmla="*/ 26188 w 26188"/>
                <a:gd name="connsiteY4" fmla="*/ 18671 h 38100"/>
                <a:gd name="connsiteX5" fmla="*/ 26188 w 26188"/>
                <a:gd name="connsiteY5" fmla="*/ 0 h 38100"/>
                <a:gd name="connsiteX6" fmla="*/ 6867 w 26188"/>
                <a:gd name="connsiteY6" fmla="*/ 0 h 38100"/>
                <a:gd name="connsiteX0" fmla="*/ 6867 w 26188"/>
                <a:gd name="connsiteY0" fmla="*/ 0 h 38100"/>
                <a:gd name="connsiteX1" fmla="*/ 2215 w 26188"/>
                <a:gd name="connsiteY1" fmla="*/ 6411 h 38100"/>
                <a:gd name="connsiteX2" fmla="*/ 3314 w 26188"/>
                <a:gd name="connsiteY2" fmla="*/ 38100 h 38100"/>
                <a:gd name="connsiteX3" fmla="*/ 5288 w 26188"/>
                <a:gd name="connsiteY3" fmla="*/ 38100 h 38100"/>
                <a:gd name="connsiteX4" fmla="*/ 26188 w 26188"/>
                <a:gd name="connsiteY4" fmla="*/ 18671 h 38100"/>
                <a:gd name="connsiteX5" fmla="*/ 26188 w 26188"/>
                <a:gd name="connsiteY5" fmla="*/ 0 h 38100"/>
                <a:gd name="connsiteX6" fmla="*/ 6867 w 26188"/>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88" h="38100">
                  <a:moveTo>
                    <a:pt x="6867" y="0"/>
                  </a:moveTo>
                  <a:cubicBezTo>
                    <a:pt x="4721" y="1934"/>
                    <a:pt x="3065" y="3789"/>
                    <a:pt x="2215" y="6411"/>
                  </a:cubicBezTo>
                  <a:cubicBezTo>
                    <a:pt x="-1122" y="16681"/>
                    <a:pt x="-637" y="29414"/>
                    <a:pt x="3314" y="38100"/>
                  </a:cubicBezTo>
                  <a:lnTo>
                    <a:pt x="5288" y="38100"/>
                  </a:lnTo>
                  <a:cubicBezTo>
                    <a:pt x="13076" y="32266"/>
                    <a:pt x="20050" y="25740"/>
                    <a:pt x="26188" y="18671"/>
                  </a:cubicBezTo>
                  <a:lnTo>
                    <a:pt x="26188" y="0"/>
                  </a:lnTo>
                  <a:lnTo>
                    <a:pt x="6867" y="0"/>
                  </a:lnTo>
                  <a:close/>
                </a:path>
              </a:pathLst>
            </a:custGeom>
            <a:solidFill>
              <a:srgbClr val="AC60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5">
              <a:extLst>
                <a:ext uri="{FF2B5EF4-FFF2-40B4-BE49-F238E27FC236}">
                  <a16:creationId xmlns:a16="http://schemas.microsoft.com/office/drawing/2014/main" id="{79D2BE0B-16F8-46B1-970F-D7A4AB13A7FD}"/>
                </a:ext>
              </a:extLst>
            </p:cNvPr>
            <p:cNvSpPr>
              <a:spLocks/>
            </p:cNvSpPr>
            <p:nvPr userDrawn="1"/>
          </p:nvSpPr>
          <p:spPr bwMode="gray">
            <a:xfrm>
              <a:off x="14288" y="6350"/>
              <a:ext cx="8693150"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A34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6">
              <a:extLst>
                <a:ext uri="{FF2B5EF4-FFF2-40B4-BE49-F238E27FC236}">
                  <a16:creationId xmlns:a16="http://schemas.microsoft.com/office/drawing/2014/main" id="{5EA06ACA-38BE-4621-A612-9866C87714BF}"/>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8336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7">
              <a:extLst>
                <a:ext uri="{FF2B5EF4-FFF2-40B4-BE49-F238E27FC236}">
                  <a16:creationId xmlns:a16="http://schemas.microsoft.com/office/drawing/2014/main" id="{E1C54E72-5660-4060-9B87-4C306B2FEBDE}"/>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EDD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6356350" cy="1980000"/>
          </a:xfrm>
        </p:spPr>
        <p:txBody>
          <a:bodyPr anchor="t" anchorCtr="0"/>
          <a:lstStyle>
            <a:lvl1pPr>
              <a:defRPr sz="4100">
                <a:solidFill>
                  <a:schemeClr val="bg1"/>
                </a:solidFill>
              </a:defRPr>
            </a:lvl1pPr>
          </a:lstStyle>
          <a:p>
            <a:r>
              <a:rPr lang="fi-FI" dirty="0"/>
              <a:t>Väliotsikkosivu esityksen </a:t>
            </a:r>
            <a:br>
              <a:rPr lang="fi-FI" dirty="0"/>
            </a:br>
            <a:r>
              <a:rPr lang="fi-FI" dirty="0"/>
              <a:t>jäsentämiseen pitkällä tekstillä</a:t>
            </a:r>
            <a:br>
              <a:rPr lang="fi-FI" dirty="0"/>
            </a:br>
            <a:r>
              <a:rPr lang="fi-FI" dirty="0" err="1"/>
              <a:t>max</a:t>
            </a:r>
            <a:r>
              <a:rPr lang="fi-FI" dirty="0"/>
              <a:t>. 3 riviä</a:t>
            </a:r>
          </a:p>
        </p:txBody>
      </p:sp>
      <p:sp>
        <p:nvSpPr>
          <p:cNvPr id="7" name="Alatunnisteen paikkamerkki 6">
            <a:extLst>
              <a:ext uri="{FF2B5EF4-FFF2-40B4-BE49-F238E27FC236}">
                <a16:creationId xmlns:a16="http://schemas.microsoft.com/office/drawing/2014/main" id="{29F8BFF4-EC86-4A85-B914-B241AE572CC2}"/>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8" name="Dian numeron paikkamerkki 7">
            <a:extLst>
              <a:ext uri="{FF2B5EF4-FFF2-40B4-BE49-F238E27FC236}">
                <a16:creationId xmlns:a16="http://schemas.microsoft.com/office/drawing/2014/main" id="{4F20DE8F-8CBA-4069-B1E4-BBCC9BE8AF02}"/>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4880523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san ylätunniste 4 lila">
    <p:spTree>
      <p:nvGrpSpPr>
        <p:cNvPr id="1" name=""/>
        <p:cNvGrpSpPr/>
        <p:nvPr/>
      </p:nvGrpSpPr>
      <p:grpSpPr>
        <a:xfrm>
          <a:off x="0" y="0"/>
          <a:ext cx="0" cy="0"/>
          <a:chOff x="0" y="0"/>
          <a:chExt cx="0" cy="0"/>
        </a:xfrm>
      </p:grpSpPr>
      <p:grpSp>
        <p:nvGrpSpPr>
          <p:cNvPr id="10" name="Ryhmä 9">
            <a:extLst>
              <a:ext uri="{FF2B5EF4-FFF2-40B4-BE49-F238E27FC236}">
                <a16:creationId xmlns:a16="http://schemas.microsoft.com/office/drawing/2014/main" id="{7E36D437-CA28-4403-A26F-73185E69CBAC}"/>
              </a:ext>
              <a:ext uri="{C183D7F6-B498-43B3-948B-1728B52AA6E4}">
                <adec:decorative xmlns:adec="http://schemas.microsoft.com/office/drawing/2017/decorative" val="1"/>
              </a:ext>
            </a:extLst>
          </p:cNvPr>
          <p:cNvGrpSpPr/>
          <p:nvPr userDrawn="1"/>
        </p:nvGrpSpPr>
        <p:grpSpPr bwMode="gray">
          <a:xfrm>
            <a:off x="0" y="-1"/>
            <a:ext cx="12193200" cy="6858000"/>
            <a:chOff x="14288" y="6350"/>
            <a:chExt cx="12163426" cy="6845301"/>
          </a:xfrm>
        </p:grpSpPr>
        <p:sp>
          <p:nvSpPr>
            <p:cNvPr id="11" name="Freeform 8">
              <a:extLst>
                <a:ext uri="{FF2B5EF4-FFF2-40B4-BE49-F238E27FC236}">
                  <a16:creationId xmlns:a16="http://schemas.microsoft.com/office/drawing/2014/main" id="{DAD7F79D-20B7-408A-BBE3-4D5468B7339E}"/>
                </a:ext>
              </a:extLst>
            </p:cNvPr>
            <p:cNvSpPr>
              <a:spLocks/>
            </p:cNvSpPr>
            <p:nvPr userDrawn="1"/>
          </p:nvSpPr>
          <p:spPr bwMode="gray">
            <a:xfrm>
              <a:off x="7475322" y="6350"/>
              <a:ext cx="4702392"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 name="connsiteX0" fmla="*/ 6125 w 25446"/>
                <a:gd name="connsiteY0" fmla="*/ 0 h 38100"/>
                <a:gd name="connsiteX1" fmla="*/ 2941 w 25446"/>
                <a:gd name="connsiteY1" fmla="*/ 7653 h 38100"/>
                <a:gd name="connsiteX2" fmla="*/ 2572 w 25446"/>
                <a:gd name="connsiteY2" fmla="*/ 38100 h 38100"/>
                <a:gd name="connsiteX3" fmla="*/ 4546 w 25446"/>
                <a:gd name="connsiteY3" fmla="*/ 38100 h 38100"/>
                <a:gd name="connsiteX4" fmla="*/ 25446 w 25446"/>
                <a:gd name="connsiteY4" fmla="*/ 18671 h 38100"/>
                <a:gd name="connsiteX5" fmla="*/ 25446 w 25446"/>
                <a:gd name="connsiteY5" fmla="*/ 0 h 38100"/>
                <a:gd name="connsiteX6" fmla="*/ 6125 w 25446"/>
                <a:gd name="connsiteY6" fmla="*/ 0 h 38100"/>
                <a:gd name="connsiteX0" fmla="*/ 6867 w 26188"/>
                <a:gd name="connsiteY0" fmla="*/ 0 h 38100"/>
                <a:gd name="connsiteX1" fmla="*/ 2215 w 26188"/>
                <a:gd name="connsiteY1" fmla="*/ 6411 h 38100"/>
                <a:gd name="connsiteX2" fmla="*/ 3314 w 26188"/>
                <a:gd name="connsiteY2" fmla="*/ 38100 h 38100"/>
                <a:gd name="connsiteX3" fmla="*/ 5288 w 26188"/>
                <a:gd name="connsiteY3" fmla="*/ 38100 h 38100"/>
                <a:gd name="connsiteX4" fmla="*/ 26188 w 26188"/>
                <a:gd name="connsiteY4" fmla="*/ 18671 h 38100"/>
                <a:gd name="connsiteX5" fmla="*/ 26188 w 26188"/>
                <a:gd name="connsiteY5" fmla="*/ 0 h 38100"/>
                <a:gd name="connsiteX6" fmla="*/ 6867 w 26188"/>
                <a:gd name="connsiteY6" fmla="*/ 0 h 38100"/>
                <a:gd name="connsiteX0" fmla="*/ 6867 w 26188"/>
                <a:gd name="connsiteY0" fmla="*/ 0 h 38100"/>
                <a:gd name="connsiteX1" fmla="*/ 2215 w 26188"/>
                <a:gd name="connsiteY1" fmla="*/ 6411 h 38100"/>
                <a:gd name="connsiteX2" fmla="*/ 3314 w 26188"/>
                <a:gd name="connsiteY2" fmla="*/ 38100 h 38100"/>
                <a:gd name="connsiteX3" fmla="*/ 5288 w 26188"/>
                <a:gd name="connsiteY3" fmla="*/ 38100 h 38100"/>
                <a:gd name="connsiteX4" fmla="*/ 26188 w 26188"/>
                <a:gd name="connsiteY4" fmla="*/ 18671 h 38100"/>
                <a:gd name="connsiteX5" fmla="*/ 26188 w 26188"/>
                <a:gd name="connsiteY5" fmla="*/ 0 h 38100"/>
                <a:gd name="connsiteX6" fmla="*/ 6867 w 26188"/>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88" h="38100">
                  <a:moveTo>
                    <a:pt x="6867" y="0"/>
                  </a:moveTo>
                  <a:cubicBezTo>
                    <a:pt x="4721" y="1934"/>
                    <a:pt x="3065" y="3789"/>
                    <a:pt x="2215" y="6411"/>
                  </a:cubicBezTo>
                  <a:cubicBezTo>
                    <a:pt x="-1122" y="16681"/>
                    <a:pt x="-637" y="29414"/>
                    <a:pt x="3314" y="38100"/>
                  </a:cubicBezTo>
                  <a:lnTo>
                    <a:pt x="5288" y="38100"/>
                  </a:lnTo>
                  <a:cubicBezTo>
                    <a:pt x="13076" y="32266"/>
                    <a:pt x="20050" y="25740"/>
                    <a:pt x="26188" y="18671"/>
                  </a:cubicBezTo>
                  <a:lnTo>
                    <a:pt x="26188" y="0"/>
                  </a:lnTo>
                  <a:lnTo>
                    <a:pt x="6867" y="0"/>
                  </a:lnTo>
                  <a:close/>
                </a:path>
              </a:pathLst>
            </a:custGeom>
            <a:solidFill>
              <a:srgbClr val="AC60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5">
              <a:extLst>
                <a:ext uri="{FF2B5EF4-FFF2-40B4-BE49-F238E27FC236}">
                  <a16:creationId xmlns:a16="http://schemas.microsoft.com/office/drawing/2014/main" id="{94DC4BAD-35A9-4191-B1AF-15FB505B2017}"/>
                </a:ext>
              </a:extLst>
            </p:cNvPr>
            <p:cNvSpPr>
              <a:spLocks/>
            </p:cNvSpPr>
            <p:nvPr userDrawn="1"/>
          </p:nvSpPr>
          <p:spPr bwMode="gray">
            <a:xfrm>
              <a:off x="14288" y="6350"/>
              <a:ext cx="8693150"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A34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51987C79-4B17-4F56-A32E-66D88837F4E0}"/>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8336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24EEE4E9-B43C-45D5-8A4D-B5F188D93601}"/>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EDD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9360000" cy="871933"/>
          </a:xfrm>
        </p:spPr>
        <p:txBody>
          <a:bodyPr anchor="t" anchorCtr="0"/>
          <a:lstStyle>
            <a:lvl1pPr>
              <a:defRPr sz="5600">
                <a:solidFill>
                  <a:schemeClr val="bg1"/>
                </a:solidFill>
              </a:defRPr>
            </a:lvl1pPr>
          </a:lstStyle>
          <a:p>
            <a:r>
              <a:rPr lang="fi-FI" dirty="0"/>
              <a:t>Väliotsikkosivu, yksi sana tai rivi</a:t>
            </a:r>
          </a:p>
        </p:txBody>
      </p:sp>
      <p:sp>
        <p:nvSpPr>
          <p:cNvPr id="9" name="Alatunnisteen paikkamerkki 8">
            <a:extLst>
              <a:ext uri="{FF2B5EF4-FFF2-40B4-BE49-F238E27FC236}">
                <a16:creationId xmlns:a16="http://schemas.microsoft.com/office/drawing/2014/main" id="{D25FCF1C-6312-4783-B492-30778B19C6E3}"/>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5" name="Dian numeron paikkamerkki 14">
            <a:extLst>
              <a:ext uri="{FF2B5EF4-FFF2-40B4-BE49-F238E27FC236}">
                <a16:creationId xmlns:a16="http://schemas.microsoft.com/office/drawing/2014/main" id="{B58E6CF3-2C51-4D95-85AA-2F72E91E1C2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637586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sto lila">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743A037A-3296-40C2-9074-84427B0EB2B2}"/>
              </a:ext>
              <a:ext uri="{C183D7F6-B498-43B3-948B-1728B52AA6E4}">
                <adec:decorative xmlns:adec="http://schemas.microsoft.com/office/drawing/2017/decorative" val="1"/>
              </a:ext>
            </a:extLst>
          </p:cNvPr>
          <p:cNvGrpSpPr>
            <a:grpSpLocks noChangeAspect="1"/>
          </p:cNvGrpSpPr>
          <p:nvPr userDrawn="1"/>
        </p:nvGrpSpPr>
        <p:grpSpPr bwMode="gray">
          <a:xfrm>
            <a:off x="0" y="0"/>
            <a:ext cx="6756211" cy="6858000"/>
            <a:chOff x="2724150" y="6350"/>
            <a:chExt cx="6743700" cy="6845301"/>
          </a:xfrm>
        </p:grpSpPr>
        <p:sp>
          <p:nvSpPr>
            <p:cNvPr id="15" name="Freeform 5">
              <a:extLst>
                <a:ext uri="{FF2B5EF4-FFF2-40B4-BE49-F238E27FC236}">
                  <a16:creationId xmlns:a16="http://schemas.microsoft.com/office/drawing/2014/main" id="{89334710-4573-413A-9371-58D53E964033}"/>
                </a:ext>
              </a:extLst>
            </p:cNvPr>
            <p:cNvSpPr>
              <a:spLocks/>
            </p:cNvSpPr>
            <p:nvPr userDrawn="1"/>
          </p:nvSpPr>
          <p:spPr bwMode="gray">
            <a:xfrm>
              <a:off x="2724150" y="6350"/>
              <a:ext cx="6743700" cy="6845300"/>
            </a:xfrm>
            <a:custGeom>
              <a:avLst/>
              <a:gdLst>
                <a:gd name="T0" fmla="*/ 37531 w 37531"/>
                <a:gd name="T1" fmla="*/ 38100 h 38100"/>
                <a:gd name="T2" fmla="*/ 35005 w 37531"/>
                <a:gd name="T3" fmla="*/ 29739 h 38100"/>
                <a:gd name="T4" fmla="*/ 37500 w 37531"/>
                <a:gd name="T5" fmla="*/ 0 h 38100"/>
                <a:gd name="T6" fmla="*/ 0 w 37531"/>
                <a:gd name="T7" fmla="*/ 0 h 38100"/>
                <a:gd name="T8" fmla="*/ 0 w 37531"/>
                <a:gd name="T9" fmla="*/ 38100 h 38100"/>
                <a:gd name="T10" fmla="*/ 37531 w 37531"/>
                <a:gd name="T11" fmla="*/ 38100 h 38100"/>
              </a:gdLst>
              <a:ahLst/>
              <a:cxnLst>
                <a:cxn ang="0">
                  <a:pos x="T0" y="T1"/>
                </a:cxn>
                <a:cxn ang="0">
                  <a:pos x="T2" y="T3"/>
                </a:cxn>
                <a:cxn ang="0">
                  <a:pos x="T4" y="T5"/>
                </a:cxn>
                <a:cxn ang="0">
                  <a:pos x="T6" y="T7"/>
                </a:cxn>
                <a:cxn ang="0">
                  <a:pos x="T8" y="T9"/>
                </a:cxn>
                <a:cxn ang="0">
                  <a:pos x="T10" y="T11"/>
                </a:cxn>
              </a:cxnLst>
              <a:rect l="0" t="0" r="r" b="b"/>
              <a:pathLst>
                <a:path w="37531" h="38100">
                  <a:moveTo>
                    <a:pt x="37531" y="38100"/>
                  </a:moveTo>
                  <a:cubicBezTo>
                    <a:pt x="36473" y="35432"/>
                    <a:pt x="35622" y="32640"/>
                    <a:pt x="35005" y="29739"/>
                  </a:cubicBezTo>
                  <a:cubicBezTo>
                    <a:pt x="32947" y="20093"/>
                    <a:pt x="33623" y="9779"/>
                    <a:pt x="37500" y="0"/>
                  </a:cubicBezTo>
                  <a:lnTo>
                    <a:pt x="0" y="0"/>
                  </a:lnTo>
                  <a:lnTo>
                    <a:pt x="0" y="38100"/>
                  </a:lnTo>
                  <a:lnTo>
                    <a:pt x="37531" y="38100"/>
                  </a:lnTo>
                  <a:close/>
                </a:path>
              </a:pathLst>
            </a:custGeom>
            <a:solidFill>
              <a:srgbClr val="A34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F025CC1E-66FA-4412-98F7-D19894F2D9B2}"/>
                </a:ext>
              </a:extLst>
            </p:cNvPr>
            <p:cNvSpPr>
              <a:spLocks/>
            </p:cNvSpPr>
            <p:nvPr userDrawn="1"/>
          </p:nvSpPr>
          <p:spPr bwMode="gray">
            <a:xfrm>
              <a:off x="2724150" y="4011613"/>
              <a:ext cx="6443663" cy="2840038"/>
            </a:xfrm>
            <a:custGeom>
              <a:avLst/>
              <a:gdLst>
                <a:gd name="T0" fmla="*/ 35867 w 35867"/>
                <a:gd name="T1" fmla="*/ 15808 h 15808"/>
                <a:gd name="T2" fmla="*/ 0 w 35867"/>
                <a:gd name="T3" fmla="*/ 0 h 15808"/>
                <a:gd name="T4" fmla="*/ 0 w 35867"/>
                <a:gd name="T5" fmla="*/ 15808 h 15808"/>
                <a:gd name="T6" fmla="*/ 35867 w 35867"/>
                <a:gd name="T7" fmla="*/ 15808 h 15808"/>
              </a:gdLst>
              <a:ahLst/>
              <a:cxnLst>
                <a:cxn ang="0">
                  <a:pos x="T0" y="T1"/>
                </a:cxn>
                <a:cxn ang="0">
                  <a:pos x="T2" y="T3"/>
                </a:cxn>
                <a:cxn ang="0">
                  <a:pos x="T4" y="T5"/>
                </a:cxn>
                <a:cxn ang="0">
                  <a:pos x="T6" y="T7"/>
                </a:cxn>
              </a:cxnLst>
              <a:rect l="0" t="0" r="r" b="b"/>
              <a:pathLst>
                <a:path w="35867" h="15808">
                  <a:moveTo>
                    <a:pt x="35867" y="15808"/>
                  </a:moveTo>
                  <a:cubicBezTo>
                    <a:pt x="24829" y="8026"/>
                    <a:pt x="12618" y="2772"/>
                    <a:pt x="0" y="0"/>
                  </a:cubicBezTo>
                  <a:lnTo>
                    <a:pt x="0" y="15808"/>
                  </a:lnTo>
                  <a:lnTo>
                    <a:pt x="35867" y="15808"/>
                  </a:lnTo>
                  <a:close/>
                </a:path>
              </a:pathLst>
            </a:custGeom>
            <a:solidFill>
              <a:srgbClr val="8336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4916190" cy="1808037"/>
          </a:xfrm>
        </p:spPr>
        <p:txBody>
          <a:bodyPr anchor="t" anchorCtr="0"/>
          <a:lstStyle>
            <a:lvl1pPr>
              <a:defRPr sz="3700">
                <a:solidFill>
                  <a:schemeClr val="bg1"/>
                </a:solidFill>
              </a:defRPr>
            </a:lvl1pPr>
          </a:lstStyle>
          <a:p>
            <a:r>
              <a:rPr lang="fi-FI" dirty="0"/>
              <a:t>Asianostosivu </a:t>
            </a:r>
            <a:br>
              <a:rPr lang="fi-FI" dirty="0"/>
            </a:br>
            <a:r>
              <a:rPr lang="fi-FI" dirty="0"/>
              <a:t>esityksen jäsentämiseen, 3 rivin otsikko</a:t>
            </a:r>
          </a:p>
        </p:txBody>
      </p:sp>
      <p:sp>
        <p:nvSpPr>
          <p:cNvPr id="23" name="Tekstin paikkamerkki 22">
            <a:extLst>
              <a:ext uri="{FF2B5EF4-FFF2-40B4-BE49-F238E27FC236}">
                <a16:creationId xmlns:a16="http://schemas.microsoft.com/office/drawing/2014/main" id="{C91B202D-FB5A-4250-8735-81C439C51C42}"/>
              </a:ext>
            </a:extLst>
          </p:cNvPr>
          <p:cNvSpPr>
            <a:spLocks noGrp="1"/>
          </p:cNvSpPr>
          <p:nvPr>
            <p:ph type="body" sz="quarter" idx="13"/>
          </p:nvPr>
        </p:nvSpPr>
        <p:spPr>
          <a:xfrm>
            <a:off x="7053880" y="1514325"/>
            <a:ext cx="4658744" cy="4248000"/>
          </a:xfrm>
        </p:spPr>
        <p:txBody>
          <a:bodyPr/>
          <a:lstStyle>
            <a:lvl1pPr marL="269875" indent="-269875">
              <a:lnSpc>
                <a:spcPct val="95000"/>
              </a:lnSpc>
              <a:defRPr sz="2200"/>
            </a:lvl1pPr>
          </a:lstStyle>
          <a:p>
            <a:pPr lvl="0"/>
            <a:r>
              <a:rPr lang="fi-FI" dirty="0"/>
              <a:t>Muokkaa tekstin perustyylejä napsauttamalla</a:t>
            </a:r>
          </a:p>
        </p:txBody>
      </p:sp>
      <p:sp>
        <p:nvSpPr>
          <p:cNvPr id="20" name="Alatunnisteen paikkamerkki 19">
            <a:extLst>
              <a:ext uri="{FF2B5EF4-FFF2-40B4-BE49-F238E27FC236}">
                <a16:creationId xmlns:a16="http://schemas.microsoft.com/office/drawing/2014/main" id="{38A531D9-3794-4382-A4CC-D062827D85EE}"/>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21" name="Dian numeron paikkamerkki 20">
            <a:extLst>
              <a:ext uri="{FF2B5EF4-FFF2-40B4-BE49-F238E27FC236}">
                <a16:creationId xmlns:a16="http://schemas.microsoft.com/office/drawing/2014/main" id="{E9C40528-505B-4E57-81CB-FA8E7278B780}"/>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9400326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itaatti kuvapaikka lila">
    <p:spTree>
      <p:nvGrpSpPr>
        <p:cNvPr id="1" name=""/>
        <p:cNvGrpSpPr/>
        <p:nvPr/>
      </p:nvGrpSpPr>
      <p:grpSpPr>
        <a:xfrm>
          <a:off x="0" y="0"/>
          <a:ext cx="0" cy="0"/>
          <a:chOff x="0" y="0"/>
          <a:chExt cx="0" cy="0"/>
        </a:xfrm>
      </p:grpSpPr>
      <p:sp>
        <p:nvSpPr>
          <p:cNvPr id="15" name="Freeform 10">
            <a:extLst>
              <a:ext uri="{FF2B5EF4-FFF2-40B4-BE49-F238E27FC236}">
                <a16:creationId xmlns:a16="http://schemas.microsoft.com/office/drawing/2014/main" id="{7B487B09-7566-485E-B443-C757144F4A16}"/>
              </a:ext>
              <a:ext uri="{C183D7F6-B498-43B3-948B-1728B52AA6E4}">
                <adec:decorative xmlns:adec="http://schemas.microsoft.com/office/drawing/2017/decorative" val="1"/>
              </a:ext>
            </a:extLst>
          </p:cNvPr>
          <p:cNvSpPr>
            <a:spLocks/>
          </p:cNvSpPr>
          <p:nvPr userDrawn="1"/>
        </p:nvSpPr>
        <p:spPr bwMode="gray">
          <a:xfrm>
            <a:off x="0" y="0"/>
            <a:ext cx="8756990" cy="6857999"/>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A34E96"/>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819770" y="2276873"/>
            <a:ext cx="6860406" cy="1822687"/>
          </a:xfrm>
        </p:spPr>
        <p:txBody>
          <a:bodyPr anchor="t" anchorCtr="0"/>
          <a:lstStyle>
            <a:lvl1pPr>
              <a:defRPr sz="3700">
                <a:solidFill>
                  <a:schemeClr val="bg1"/>
                </a:solidFill>
              </a:defRPr>
            </a:lvl1pPr>
          </a:lstStyle>
          <a:p>
            <a:r>
              <a:rPr lang="fi-FI" dirty="0"/>
              <a:t>Sitaattivälisivu – esitykseen </a:t>
            </a:r>
            <a:br>
              <a:rPr lang="fi-FI" dirty="0"/>
            </a:br>
            <a:r>
              <a:rPr lang="fi-FI" dirty="0"/>
              <a:t>voi nostaa sisältöön sopivia lauseita tai sanontoja, 3 riviä tekstiä</a:t>
            </a:r>
          </a:p>
        </p:txBody>
      </p:sp>
      <p:sp>
        <p:nvSpPr>
          <p:cNvPr id="6" name="Tekstin paikkamerkki 5">
            <a:extLst>
              <a:ext uri="{FF2B5EF4-FFF2-40B4-BE49-F238E27FC236}">
                <a16:creationId xmlns:a16="http://schemas.microsoft.com/office/drawing/2014/main" id="{F719A860-795B-428F-80F9-D6F9FDADB42D}"/>
              </a:ext>
            </a:extLst>
          </p:cNvPr>
          <p:cNvSpPr>
            <a:spLocks noGrp="1"/>
          </p:cNvSpPr>
          <p:nvPr userDrawn="1">
            <p:ph type="body" sz="quarter" idx="13" hasCustomPrompt="1"/>
          </p:nvPr>
        </p:nvSpPr>
        <p:spPr>
          <a:xfrm>
            <a:off x="819770" y="4246881"/>
            <a:ext cx="6860555" cy="622280"/>
          </a:xfrm>
        </p:spPr>
        <p:txBody>
          <a:bodyPr/>
          <a:lstStyle>
            <a:lvl1pPr marL="0" indent="0">
              <a:lnSpc>
                <a:spcPct val="100000"/>
              </a:lnSpc>
              <a:spcBef>
                <a:spcPts val="600"/>
              </a:spcBef>
              <a:buNone/>
              <a:defRPr sz="1300">
                <a:solidFill>
                  <a:schemeClr val="bg1"/>
                </a:solidFill>
              </a:defRPr>
            </a:lvl1pPr>
            <a:lvl2pPr marL="360363" indent="0">
              <a:buNone/>
              <a:defRPr/>
            </a:lvl2pPr>
          </a:lstStyle>
          <a:p>
            <a:pPr lvl="0"/>
            <a:r>
              <a:rPr lang="fi-FI" dirty="0"/>
              <a:t>Sitaatin esittäjän nimi tai lähde </a:t>
            </a:r>
          </a:p>
        </p:txBody>
      </p:sp>
      <p:sp>
        <p:nvSpPr>
          <p:cNvPr id="17" name="Kuvan paikkamerkki 19">
            <a:extLst>
              <a:ext uri="{FF2B5EF4-FFF2-40B4-BE49-F238E27FC236}">
                <a16:creationId xmlns:a16="http://schemas.microsoft.com/office/drawing/2014/main" id="{79A4B3D4-F743-4ABE-BF43-A842D73C48BF}"/>
              </a:ext>
              <a:ext uri="{C183D7F6-B498-43B3-948B-1728B52AA6E4}">
                <adec:decorative xmlns:adec="http://schemas.microsoft.com/office/drawing/2017/decorative" val="0"/>
              </a:ext>
            </a:extLst>
          </p:cNvPr>
          <p:cNvSpPr>
            <a:spLocks noGrp="1"/>
          </p:cNvSpPr>
          <p:nvPr>
            <p:ph type="pic" sz="quarter" idx="14"/>
          </p:nvPr>
        </p:nvSpPr>
        <p:spPr>
          <a:xfrm>
            <a:off x="8104820" y="0"/>
            <a:ext cx="4087180" cy="6858000"/>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80" h="6858000">
                <a:moveTo>
                  <a:pt x="655475" y="0"/>
                </a:moveTo>
                <a:lnTo>
                  <a:pt x="4087180" y="0"/>
                </a:lnTo>
                <a:lnTo>
                  <a:pt x="4087180" y="6858000"/>
                </a:lnTo>
                <a:lnTo>
                  <a:pt x="655475" y="6858000"/>
                </a:lnTo>
                <a:cubicBezTo>
                  <a:pt x="198241" y="5579539"/>
                  <a:pt x="-1047" y="4538242"/>
                  <a:pt x="5" y="3405402"/>
                </a:cubicBezTo>
                <a:cubicBezTo>
                  <a:pt x="1057" y="2272562"/>
                  <a:pt x="220670" y="994916"/>
                  <a:pt x="655475" y="0"/>
                </a:cubicBezTo>
                <a:close/>
              </a:path>
            </a:pathLst>
          </a:custGeom>
        </p:spPr>
        <p:txBody>
          <a:bodyPr anchor="ctr" anchorCtr="0"/>
          <a:lstStyle>
            <a:lvl1pPr marL="0" indent="0" algn="ctr">
              <a:buNone/>
              <a:defRPr/>
            </a:lvl1pPr>
          </a:lstStyle>
          <a:p>
            <a:endParaRPr lang="fi-FI" dirty="0"/>
          </a:p>
        </p:txBody>
      </p:sp>
      <p:grpSp>
        <p:nvGrpSpPr>
          <p:cNvPr id="14" name="Ryhmä 13">
            <a:extLst>
              <a:ext uri="{FF2B5EF4-FFF2-40B4-BE49-F238E27FC236}">
                <a16:creationId xmlns:a16="http://schemas.microsoft.com/office/drawing/2014/main" id="{9A6D78D3-4FC0-42A7-9715-18AAAB12760C}"/>
              </a:ext>
              <a:ext uri="{C183D7F6-B498-43B3-948B-1728B52AA6E4}">
                <adec:decorative xmlns:adec="http://schemas.microsoft.com/office/drawing/2017/decorative" val="1"/>
              </a:ext>
            </a:extLst>
          </p:cNvPr>
          <p:cNvGrpSpPr/>
          <p:nvPr userDrawn="1"/>
        </p:nvGrpSpPr>
        <p:grpSpPr bwMode="gray">
          <a:xfrm>
            <a:off x="257177" y="1270"/>
            <a:ext cx="2267584" cy="1890186"/>
            <a:chOff x="206376" y="-19050"/>
            <a:chExt cx="4511675" cy="3760788"/>
          </a:xfrm>
          <a:solidFill>
            <a:srgbClr val="C38CBB"/>
          </a:solidFill>
        </p:grpSpPr>
        <p:sp>
          <p:nvSpPr>
            <p:cNvPr id="12" name="Freeform 5">
              <a:extLst>
                <a:ext uri="{FF2B5EF4-FFF2-40B4-BE49-F238E27FC236}">
                  <a16:creationId xmlns:a16="http://schemas.microsoft.com/office/drawing/2014/main" id="{268701B8-B376-43FE-B7F2-878080FDF0E6}"/>
                </a:ext>
              </a:extLst>
            </p:cNvPr>
            <p:cNvSpPr>
              <a:spLocks/>
            </p:cNvSpPr>
            <p:nvPr userDrawn="1"/>
          </p:nvSpPr>
          <p:spPr bwMode="gray">
            <a:xfrm>
              <a:off x="206376"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A7BFF58C-823E-4991-AC39-EEE807FFA1E7}"/>
                </a:ext>
              </a:extLst>
            </p:cNvPr>
            <p:cNvSpPr>
              <a:spLocks/>
            </p:cNvSpPr>
            <p:nvPr userDrawn="1"/>
          </p:nvSpPr>
          <p:spPr bwMode="gray">
            <a:xfrm>
              <a:off x="2636838"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8434395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itaatti kuva 1 lila">
    <p:bg>
      <p:bgPr>
        <a:solidFill>
          <a:srgbClr val="A34E96"/>
        </a:solidFill>
        <a:effectLst/>
      </p:bgPr>
    </p:bg>
    <p:spTree>
      <p:nvGrpSpPr>
        <p:cNvPr id="1" name=""/>
        <p:cNvGrpSpPr/>
        <p:nvPr/>
      </p:nvGrpSpPr>
      <p:grpSpPr>
        <a:xfrm>
          <a:off x="0" y="0"/>
          <a:ext cx="0" cy="0"/>
          <a:chOff x="0" y="0"/>
          <a:chExt cx="0" cy="0"/>
        </a:xfrm>
      </p:grpSpPr>
      <p:pic>
        <p:nvPicPr>
          <p:cNvPr id="28" name="Kuva 27" descr="Kuva, joka sisältää kohteen sisä, huone,  istuminen, tutkii mobiililaitetta">
            <a:extLst>
              <a:ext uri="{FF2B5EF4-FFF2-40B4-BE49-F238E27FC236}">
                <a16:creationId xmlns:a16="http://schemas.microsoft.com/office/drawing/2014/main" id="{0C894645-360E-4B0E-B056-721914725C19}"/>
              </a:ext>
              <a:ext uri="{C183D7F6-B498-43B3-948B-1728B52AA6E4}">
                <adec:decorative xmlns:adec="http://schemas.microsoft.com/office/drawing/2017/decorative" val="0"/>
              </a:ext>
            </a:extLst>
          </p:cNvPr>
          <p:cNvPicPr>
            <a:picLocks/>
          </p:cNvPicPr>
          <p:nvPr userDrawn="1"/>
        </p:nvPicPr>
        <p:blipFill>
          <a:blip r:embed="rId2">
            <a:extLst>
              <a:ext uri="{28A0092B-C50C-407E-A947-70E740481C1C}">
                <a14:useLocalDpi xmlns:a14="http://schemas.microsoft.com/office/drawing/2010/main"/>
              </a:ext>
            </a:extLst>
          </a:blip>
          <a:srcRect/>
          <a:stretch/>
        </p:blipFill>
        <p:spPr>
          <a:xfrm>
            <a:off x="8084730" y="0"/>
            <a:ext cx="4122000" cy="6858000"/>
          </a:xfrm>
          <a:prstGeom prst="rect">
            <a:avLst/>
          </a:prstGeom>
        </p:spPr>
      </p:pic>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0" y="0"/>
            <a:ext cx="8756990" cy="6857999"/>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A34E96"/>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819770" y="2276873"/>
            <a:ext cx="6860406" cy="1822687"/>
          </a:xfrm>
        </p:spPr>
        <p:txBody>
          <a:bodyPr anchor="t" anchorCtr="0"/>
          <a:lstStyle>
            <a:lvl1pPr>
              <a:defRPr sz="3700">
                <a:solidFill>
                  <a:schemeClr val="bg1"/>
                </a:solidFill>
              </a:defRPr>
            </a:lvl1pPr>
          </a:lstStyle>
          <a:p>
            <a:r>
              <a:rPr lang="fi-FI" dirty="0"/>
              <a:t>Sitaattivälisivu – esitykseen </a:t>
            </a:r>
            <a:br>
              <a:rPr lang="fi-FI" dirty="0"/>
            </a:br>
            <a:r>
              <a:rPr lang="fi-FI" dirty="0"/>
              <a:t>voi nostaa sisältöön sopivia lauseita tai sanontoja, 3 riviä tekstiä</a:t>
            </a:r>
          </a:p>
        </p:txBody>
      </p:sp>
      <p:sp>
        <p:nvSpPr>
          <p:cNvPr id="6" name="Tekstin paikkamerkki 5">
            <a:extLst>
              <a:ext uri="{FF2B5EF4-FFF2-40B4-BE49-F238E27FC236}">
                <a16:creationId xmlns:a16="http://schemas.microsoft.com/office/drawing/2014/main" id="{F719A860-795B-428F-80F9-D6F9FDADB42D}"/>
              </a:ext>
            </a:extLst>
          </p:cNvPr>
          <p:cNvSpPr>
            <a:spLocks noGrp="1"/>
          </p:cNvSpPr>
          <p:nvPr userDrawn="1">
            <p:ph type="body" sz="quarter" idx="13" hasCustomPrompt="1"/>
          </p:nvPr>
        </p:nvSpPr>
        <p:spPr>
          <a:xfrm>
            <a:off x="819770" y="4246881"/>
            <a:ext cx="6860555" cy="622280"/>
          </a:xfrm>
        </p:spPr>
        <p:txBody>
          <a:bodyPr/>
          <a:lstStyle>
            <a:lvl1pPr marL="0" indent="0">
              <a:lnSpc>
                <a:spcPct val="100000"/>
              </a:lnSpc>
              <a:spcBef>
                <a:spcPts val="600"/>
              </a:spcBef>
              <a:buNone/>
              <a:defRPr sz="1300">
                <a:solidFill>
                  <a:schemeClr val="bg1"/>
                </a:solidFill>
              </a:defRPr>
            </a:lvl1pPr>
            <a:lvl2pPr marL="360363" indent="0">
              <a:buNone/>
              <a:defRPr/>
            </a:lvl2pPr>
          </a:lstStyle>
          <a:p>
            <a:pPr lvl="0"/>
            <a:r>
              <a:rPr lang="fi-FI" dirty="0"/>
              <a:t>Sitaatin esittäjän nimi tai lähde </a:t>
            </a:r>
          </a:p>
        </p:txBody>
      </p:sp>
      <p:grpSp>
        <p:nvGrpSpPr>
          <p:cNvPr id="14" name="Ryhmä 13">
            <a:extLst>
              <a:ext uri="{FF2B5EF4-FFF2-40B4-BE49-F238E27FC236}">
                <a16:creationId xmlns:a16="http://schemas.microsoft.com/office/drawing/2014/main" id="{9A6D78D3-4FC0-42A7-9715-18AAAB12760C}"/>
              </a:ext>
              <a:ext uri="{C183D7F6-B498-43B3-948B-1728B52AA6E4}">
                <adec:decorative xmlns:adec="http://schemas.microsoft.com/office/drawing/2017/decorative" val="1"/>
              </a:ext>
            </a:extLst>
          </p:cNvPr>
          <p:cNvGrpSpPr/>
          <p:nvPr userDrawn="1"/>
        </p:nvGrpSpPr>
        <p:grpSpPr bwMode="gray">
          <a:xfrm>
            <a:off x="257177" y="1270"/>
            <a:ext cx="2267584" cy="1890186"/>
            <a:chOff x="206376" y="-19050"/>
            <a:chExt cx="4511675" cy="3760788"/>
          </a:xfrm>
          <a:solidFill>
            <a:srgbClr val="C38CBB"/>
          </a:solidFill>
        </p:grpSpPr>
        <p:sp>
          <p:nvSpPr>
            <p:cNvPr id="12" name="Freeform 5">
              <a:extLst>
                <a:ext uri="{FF2B5EF4-FFF2-40B4-BE49-F238E27FC236}">
                  <a16:creationId xmlns:a16="http://schemas.microsoft.com/office/drawing/2014/main" id="{268701B8-B376-43FE-B7F2-878080FDF0E6}"/>
                </a:ext>
              </a:extLst>
            </p:cNvPr>
            <p:cNvSpPr>
              <a:spLocks/>
            </p:cNvSpPr>
            <p:nvPr userDrawn="1"/>
          </p:nvSpPr>
          <p:spPr bwMode="gray">
            <a:xfrm>
              <a:off x="206376"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A7BFF58C-823E-4991-AC39-EEE807FFA1E7}"/>
                </a:ext>
              </a:extLst>
            </p:cNvPr>
            <p:cNvSpPr>
              <a:spLocks/>
            </p:cNvSpPr>
            <p:nvPr userDrawn="1"/>
          </p:nvSpPr>
          <p:spPr bwMode="gray">
            <a:xfrm>
              <a:off x="2636838"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701602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Otsikkodia kuva 2">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CF0DAFF-9FE4-4AD9-AFAD-CDEBB58AE6A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3" y="429"/>
            <a:ext cx="12198400" cy="6861600"/>
          </a:xfrm>
          <a:prstGeom prst="rect">
            <a:avLst/>
          </a:prstGeom>
        </p:spPr>
      </p:pic>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2026920" y="3073399"/>
            <a:ext cx="6661368" cy="1864043"/>
          </a:xfrm>
        </p:spPr>
        <p:txBody>
          <a:bodyPr anchor="b"/>
          <a:lstStyle>
            <a:lvl1pPr algn="l">
              <a:defRPr sz="4100">
                <a:solidFill>
                  <a:srgbClr val="FFFFFF"/>
                </a:solidFill>
              </a:defRPr>
            </a:lvl1pPr>
          </a:lstStyle>
          <a:p>
            <a:r>
              <a:rPr lang="fi-FI" dirty="0"/>
              <a:t>Esityksen aloitussivu </a:t>
            </a:r>
            <a:br>
              <a:rPr lang="fi-FI" dirty="0"/>
            </a:br>
            <a:r>
              <a:rPr lang="fi-FI" dirty="0"/>
              <a:t>valokuvalla</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2026920" y="5318760"/>
            <a:ext cx="8641080" cy="702528"/>
          </a:xfrm>
        </p:spPr>
        <p:txBody>
          <a:bodyPr/>
          <a:lstStyle>
            <a:lvl1pPr marL="0" indent="0" algn="l">
              <a:lnSpc>
                <a:spcPct val="110000"/>
              </a:lnSpc>
              <a:spcBef>
                <a:spcPts val="0"/>
              </a:spcBef>
              <a:buNone/>
              <a:defRPr sz="13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8" name="Kuva 7">
            <a:extLst>
              <a:ext uri="{FF2B5EF4-FFF2-40B4-BE49-F238E27FC236}">
                <a16:creationId xmlns:a16="http://schemas.microsoft.com/office/drawing/2014/main" id="{14BCC542-D23C-4611-A69E-0CF488C49AB7}"/>
              </a:ext>
              <a:ext uri="{C183D7F6-B498-43B3-948B-1728B52AA6E4}">
                <adec:decorative xmlns:adec="http://schemas.microsoft.com/office/drawing/2017/decorative" val="1"/>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84439" y="188259"/>
            <a:ext cx="5687933" cy="1864659"/>
          </a:xfrm>
          <a:prstGeom prst="rect">
            <a:avLst/>
          </a:prstGeom>
        </p:spPr>
      </p:pic>
    </p:spTree>
    <p:extLst>
      <p:ext uri="{BB962C8B-B14F-4D97-AF65-F5344CB8AC3E}">
        <p14:creationId xmlns:p14="http://schemas.microsoft.com/office/powerpoint/2010/main" val="7750348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paikka lila">
    <p:spTree>
      <p:nvGrpSpPr>
        <p:cNvPr id="1" name=""/>
        <p:cNvGrpSpPr/>
        <p:nvPr/>
      </p:nvGrpSpPr>
      <p:grpSpPr>
        <a:xfrm>
          <a:off x="0" y="0"/>
          <a:ext cx="0" cy="0"/>
          <a:chOff x="0" y="0"/>
          <a:chExt cx="0" cy="0"/>
        </a:xfrm>
      </p:grpSpPr>
      <p:grpSp>
        <p:nvGrpSpPr>
          <p:cNvPr id="26" name="Ryhmä 25">
            <a:extLst>
              <a:ext uri="{FF2B5EF4-FFF2-40B4-BE49-F238E27FC236}">
                <a16:creationId xmlns:a16="http://schemas.microsoft.com/office/drawing/2014/main" id="{F799DD09-7730-4542-89B9-54881FBB5779}"/>
              </a:ext>
              <a:ext uri="{C183D7F6-B498-43B3-948B-1728B52AA6E4}">
                <adec:decorative xmlns:adec="http://schemas.microsoft.com/office/drawing/2017/decorative" val="1"/>
              </a:ext>
            </a:extLst>
          </p:cNvPr>
          <p:cNvGrpSpPr>
            <a:grpSpLocks noChangeAspect="1"/>
          </p:cNvGrpSpPr>
          <p:nvPr userDrawn="1"/>
        </p:nvGrpSpPr>
        <p:grpSpPr bwMode="gray">
          <a:xfrm>
            <a:off x="0" y="0"/>
            <a:ext cx="8756990" cy="6858000"/>
            <a:chOff x="1725613" y="6350"/>
            <a:chExt cx="8740775" cy="6845301"/>
          </a:xfrm>
        </p:grpSpPr>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1725613" y="6350"/>
              <a:ext cx="8740775" cy="6845300"/>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A34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11">
              <a:extLst>
                <a:ext uri="{FF2B5EF4-FFF2-40B4-BE49-F238E27FC236}">
                  <a16:creationId xmlns:a16="http://schemas.microsoft.com/office/drawing/2014/main" id="{C38B15FE-EB78-49DB-9C78-8EDF68976BF4}"/>
                </a:ext>
              </a:extLst>
            </p:cNvPr>
            <p:cNvSpPr>
              <a:spLocks/>
            </p:cNvSpPr>
            <p:nvPr userDrawn="1"/>
          </p:nvSpPr>
          <p:spPr bwMode="gray">
            <a:xfrm>
              <a:off x="1725613" y="5081588"/>
              <a:ext cx="5503863" cy="17700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8336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2196246"/>
            <a:ext cx="6428358" cy="1952053"/>
          </a:xfrm>
        </p:spPr>
        <p:txBody>
          <a:bodyPr anchor="t" anchorCtr="0"/>
          <a:lstStyle>
            <a:lvl1pPr>
              <a:defRPr sz="4100">
                <a:solidFill>
                  <a:schemeClr val="bg1"/>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
        <p:nvSpPr>
          <p:cNvPr id="20" name="Kuvan paikkamerkki 19">
            <a:extLst>
              <a:ext uri="{FF2B5EF4-FFF2-40B4-BE49-F238E27FC236}">
                <a16:creationId xmlns:a16="http://schemas.microsoft.com/office/drawing/2014/main" id="{8DB9BFF2-C31A-4614-8C44-870E61EDC78C}"/>
              </a:ext>
              <a:ext uri="{C183D7F6-B498-43B3-948B-1728B52AA6E4}">
                <adec:decorative xmlns:adec="http://schemas.microsoft.com/office/drawing/2017/decorative" val="0"/>
              </a:ext>
            </a:extLst>
          </p:cNvPr>
          <p:cNvSpPr>
            <a:spLocks noGrp="1"/>
          </p:cNvSpPr>
          <p:nvPr>
            <p:ph type="pic" sz="quarter" idx="13"/>
          </p:nvPr>
        </p:nvSpPr>
        <p:spPr>
          <a:xfrm>
            <a:off x="8104820" y="0"/>
            <a:ext cx="4087180" cy="6858000"/>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80" h="6858000">
                <a:moveTo>
                  <a:pt x="655475" y="0"/>
                </a:moveTo>
                <a:lnTo>
                  <a:pt x="4087180" y="0"/>
                </a:lnTo>
                <a:lnTo>
                  <a:pt x="4087180" y="6858000"/>
                </a:lnTo>
                <a:lnTo>
                  <a:pt x="655475" y="6858000"/>
                </a:lnTo>
                <a:cubicBezTo>
                  <a:pt x="198241" y="5579539"/>
                  <a:pt x="-1047" y="4538242"/>
                  <a:pt x="5" y="3405402"/>
                </a:cubicBezTo>
                <a:cubicBezTo>
                  <a:pt x="1057" y="2272562"/>
                  <a:pt x="220670" y="994916"/>
                  <a:pt x="655475" y="0"/>
                </a:cubicBezTo>
                <a:close/>
              </a:path>
            </a:pathLst>
          </a:custGeom>
        </p:spPr>
        <p:txBody>
          <a:bodyPr anchor="ctr" anchorCtr="0"/>
          <a:lstStyle>
            <a:lvl1pPr marL="0" indent="0" algn="ctr">
              <a:buNone/>
              <a:defRPr/>
            </a:lvl1pPr>
          </a:lstStyle>
          <a:p>
            <a:endParaRPr lang="fi-FI" dirty="0"/>
          </a:p>
        </p:txBody>
      </p:sp>
    </p:spTree>
    <p:extLst>
      <p:ext uri="{BB962C8B-B14F-4D97-AF65-F5344CB8AC3E}">
        <p14:creationId xmlns:p14="http://schemas.microsoft.com/office/powerpoint/2010/main" val="1374069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1 lila">
    <p:spTree>
      <p:nvGrpSpPr>
        <p:cNvPr id="1" name=""/>
        <p:cNvGrpSpPr/>
        <p:nvPr/>
      </p:nvGrpSpPr>
      <p:grpSpPr>
        <a:xfrm>
          <a:off x="0" y="0"/>
          <a:ext cx="0" cy="0"/>
          <a:chOff x="0" y="0"/>
          <a:chExt cx="0" cy="0"/>
        </a:xfrm>
      </p:grpSpPr>
      <p:pic>
        <p:nvPicPr>
          <p:cNvPr id="9" name="Kuva 8" descr="Kuva, joka sisältää kohteen ulko, työkone, kontti">
            <a:extLst>
              <a:ext uri="{FF2B5EF4-FFF2-40B4-BE49-F238E27FC236}">
                <a16:creationId xmlns:a16="http://schemas.microsoft.com/office/drawing/2014/main" id="{DF8BC404-5D6B-4D44-8D7E-0E9FA1960371}"/>
              </a:ext>
              <a:ext uri="{C183D7F6-B498-43B3-948B-1728B52AA6E4}">
                <adec:decorative xmlns:adec="http://schemas.microsoft.com/office/drawing/2017/decorative" val="0"/>
              </a:ext>
            </a:extLst>
          </p:cNvPr>
          <p:cNvPicPr>
            <a:picLocks/>
          </p:cNvPicPr>
          <p:nvPr userDrawn="1"/>
        </p:nvPicPr>
        <p:blipFill>
          <a:blip r:embed="rId2">
            <a:extLst>
              <a:ext uri="{28A0092B-C50C-407E-A947-70E740481C1C}">
                <a14:useLocalDpi xmlns:a14="http://schemas.microsoft.com/office/drawing/2010/main"/>
              </a:ext>
            </a:extLst>
          </a:blip>
          <a:srcRect/>
          <a:stretch/>
        </p:blipFill>
        <p:spPr>
          <a:xfrm>
            <a:off x="8090825" y="0"/>
            <a:ext cx="4122000" cy="6858000"/>
          </a:xfrm>
          <a:prstGeom prst="rect">
            <a:avLst/>
          </a:prstGeom>
        </p:spPr>
      </p:pic>
      <p:grpSp>
        <p:nvGrpSpPr>
          <p:cNvPr id="26" name="Ryhmä 25">
            <a:extLst>
              <a:ext uri="{FF2B5EF4-FFF2-40B4-BE49-F238E27FC236}">
                <a16:creationId xmlns:a16="http://schemas.microsoft.com/office/drawing/2014/main" id="{F799DD09-7730-4542-89B9-54881FBB5779}"/>
              </a:ext>
              <a:ext uri="{C183D7F6-B498-43B3-948B-1728B52AA6E4}">
                <adec:decorative xmlns:adec="http://schemas.microsoft.com/office/drawing/2017/decorative" val="1"/>
              </a:ext>
            </a:extLst>
          </p:cNvPr>
          <p:cNvGrpSpPr>
            <a:grpSpLocks noChangeAspect="1"/>
          </p:cNvGrpSpPr>
          <p:nvPr userDrawn="1"/>
        </p:nvGrpSpPr>
        <p:grpSpPr bwMode="gray">
          <a:xfrm>
            <a:off x="0" y="0"/>
            <a:ext cx="8756990" cy="6858000"/>
            <a:chOff x="1725613" y="6350"/>
            <a:chExt cx="8740775" cy="6845301"/>
          </a:xfrm>
        </p:grpSpPr>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1725613" y="6350"/>
              <a:ext cx="8740775" cy="6845300"/>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A34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11">
              <a:extLst>
                <a:ext uri="{FF2B5EF4-FFF2-40B4-BE49-F238E27FC236}">
                  <a16:creationId xmlns:a16="http://schemas.microsoft.com/office/drawing/2014/main" id="{C38B15FE-EB78-49DB-9C78-8EDF68976BF4}"/>
                </a:ext>
              </a:extLst>
            </p:cNvPr>
            <p:cNvSpPr>
              <a:spLocks/>
            </p:cNvSpPr>
            <p:nvPr userDrawn="1"/>
          </p:nvSpPr>
          <p:spPr bwMode="gray">
            <a:xfrm>
              <a:off x="1725613" y="5081588"/>
              <a:ext cx="5503863" cy="17700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8336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2196246"/>
            <a:ext cx="6428358" cy="1952053"/>
          </a:xfrm>
        </p:spPr>
        <p:txBody>
          <a:bodyPr anchor="t" anchorCtr="0"/>
          <a:lstStyle>
            <a:lvl1pPr>
              <a:defRPr sz="4100">
                <a:solidFill>
                  <a:schemeClr val="bg1"/>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15846521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2 lila">
    <p:bg>
      <p:bgPr>
        <a:solidFill>
          <a:srgbClr val="A34E96"/>
        </a:solidFill>
        <a:effectLst/>
      </p:bgPr>
    </p:bg>
    <p:spTree>
      <p:nvGrpSpPr>
        <p:cNvPr id="1" name=""/>
        <p:cNvGrpSpPr/>
        <p:nvPr/>
      </p:nvGrpSpPr>
      <p:grpSpPr>
        <a:xfrm>
          <a:off x="0" y="0"/>
          <a:ext cx="0" cy="0"/>
          <a:chOff x="0" y="0"/>
          <a:chExt cx="0" cy="0"/>
        </a:xfrm>
      </p:grpSpPr>
      <p:pic>
        <p:nvPicPr>
          <p:cNvPr id="28" name="Kuva 27" descr="Kuva, joka sisältää kohteen pöytä, sisä, istuminen, omena">
            <a:extLst>
              <a:ext uri="{FF2B5EF4-FFF2-40B4-BE49-F238E27FC236}">
                <a16:creationId xmlns:a16="http://schemas.microsoft.com/office/drawing/2014/main" id="{0C894645-360E-4B0E-B056-721914725C19}"/>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084729" y="0"/>
            <a:ext cx="4108704" cy="6858000"/>
          </a:xfrm>
          <a:prstGeom prst="rect">
            <a:avLst/>
          </a:prstGeom>
        </p:spPr>
      </p:pic>
      <p:grpSp>
        <p:nvGrpSpPr>
          <p:cNvPr id="26" name="Ryhmä 25">
            <a:extLst>
              <a:ext uri="{FF2B5EF4-FFF2-40B4-BE49-F238E27FC236}">
                <a16:creationId xmlns:a16="http://schemas.microsoft.com/office/drawing/2014/main" id="{F799DD09-7730-4542-89B9-54881FBB5779}"/>
              </a:ext>
              <a:ext uri="{C183D7F6-B498-43B3-948B-1728B52AA6E4}">
                <adec:decorative xmlns:adec="http://schemas.microsoft.com/office/drawing/2017/decorative" val="1"/>
              </a:ext>
            </a:extLst>
          </p:cNvPr>
          <p:cNvGrpSpPr>
            <a:grpSpLocks noChangeAspect="1"/>
          </p:cNvGrpSpPr>
          <p:nvPr userDrawn="1"/>
        </p:nvGrpSpPr>
        <p:grpSpPr bwMode="gray">
          <a:xfrm>
            <a:off x="0" y="0"/>
            <a:ext cx="8756990" cy="6858000"/>
            <a:chOff x="1725613" y="6350"/>
            <a:chExt cx="8740775" cy="6845301"/>
          </a:xfrm>
        </p:grpSpPr>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1725613" y="6350"/>
              <a:ext cx="8740775" cy="6845300"/>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A34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11">
              <a:extLst>
                <a:ext uri="{FF2B5EF4-FFF2-40B4-BE49-F238E27FC236}">
                  <a16:creationId xmlns:a16="http://schemas.microsoft.com/office/drawing/2014/main" id="{C38B15FE-EB78-49DB-9C78-8EDF68976BF4}"/>
                </a:ext>
              </a:extLst>
            </p:cNvPr>
            <p:cNvSpPr>
              <a:spLocks/>
            </p:cNvSpPr>
            <p:nvPr userDrawn="1"/>
          </p:nvSpPr>
          <p:spPr bwMode="gray">
            <a:xfrm>
              <a:off x="1725613" y="5081588"/>
              <a:ext cx="5503863" cy="17700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8336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2196246"/>
            <a:ext cx="6428358" cy="1952053"/>
          </a:xfrm>
        </p:spPr>
        <p:txBody>
          <a:bodyPr anchor="t" anchorCtr="0"/>
          <a:lstStyle>
            <a:lvl1pPr>
              <a:defRPr sz="5600">
                <a:solidFill>
                  <a:schemeClr val="bg1"/>
                </a:solidFill>
              </a:defRPr>
            </a:lvl1pPr>
          </a:lstStyle>
          <a:p>
            <a:r>
              <a:rPr lang="fi-FI" dirty="0"/>
              <a:t>Yksi tekstirivi</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6456487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3 lila">
    <p:spTree>
      <p:nvGrpSpPr>
        <p:cNvPr id="1" name=""/>
        <p:cNvGrpSpPr/>
        <p:nvPr/>
      </p:nvGrpSpPr>
      <p:grpSpPr>
        <a:xfrm>
          <a:off x="0" y="0"/>
          <a:ext cx="0" cy="0"/>
          <a:chOff x="0" y="0"/>
          <a:chExt cx="0" cy="0"/>
        </a:xfrm>
      </p:grpSpPr>
      <p:pic>
        <p:nvPicPr>
          <p:cNvPr id="28" name="Kuva 27" descr="Kuva, joka sisältää kohteen henkilö, piirustus">
            <a:extLst>
              <a:ext uri="{FF2B5EF4-FFF2-40B4-BE49-F238E27FC236}">
                <a16:creationId xmlns:a16="http://schemas.microsoft.com/office/drawing/2014/main" id="{0C894645-360E-4B0E-B056-721914725C19}"/>
              </a:ext>
              <a:ext uri="{C183D7F6-B498-43B3-948B-1728B52AA6E4}">
                <adec:decorative xmlns:adec="http://schemas.microsoft.com/office/drawing/2017/decorative" val="0"/>
              </a:ext>
            </a:extLst>
          </p:cNvPr>
          <p:cNvPicPr>
            <a:picLocks/>
          </p:cNvPicPr>
          <p:nvPr userDrawn="1"/>
        </p:nvPicPr>
        <p:blipFill>
          <a:blip r:embed="rId2">
            <a:extLst>
              <a:ext uri="{28A0092B-C50C-407E-A947-70E740481C1C}">
                <a14:useLocalDpi xmlns:a14="http://schemas.microsoft.com/office/drawing/2010/main"/>
              </a:ext>
            </a:extLst>
          </a:blip>
          <a:srcRect/>
          <a:stretch/>
        </p:blipFill>
        <p:spPr>
          <a:xfrm>
            <a:off x="8075765" y="0"/>
            <a:ext cx="4122000" cy="6858000"/>
          </a:xfrm>
          <a:prstGeom prst="rect">
            <a:avLst/>
          </a:prstGeom>
        </p:spPr>
      </p:pic>
      <p:sp>
        <p:nvSpPr>
          <p:cNvPr id="25" name="Freeform 11">
            <a:extLst>
              <a:ext uri="{FF2B5EF4-FFF2-40B4-BE49-F238E27FC236}">
                <a16:creationId xmlns:a16="http://schemas.microsoft.com/office/drawing/2014/main" id="{C38B15FE-EB78-49DB-9C78-8EDF68976BF4}"/>
              </a:ext>
              <a:ext uri="{C183D7F6-B498-43B3-948B-1728B52AA6E4}">
                <adec:decorative xmlns:adec="http://schemas.microsoft.com/office/drawing/2017/decorative" val="1"/>
              </a:ext>
            </a:extLst>
          </p:cNvPr>
          <p:cNvSpPr>
            <a:spLocks/>
          </p:cNvSpPr>
          <p:nvPr userDrawn="1"/>
        </p:nvSpPr>
        <p:spPr bwMode="gray">
          <a:xfrm>
            <a:off x="0" y="5084653"/>
            <a:ext cx="5514073" cy="1773347"/>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F1E4EF"/>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819770" y="2196246"/>
            <a:ext cx="6428358" cy="1952053"/>
          </a:xfrm>
        </p:spPr>
        <p:txBody>
          <a:bodyPr anchor="t" anchorCtr="0"/>
          <a:lstStyle>
            <a:lvl1pPr>
              <a:defRPr sz="4100">
                <a:solidFill>
                  <a:schemeClr val="tx2"/>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chemeClr val="tx2"/>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chemeClr val="tx2"/>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95087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4 lila">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A9699318-17A8-4406-8545-15EC6D0D7635}"/>
              </a:ext>
              <a:ext uri="{C183D7F6-B498-43B3-948B-1728B52AA6E4}">
                <adec:decorative xmlns:adec="http://schemas.microsoft.com/office/drawing/2017/decorative" val="1"/>
              </a:ext>
            </a:extLst>
          </p:cNvPr>
          <p:cNvSpPr>
            <a:spLocks/>
          </p:cNvSpPr>
          <p:nvPr userDrawn="1"/>
        </p:nvSpPr>
        <p:spPr bwMode="gray">
          <a:xfrm>
            <a:off x="0" y="5084653"/>
            <a:ext cx="5514073" cy="1773347"/>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F1E4EF"/>
          </a:solidFill>
          <a:ln>
            <a:noFill/>
          </a:ln>
        </p:spPr>
        <p:txBody>
          <a:bodyPr vert="horz" wrap="square" lIns="91440" tIns="45720" rIns="91440" bIns="45720" numCol="1" anchor="t" anchorCtr="0" compatLnSpc="1">
            <a:prstTxWarp prst="textNoShape">
              <a:avLst/>
            </a:prstTxWarp>
          </a:bodyPr>
          <a:lstStyle/>
          <a:p>
            <a:endParaRPr lang="fi-FI"/>
          </a:p>
        </p:txBody>
      </p:sp>
      <p:pic>
        <p:nvPicPr>
          <p:cNvPr id="28" name="Kuva 27" descr="Kuva, joka sisältää kohteen henkilö, pöytä, kaataa kahvia, kuppi">
            <a:extLst>
              <a:ext uri="{FF2B5EF4-FFF2-40B4-BE49-F238E27FC236}">
                <a16:creationId xmlns:a16="http://schemas.microsoft.com/office/drawing/2014/main" id="{0C894645-360E-4B0E-B056-721914725C19}"/>
              </a:ext>
              <a:ext uri="{C183D7F6-B498-43B3-948B-1728B52AA6E4}">
                <adec:decorative xmlns:adec="http://schemas.microsoft.com/office/drawing/2017/decorative" val="0"/>
              </a:ext>
            </a:extLst>
          </p:cNvPr>
          <p:cNvPicPr>
            <a:picLocks/>
          </p:cNvPicPr>
          <p:nvPr userDrawn="1"/>
        </p:nvPicPr>
        <p:blipFill>
          <a:blip r:embed="rId2">
            <a:extLst>
              <a:ext uri="{28A0092B-C50C-407E-A947-70E740481C1C}">
                <a14:useLocalDpi xmlns:a14="http://schemas.microsoft.com/office/drawing/2010/main"/>
              </a:ext>
            </a:extLst>
          </a:blip>
          <a:srcRect/>
          <a:stretch/>
        </p:blipFill>
        <p:spPr>
          <a:xfrm>
            <a:off x="8080965" y="0"/>
            <a:ext cx="4122000" cy="6858000"/>
          </a:xfrm>
          <a:prstGeom prst="rect">
            <a:avLst/>
          </a:prstGeom>
        </p:spPr>
      </p:pic>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2196246"/>
            <a:ext cx="6428358" cy="1952053"/>
          </a:xfrm>
        </p:spPr>
        <p:txBody>
          <a:bodyPr anchor="t" anchorCtr="0"/>
          <a:lstStyle>
            <a:lvl1pPr>
              <a:defRPr sz="5600">
                <a:solidFill>
                  <a:schemeClr val="tx2"/>
                </a:solidFill>
              </a:defRPr>
            </a:lvl1pPr>
          </a:lstStyle>
          <a:p>
            <a:r>
              <a:rPr lang="fi-FI" dirty="0"/>
              <a:t>Yksi tekstirivi</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chemeClr val="tx2"/>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chemeClr val="tx2"/>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18876156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san ylätunniste vihreä">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8AFD25CB-C337-4762-B77D-D68331F864F7}"/>
              </a:ext>
              <a:ext uri="{C183D7F6-B498-43B3-948B-1728B52AA6E4}">
                <adec:decorative xmlns:adec="http://schemas.microsoft.com/office/drawing/2017/decorative" val="1"/>
              </a:ext>
            </a:extLst>
          </p:cNvPr>
          <p:cNvGrpSpPr/>
          <p:nvPr userDrawn="1"/>
        </p:nvGrpSpPr>
        <p:grpSpPr bwMode="gray">
          <a:xfrm>
            <a:off x="0" y="-1"/>
            <a:ext cx="12193200" cy="6858000"/>
            <a:chOff x="14288" y="6350"/>
            <a:chExt cx="12163426" cy="6845301"/>
          </a:xfrm>
        </p:grpSpPr>
        <p:sp>
          <p:nvSpPr>
            <p:cNvPr id="16" name="Freeform 8">
              <a:extLst>
                <a:ext uri="{FF2B5EF4-FFF2-40B4-BE49-F238E27FC236}">
                  <a16:creationId xmlns:a16="http://schemas.microsoft.com/office/drawing/2014/main" id="{14CC021C-BFB1-47AD-8D81-EECCA412DDBA}"/>
                </a:ext>
              </a:extLst>
            </p:cNvPr>
            <p:cNvSpPr>
              <a:spLocks/>
            </p:cNvSpPr>
            <p:nvPr userDrawn="1"/>
          </p:nvSpPr>
          <p:spPr bwMode="gray">
            <a:xfrm>
              <a:off x="7387156" y="6350"/>
              <a:ext cx="4790558"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 name="connsiteX0" fmla="*/ 6445 w 25766"/>
                <a:gd name="connsiteY0" fmla="*/ 0 h 38100"/>
                <a:gd name="connsiteX1" fmla="*/ 1935 w 25766"/>
                <a:gd name="connsiteY1" fmla="*/ 7992 h 38100"/>
                <a:gd name="connsiteX2" fmla="*/ 2892 w 25766"/>
                <a:gd name="connsiteY2" fmla="*/ 38100 h 38100"/>
                <a:gd name="connsiteX3" fmla="*/ 4866 w 25766"/>
                <a:gd name="connsiteY3" fmla="*/ 38100 h 38100"/>
                <a:gd name="connsiteX4" fmla="*/ 25766 w 25766"/>
                <a:gd name="connsiteY4" fmla="*/ 18671 h 38100"/>
                <a:gd name="connsiteX5" fmla="*/ 25766 w 25766"/>
                <a:gd name="connsiteY5" fmla="*/ 0 h 38100"/>
                <a:gd name="connsiteX6" fmla="*/ 6445 w 25766"/>
                <a:gd name="connsiteY6" fmla="*/ 0 h 38100"/>
                <a:gd name="connsiteX0" fmla="*/ 6445 w 25766"/>
                <a:gd name="connsiteY0" fmla="*/ 0 h 38100"/>
                <a:gd name="connsiteX1" fmla="*/ 1935 w 25766"/>
                <a:gd name="connsiteY1" fmla="*/ 7992 h 38100"/>
                <a:gd name="connsiteX2" fmla="*/ 2892 w 25766"/>
                <a:gd name="connsiteY2" fmla="*/ 38100 h 38100"/>
                <a:gd name="connsiteX3" fmla="*/ 4866 w 25766"/>
                <a:gd name="connsiteY3" fmla="*/ 38100 h 38100"/>
                <a:gd name="connsiteX4" fmla="*/ 25766 w 25766"/>
                <a:gd name="connsiteY4" fmla="*/ 18671 h 38100"/>
                <a:gd name="connsiteX5" fmla="*/ 25766 w 25766"/>
                <a:gd name="connsiteY5" fmla="*/ 0 h 38100"/>
                <a:gd name="connsiteX6" fmla="*/ 6445 w 25766"/>
                <a:gd name="connsiteY6" fmla="*/ 0 h 38100"/>
                <a:gd name="connsiteX0" fmla="*/ 7358 w 26679"/>
                <a:gd name="connsiteY0" fmla="*/ 0 h 38100"/>
                <a:gd name="connsiteX1" fmla="*/ 2848 w 26679"/>
                <a:gd name="connsiteY1" fmla="*/ 7992 h 38100"/>
                <a:gd name="connsiteX2" fmla="*/ 3805 w 26679"/>
                <a:gd name="connsiteY2" fmla="*/ 38100 h 38100"/>
                <a:gd name="connsiteX3" fmla="*/ 5779 w 26679"/>
                <a:gd name="connsiteY3" fmla="*/ 38100 h 38100"/>
                <a:gd name="connsiteX4" fmla="*/ 26679 w 26679"/>
                <a:gd name="connsiteY4" fmla="*/ 18671 h 38100"/>
                <a:gd name="connsiteX5" fmla="*/ 26679 w 26679"/>
                <a:gd name="connsiteY5" fmla="*/ 0 h 38100"/>
                <a:gd name="connsiteX6" fmla="*/ 7358 w 26679"/>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9" h="38100">
                  <a:moveTo>
                    <a:pt x="7358" y="0"/>
                  </a:moveTo>
                  <a:cubicBezTo>
                    <a:pt x="4027" y="2047"/>
                    <a:pt x="3698" y="5370"/>
                    <a:pt x="2848" y="7992"/>
                  </a:cubicBezTo>
                  <a:cubicBezTo>
                    <a:pt x="-489" y="18262"/>
                    <a:pt x="-1727" y="30092"/>
                    <a:pt x="3805" y="38100"/>
                  </a:cubicBezTo>
                  <a:lnTo>
                    <a:pt x="5779" y="38100"/>
                  </a:lnTo>
                  <a:cubicBezTo>
                    <a:pt x="13567" y="32266"/>
                    <a:pt x="20541" y="25740"/>
                    <a:pt x="26679" y="18671"/>
                  </a:cubicBezTo>
                  <a:lnTo>
                    <a:pt x="26679" y="0"/>
                  </a:lnTo>
                  <a:lnTo>
                    <a:pt x="7358" y="0"/>
                  </a:lnTo>
                  <a:close/>
                </a:path>
              </a:pathLst>
            </a:custGeom>
            <a:solidFill>
              <a:srgbClr val="EDF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5">
              <a:extLst>
                <a:ext uri="{FF2B5EF4-FFF2-40B4-BE49-F238E27FC236}">
                  <a16:creationId xmlns:a16="http://schemas.microsoft.com/office/drawing/2014/main" id="{0F640AE2-D3F7-450E-9AEA-95BB27294C74}"/>
                </a:ext>
              </a:extLst>
            </p:cNvPr>
            <p:cNvSpPr>
              <a:spLocks/>
            </p:cNvSpPr>
            <p:nvPr userDrawn="1"/>
          </p:nvSpPr>
          <p:spPr bwMode="gray">
            <a:xfrm>
              <a:off x="14288" y="6350"/>
              <a:ext cx="8693150"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479A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6">
              <a:extLst>
                <a:ext uri="{FF2B5EF4-FFF2-40B4-BE49-F238E27FC236}">
                  <a16:creationId xmlns:a16="http://schemas.microsoft.com/office/drawing/2014/main" id="{2F59E0A3-97AB-41E6-A803-1AAC3E5547C7}"/>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327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7">
              <a:extLst>
                <a:ext uri="{FF2B5EF4-FFF2-40B4-BE49-F238E27FC236}">
                  <a16:creationId xmlns:a16="http://schemas.microsoft.com/office/drawing/2014/main" id="{D43CCAE4-D77C-43D5-BE4E-52BBA4A77BEC}"/>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AEB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6356350" cy="2526981"/>
          </a:xfrm>
        </p:spPr>
        <p:txBody>
          <a:bodyPr anchor="t" anchorCtr="0"/>
          <a:lstStyle>
            <a:lvl1pPr>
              <a:defRPr sz="4100">
                <a:solidFill>
                  <a:schemeClr val="bg1"/>
                </a:solidFill>
              </a:defRPr>
            </a:lvl1pPr>
          </a:lstStyle>
          <a:p>
            <a:r>
              <a:rPr lang="fi-FI" dirty="0"/>
              <a:t>Väliotsikkosivu </a:t>
            </a:r>
            <a:br>
              <a:rPr lang="fi-FI" dirty="0"/>
            </a:br>
            <a:r>
              <a:rPr lang="fi-FI" dirty="0"/>
              <a:t>esityksen </a:t>
            </a:r>
            <a:br>
              <a:rPr lang="fi-FI" dirty="0"/>
            </a:br>
            <a:r>
              <a:rPr lang="fi-FI" dirty="0"/>
              <a:t>jäsentämiseen, </a:t>
            </a:r>
            <a:br>
              <a:rPr lang="fi-FI" dirty="0"/>
            </a:br>
            <a:r>
              <a:rPr lang="fi-FI" dirty="0"/>
              <a:t>4 riviä lyhyellä tekstillä</a:t>
            </a:r>
          </a:p>
        </p:txBody>
      </p:sp>
      <p:sp>
        <p:nvSpPr>
          <p:cNvPr id="7" name="Alatunnisteen paikkamerkki 6">
            <a:extLst>
              <a:ext uri="{FF2B5EF4-FFF2-40B4-BE49-F238E27FC236}">
                <a16:creationId xmlns:a16="http://schemas.microsoft.com/office/drawing/2014/main" id="{29F8BFF4-EC86-4A85-B914-B241AE572CC2}"/>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8" name="Dian numeron paikkamerkki 7">
            <a:extLst>
              <a:ext uri="{FF2B5EF4-FFF2-40B4-BE49-F238E27FC236}">
                <a16:creationId xmlns:a16="http://schemas.microsoft.com/office/drawing/2014/main" id="{4F20DE8F-8CBA-4069-B1E4-BBCC9BE8AF02}"/>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5292481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san ylätunniste 2 vihreä">
    <p:spTree>
      <p:nvGrpSpPr>
        <p:cNvPr id="1" name=""/>
        <p:cNvGrpSpPr/>
        <p:nvPr/>
      </p:nvGrpSpPr>
      <p:grpSpPr>
        <a:xfrm>
          <a:off x="0" y="0"/>
          <a:ext cx="0" cy="0"/>
          <a:chOff x="0" y="0"/>
          <a:chExt cx="0" cy="0"/>
        </a:xfrm>
      </p:grpSpPr>
      <p:grpSp>
        <p:nvGrpSpPr>
          <p:cNvPr id="10" name="Ryhmä 9">
            <a:extLst>
              <a:ext uri="{FF2B5EF4-FFF2-40B4-BE49-F238E27FC236}">
                <a16:creationId xmlns:a16="http://schemas.microsoft.com/office/drawing/2014/main" id="{EEC3DDED-C6E6-4DA0-A2F2-6DF1D717B55B}"/>
              </a:ext>
              <a:ext uri="{C183D7F6-B498-43B3-948B-1728B52AA6E4}">
                <adec:decorative xmlns:adec="http://schemas.microsoft.com/office/drawing/2017/decorative" val="1"/>
              </a:ext>
            </a:extLst>
          </p:cNvPr>
          <p:cNvGrpSpPr/>
          <p:nvPr userDrawn="1"/>
        </p:nvGrpSpPr>
        <p:grpSpPr bwMode="gray">
          <a:xfrm>
            <a:off x="0" y="-1"/>
            <a:ext cx="12193200" cy="6858000"/>
            <a:chOff x="14288" y="6350"/>
            <a:chExt cx="12163426" cy="6845301"/>
          </a:xfrm>
        </p:grpSpPr>
        <p:sp>
          <p:nvSpPr>
            <p:cNvPr id="11" name="Freeform 8">
              <a:extLst>
                <a:ext uri="{FF2B5EF4-FFF2-40B4-BE49-F238E27FC236}">
                  <a16:creationId xmlns:a16="http://schemas.microsoft.com/office/drawing/2014/main" id="{41BA519B-2756-4639-AFE2-773E1A626B49}"/>
                </a:ext>
              </a:extLst>
            </p:cNvPr>
            <p:cNvSpPr>
              <a:spLocks/>
            </p:cNvSpPr>
            <p:nvPr userDrawn="1"/>
          </p:nvSpPr>
          <p:spPr bwMode="gray">
            <a:xfrm>
              <a:off x="7387156" y="6350"/>
              <a:ext cx="4790558"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 name="connsiteX0" fmla="*/ 6445 w 25766"/>
                <a:gd name="connsiteY0" fmla="*/ 0 h 38100"/>
                <a:gd name="connsiteX1" fmla="*/ 1935 w 25766"/>
                <a:gd name="connsiteY1" fmla="*/ 7992 h 38100"/>
                <a:gd name="connsiteX2" fmla="*/ 2892 w 25766"/>
                <a:gd name="connsiteY2" fmla="*/ 38100 h 38100"/>
                <a:gd name="connsiteX3" fmla="*/ 4866 w 25766"/>
                <a:gd name="connsiteY3" fmla="*/ 38100 h 38100"/>
                <a:gd name="connsiteX4" fmla="*/ 25766 w 25766"/>
                <a:gd name="connsiteY4" fmla="*/ 18671 h 38100"/>
                <a:gd name="connsiteX5" fmla="*/ 25766 w 25766"/>
                <a:gd name="connsiteY5" fmla="*/ 0 h 38100"/>
                <a:gd name="connsiteX6" fmla="*/ 6445 w 25766"/>
                <a:gd name="connsiteY6" fmla="*/ 0 h 38100"/>
                <a:gd name="connsiteX0" fmla="*/ 6445 w 25766"/>
                <a:gd name="connsiteY0" fmla="*/ 0 h 38100"/>
                <a:gd name="connsiteX1" fmla="*/ 1935 w 25766"/>
                <a:gd name="connsiteY1" fmla="*/ 7992 h 38100"/>
                <a:gd name="connsiteX2" fmla="*/ 2892 w 25766"/>
                <a:gd name="connsiteY2" fmla="*/ 38100 h 38100"/>
                <a:gd name="connsiteX3" fmla="*/ 4866 w 25766"/>
                <a:gd name="connsiteY3" fmla="*/ 38100 h 38100"/>
                <a:gd name="connsiteX4" fmla="*/ 25766 w 25766"/>
                <a:gd name="connsiteY4" fmla="*/ 18671 h 38100"/>
                <a:gd name="connsiteX5" fmla="*/ 25766 w 25766"/>
                <a:gd name="connsiteY5" fmla="*/ 0 h 38100"/>
                <a:gd name="connsiteX6" fmla="*/ 6445 w 25766"/>
                <a:gd name="connsiteY6" fmla="*/ 0 h 38100"/>
                <a:gd name="connsiteX0" fmla="*/ 7358 w 26679"/>
                <a:gd name="connsiteY0" fmla="*/ 0 h 38100"/>
                <a:gd name="connsiteX1" fmla="*/ 2848 w 26679"/>
                <a:gd name="connsiteY1" fmla="*/ 7992 h 38100"/>
                <a:gd name="connsiteX2" fmla="*/ 3805 w 26679"/>
                <a:gd name="connsiteY2" fmla="*/ 38100 h 38100"/>
                <a:gd name="connsiteX3" fmla="*/ 5779 w 26679"/>
                <a:gd name="connsiteY3" fmla="*/ 38100 h 38100"/>
                <a:gd name="connsiteX4" fmla="*/ 26679 w 26679"/>
                <a:gd name="connsiteY4" fmla="*/ 18671 h 38100"/>
                <a:gd name="connsiteX5" fmla="*/ 26679 w 26679"/>
                <a:gd name="connsiteY5" fmla="*/ 0 h 38100"/>
                <a:gd name="connsiteX6" fmla="*/ 7358 w 26679"/>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9" h="38100">
                  <a:moveTo>
                    <a:pt x="7358" y="0"/>
                  </a:moveTo>
                  <a:cubicBezTo>
                    <a:pt x="4027" y="2047"/>
                    <a:pt x="3698" y="5370"/>
                    <a:pt x="2848" y="7992"/>
                  </a:cubicBezTo>
                  <a:cubicBezTo>
                    <a:pt x="-489" y="18262"/>
                    <a:pt x="-1727" y="30092"/>
                    <a:pt x="3805" y="38100"/>
                  </a:cubicBezTo>
                  <a:lnTo>
                    <a:pt x="5779" y="38100"/>
                  </a:lnTo>
                  <a:cubicBezTo>
                    <a:pt x="13567" y="32266"/>
                    <a:pt x="20541" y="25740"/>
                    <a:pt x="26679" y="18671"/>
                  </a:cubicBezTo>
                  <a:lnTo>
                    <a:pt x="26679" y="0"/>
                  </a:lnTo>
                  <a:lnTo>
                    <a:pt x="7358" y="0"/>
                  </a:lnTo>
                  <a:close/>
                </a:path>
              </a:pathLst>
            </a:custGeom>
            <a:solidFill>
              <a:srgbClr val="EDF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5">
              <a:extLst>
                <a:ext uri="{FF2B5EF4-FFF2-40B4-BE49-F238E27FC236}">
                  <a16:creationId xmlns:a16="http://schemas.microsoft.com/office/drawing/2014/main" id="{707AD4EB-344B-46FF-B420-12FD052EDD9B}"/>
                </a:ext>
              </a:extLst>
            </p:cNvPr>
            <p:cNvSpPr>
              <a:spLocks/>
            </p:cNvSpPr>
            <p:nvPr userDrawn="1"/>
          </p:nvSpPr>
          <p:spPr bwMode="gray">
            <a:xfrm>
              <a:off x="14288" y="6350"/>
              <a:ext cx="8693150"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479A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61FD20E9-55DB-4F78-A8A8-81A589E96897}"/>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327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72BBAEA8-A420-4EB4-AD47-EE36A02B463D}"/>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AEB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6932414" cy="871933"/>
          </a:xfrm>
        </p:spPr>
        <p:txBody>
          <a:bodyPr anchor="t" anchorCtr="0"/>
          <a:lstStyle>
            <a:lvl1pPr>
              <a:defRPr sz="5600">
                <a:solidFill>
                  <a:schemeClr val="bg1"/>
                </a:solidFill>
              </a:defRPr>
            </a:lvl1pPr>
          </a:lstStyle>
          <a:p>
            <a:r>
              <a:rPr lang="fi-FI" dirty="0"/>
              <a:t>Yksi tekstirivi</a:t>
            </a:r>
          </a:p>
        </p:txBody>
      </p:sp>
      <p:sp>
        <p:nvSpPr>
          <p:cNvPr id="9" name="Alatunnisteen paikkamerkki 8">
            <a:extLst>
              <a:ext uri="{FF2B5EF4-FFF2-40B4-BE49-F238E27FC236}">
                <a16:creationId xmlns:a16="http://schemas.microsoft.com/office/drawing/2014/main" id="{D25FCF1C-6312-4783-B492-30778B19C6E3}"/>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5" name="Dian numeron paikkamerkki 14">
            <a:extLst>
              <a:ext uri="{FF2B5EF4-FFF2-40B4-BE49-F238E27FC236}">
                <a16:creationId xmlns:a16="http://schemas.microsoft.com/office/drawing/2014/main" id="{B58E6CF3-2C51-4D95-85AA-2F72E91E1C2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8496224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san ylätunniste 3 vihreä">
    <p:spTree>
      <p:nvGrpSpPr>
        <p:cNvPr id="1" name=""/>
        <p:cNvGrpSpPr/>
        <p:nvPr/>
      </p:nvGrpSpPr>
      <p:grpSpPr>
        <a:xfrm>
          <a:off x="0" y="0"/>
          <a:ext cx="0" cy="0"/>
          <a:chOff x="0" y="0"/>
          <a:chExt cx="0" cy="0"/>
        </a:xfrm>
      </p:grpSpPr>
      <p:grpSp>
        <p:nvGrpSpPr>
          <p:cNvPr id="10" name="Ryhmä 9">
            <a:extLst>
              <a:ext uri="{FF2B5EF4-FFF2-40B4-BE49-F238E27FC236}">
                <a16:creationId xmlns:a16="http://schemas.microsoft.com/office/drawing/2014/main" id="{092F7013-580D-4601-860C-24CB6F26AA5B}"/>
              </a:ext>
              <a:ext uri="{C183D7F6-B498-43B3-948B-1728B52AA6E4}">
                <adec:decorative xmlns:adec="http://schemas.microsoft.com/office/drawing/2017/decorative" val="1"/>
              </a:ext>
            </a:extLst>
          </p:cNvPr>
          <p:cNvGrpSpPr/>
          <p:nvPr userDrawn="1"/>
        </p:nvGrpSpPr>
        <p:grpSpPr bwMode="gray">
          <a:xfrm>
            <a:off x="0" y="-1"/>
            <a:ext cx="12193200" cy="6858000"/>
            <a:chOff x="14288" y="6350"/>
            <a:chExt cx="12163426" cy="6845301"/>
          </a:xfrm>
        </p:grpSpPr>
        <p:sp>
          <p:nvSpPr>
            <p:cNvPr id="11" name="Freeform 8">
              <a:extLst>
                <a:ext uri="{FF2B5EF4-FFF2-40B4-BE49-F238E27FC236}">
                  <a16:creationId xmlns:a16="http://schemas.microsoft.com/office/drawing/2014/main" id="{F32A6783-1CF3-43FA-B867-977C7CCE3383}"/>
                </a:ext>
              </a:extLst>
            </p:cNvPr>
            <p:cNvSpPr>
              <a:spLocks/>
            </p:cNvSpPr>
            <p:nvPr userDrawn="1"/>
          </p:nvSpPr>
          <p:spPr bwMode="gray">
            <a:xfrm>
              <a:off x="7387156" y="6350"/>
              <a:ext cx="4790558"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 name="connsiteX0" fmla="*/ 6445 w 25766"/>
                <a:gd name="connsiteY0" fmla="*/ 0 h 38100"/>
                <a:gd name="connsiteX1" fmla="*/ 1935 w 25766"/>
                <a:gd name="connsiteY1" fmla="*/ 7992 h 38100"/>
                <a:gd name="connsiteX2" fmla="*/ 2892 w 25766"/>
                <a:gd name="connsiteY2" fmla="*/ 38100 h 38100"/>
                <a:gd name="connsiteX3" fmla="*/ 4866 w 25766"/>
                <a:gd name="connsiteY3" fmla="*/ 38100 h 38100"/>
                <a:gd name="connsiteX4" fmla="*/ 25766 w 25766"/>
                <a:gd name="connsiteY4" fmla="*/ 18671 h 38100"/>
                <a:gd name="connsiteX5" fmla="*/ 25766 w 25766"/>
                <a:gd name="connsiteY5" fmla="*/ 0 h 38100"/>
                <a:gd name="connsiteX6" fmla="*/ 6445 w 25766"/>
                <a:gd name="connsiteY6" fmla="*/ 0 h 38100"/>
                <a:gd name="connsiteX0" fmla="*/ 6445 w 25766"/>
                <a:gd name="connsiteY0" fmla="*/ 0 h 38100"/>
                <a:gd name="connsiteX1" fmla="*/ 1935 w 25766"/>
                <a:gd name="connsiteY1" fmla="*/ 7992 h 38100"/>
                <a:gd name="connsiteX2" fmla="*/ 2892 w 25766"/>
                <a:gd name="connsiteY2" fmla="*/ 38100 h 38100"/>
                <a:gd name="connsiteX3" fmla="*/ 4866 w 25766"/>
                <a:gd name="connsiteY3" fmla="*/ 38100 h 38100"/>
                <a:gd name="connsiteX4" fmla="*/ 25766 w 25766"/>
                <a:gd name="connsiteY4" fmla="*/ 18671 h 38100"/>
                <a:gd name="connsiteX5" fmla="*/ 25766 w 25766"/>
                <a:gd name="connsiteY5" fmla="*/ 0 h 38100"/>
                <a:gd name="connsiteX6" fmla="*/ 6445 w 25766"/>
                <a:gd name="connsiteY6" fmla="*/ 0 h 38100"/>
                <a:gd name="connsiteX0" fmla="*/ 7358 w 26679"/>
                <a:gd name="connsiteY0" fmla="*/ 0 h 38100"/>
                <a:gd name="connsiteX1" fmla="*/ 2848 w 26679"/>
                <a:gd name="connsiteY1" fmla="*/ 7992 h 38100"/>
                <a:gd name="connsiteX2" fmla="*/ 3805 w 26679"/>
                <a:gd name="connsiteY2" fmla="*/ 38100 h 38100"/>
                <a:gd name="connsiteX3" fmla="*/ 5779 w 26679"/>
                <a:gd name="connsiteY3" fmla="*/ 38100 h 38100"/>
                <a:gd name="connsiteX4" fmla="*/ 26679 w 26679"/>
                <a:gd name="connsiteY4" fmla="*/ 18671 h 38100"/>
                <a:gd name="connsiteX5" fmla="*/ 26679 w 26679"/>
                <a:gd name="connsiteY5" fmla="*/ 0 h 38100"/>
                <a:gd name="connsiteX6" fmla="*/ 7358 w 26679"/>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9" h="38100">
                  <a:moveTo>
                    <a:pt x="7358" y="0"/>
                  </a:moveTo>
                  <a:cubicBezTo>
                    <a:pt x="4027" y="2047"/>
                    <a:pt x="3698" y="5370"/>
                    <a:pt x="2848" y="7992"/>
                  </a:cubicBezTo>
                  <a:cubicBezTo>
                    <a:pt x="-489" y="18262"/>
                    <a:pt x="-1727" y="30092"/>
                    <a:pt x="3805" y="38100"/>
                  </a:cubicBezTo>
                  <a:lnTo>
                    <a:pt x="5779" y="38100"/>
                  </a:lnTo>
                  <a:cubicBezTo>
                    <a:pt x="13567" y="32266"/>
                    <a:pt x="20541" y="25740"/>
                    <a:pt x="26679" y="18671"/>
                  </a:cubicBezTo>
                  <a:lnTo>
                    <a:pt x="26679" y="0"/>
                  </a:lnTo>
                  <a:lnTo>
                    <a:pt x="7358" y="0"/>
                  </a:lnTo>
                  <a:close/>
                </a:path>
              </a:pathLst>
            </a:custGeom>
            <a:solidFill>
              <a:srgbClr val="59A4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5">
              <a:extLst>
                <a:ext uri="{FF2B5EF4-FFF2-40B4-BE49-F238E27FC236}">
                  <a16:creationId xmlns:a16="http://schemas.microsoft.com/office/drawing/2014/main" id="{62F28CC2-D8D1-48EA-BFB7-06A60C19E944}"/>
                </a:ext>
              </a:extLst>
            </p:cNvPr>
            <p:cNvSpPr>
              <a:spLocks/>
            </p:cNvSpPr>
            <p:nvPr userDrawn="1"/>
          </p:nvSpPr>
          <p:spPr bwMode="gray">
            <a:xfrm>
              <a:off x="14288" y="6350"/>
              <a:ext cx="8693150"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479A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21F5A2FF-775D-441D-9473-70E42AC67AB7}"/>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327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E266DED8-35B1-447C-BA02-78A55527779A}"/>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AEB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6356350" cy="1980000"/>
          </a:xfrm>
        </p:spPr>
        <p:txBody>
          <a:bodyPr anchor="t" anchorCtr="0"/>
          <a:lstStyle>
            <a:lvl1pPr>
              <a:defRPr sz="4100">
                <a:solidFill>
                  <a:schemeClr val="bg1"/>
                </a:solidFill>
              </a:defRPr>
            </a:lvl1pPr>
          </a:lstStyle>
          <a:p>
            <a:r>
              <a:rPr lang="fi-FI" dirty="0"/>
              <a:t>Väliotsikkosivu esityksen </a:t>
            </a:r>
            <a:br>
              <a:rPr lang="fi-FI" dirty="0"/>
            </a:br>
            <a:r>
              <a:rPr lang="fi-FI" dirty="0"/>
              <a:t>jäsentämiseen pitkällä tekstillä</a:t>
            </a:r>
            <a:br>
              <a:rPr lang="fi-FI" dirty="0"/>
            </a:br>
            <a:r>
              <a:rPr lang="fi-FI" dirty="0" err="1"/>
              <a:t>max</a:t>
            </a:r>
            <a:r>
              <a:rPr lang="fi-FI" dirty="0"/>
              <a:t>. 3 riviä</a:t>
            </a:r>
          </a:p>
        </p:txBody>
      </p:sp>
      <p:sp>
        <p:nvSpPr>
          <p:cNvPr id="7" name="Alatunnisteen paikkamerkki 6">
            <a:extLst>
              <a:ext uri="{FF2B5EF4-FFF2-40B4-BE49-F238E27FC236}">
                <a16:creationId xmlns:a16="http://schemas.microsoft.com/office/drawing/2014/main" id="{29F8BFF4-EC86-4A85-B914-B241AE572CC2}"/>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8" name="Dian numeron paikkamerkki 7">
            <a:extLst>
              <a:ext uri="{FF2B5EF4-FFF2-40B4-BE49-F238E27FC236}">
                <a16:creationId xmlns:a16="http://schemas.microsoft.com/office/drawing/2014/main" id="{4F20DE8F-8CBA-4069-B1E4-BBCC9BE8AF02}"/>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1973995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san ylätunniste 4 vihreä">
    <p:spTree>
      <p:nvGrpSpPr>
        <p:cNvPr id="1" name=""/>
        <p:cNvGrpSpPr/>
        <p:nvPr/>
      </p:nvGrpSpPr>
      <p:grpSpPr>
        <a:xfrm>
          <a:off x="0" y="0"/>
          <a:ext cx="0" cy="0"/>
          <a:chOff x="0" y="0"/>
          <a:chExt cx="0" cy="0"/>
        </a:xfrm>
      </p:grpSpPr>
      <p:grpSp>
        <p:nvGrpSpPr>
          <p:cNvPr id="16" name="Ryhmä 15">
            <a:extLst>
              <a:ext uri="{FF2B5EF4-FFF2-40B4-BE49-F238E27FC236}">
                <a16:creationId xmlns:a16="http://schemas.microsoft.com/office/drawing/2014/main" id="{C3DC37A9-B2F9-42F8-8AC2-9CFAF45B583C}"/>
              </a:ext>
              <a:ext uri="{C183D7F6-B498-43B3-948B-1728B52AA6E4}">
                <adec:decorative xmlns:adec="http://schemas.microsoft.com/office/drawing/2017/decorative" val="1"/>
              </a:ext>
            </a:extLst>
          </p:cNvPr>
          <p:cNvGrpSpPr/>
          <p:nvPr userDrawn="1"/>
        </p:nvGrpSpPr>
        <p:grpSpPr bwMode="gray">
          <a:xfrm>
            <a:off x="0" y="-1"/>
            <a:ext cx="12193200" cy="6858000"/>
            <a:chOff x="14288" y="6350"/>
            <a:chExt cx="12163426" cy="6845301"/>
          </a:xfrm>
        </p:grpSpPr>
        <p:sp>
          <p:nvSpPr>
            <p:cNvPr id="17" name="Freeform 8">
              <a:extLst>
                <a:ext uri="{FF2B5EF4-FFF2-40B4-BE49-F238E27FC236}">
                  <a16:creationId xmlns:a16="http://schemas.microsoft.com/office/drawing/2014/main" id="{98F5A9BE-23F2-4BA6-9FDB-18A5F43950D5}"/>
                </a:ext>
              </a:extLst>
            </p:cNvPr>
            <p:cNvSpPr>
              <a:spLocks/>
            </p:cNvSpPr>
            <p:nvPr userDrawn="1"/>
          </p:nvSpPr>
          <p:spPr bwMode="gray">
            <a:xfrm>
              <a:off x="7387156" y="6350"/>
              <a:ext cx="4790558"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 name="connsiteX0" fmla="*/ 6445 w 25766"/>
                <a:gd name="connsiteY0" fmla="*/ 0 h 38100"/>
                <a:gd name="connsiteX1" fmla="*/ 1935 w 25766"/>
                <a:gd name="connsiteY1" fmla="*/ 7992 h 38100"/>
                <a:gd name="connsiteX2" fmla="*/ 2892 w 25766"/>
                <a:gd name="connsiteY2" fmla="*/ 38100 h 38100"/>
                <a:gd name="connsiteX3" fmla="*/ 4866 w 25766"/>
                <a:gd name="connsiteY3" fmla="*/ 38100 h 38100"/>
                <a:gd name="connsiteX4" fmla="*/ 25766 w 25766"/>
                <a:gd name="connsiteY4" fmla="*/ 18671 h 38100"/>
                <a:gd name="connsiteX5" fmla="*/ 25766 w 25766"/>
                <a:gd name="connsiteY5" fmla="*/ 0 h 38100"/>
                <a:gd name="connsiteX6" fmla="*/ 6445 w 25766"/>
                <a:gd name="connsiteY6" fmla="*/ 0 h 38100"/>
                <a:gd name="connsiteX0" fmla="*/ 6445 w 25766"/>
                <a:gd name="connsiteY0" fmla="*/ 0 h 38100"/>
                <a:gd name="connsiteX1" fmla="*/ 1935 w 25766"/>
                <a:gd name="connsiteY1" fmla="*/ 7992 h 38100"/>
                <a:gd name="connsiteX2" fmla="*/ 2892 w 25766"/>
                <a:gd name="connsiteY2" fmla="*/ 38100 h 38100"/>
                <a:gd name="connsiteX3" fmla="*/ 4866 w 25766"/>
                <a:gd name="connsiteY3" fmla="*/ 38100 h 38100"/>
                <a:gd name="connsiteX4" fmla="*/ 25766 w 25766"/>
                <a:gd name="connsiteY4" fmla="*/ 18671 h 38100"/>
                <a:gd name="connsiteX5" fmla="*/ 25766 w 25766"/>
                <a:gd name="connsiteY5" fmla="*/ 0 h 38100"/>
                <a:gd name="connsiteX6" fmla="*/ 6445 w 25766"/>
                <a:gd name="connsiteY6" fmla="*/ 0 h 38100"/>
                <a:gd name="connsiteX0" fmla="*/ 7358 w 26679"/>
                <a:gd name="connsiteY0" fmla="*/ 0 h 38100"/>
                <a:gd name="connsiteX1" fmla="*/ 2848 w 26679"/>
                <a:gd name="connsiteY1" fmla="*/ 7992 h 38100"/>
                <a:gd name="connsiteX2" fmla="*/ 3805 w 26679"/>
                <a:gd name="connsiteY2" fmla="*/ 38100 h 38100"/>
                <a:gd name="connsiteX3" fmla="*/ 5779 w 26679"/>
                <a:gd name="connsiteY3" fmla="*/ 38100 h 38100"/>
                <a:gd name="connsiteX4" fmla="*/ 26679 w 26679"/>
                <a:gd name="connsiteY4" fmla="*/ 18671 h 38100"/>
                <a:gd name="connsiteX5" fmla="*/ 26679 w 26679"/>
                <a:gd name="connsiteY5" fmla="*/ 0 h 38100"/>
                <a:gd name="connsiteX6" fmla="*/ 7358 w 26679"/>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9" h="38100">
                  <a:moveTo>
                    <a:pt x="7358" y="0"/>
                  </a:moveTo>
                  <a:cubicBezTo>
                    <a:pt x="4027" y="2047"/>
                    <a:pt x="3698" y="5370"/>
                    <a:pt x="2848" y="7992"/>
                  </a:cubicBezTo>
                  <a:cubicBezTo>
                    <a:pt x="-489" y="18262"/>
                    <a:pt x="-1727" y="30092"/>
                    <a:pt x="3805" y="38100"/>
                  </a:cubicBezTo>
                  <a:lnTo>
                    <a:pt x="5779" y="38100"/>
                  </a:lnTo>
                  <a:cubicBezTo>
                    <a:pt x="13567" y="32266"/>
                    <a:pt x="20541" y="25740"/>
                    <a:pt x="26679" y="18671"/>
                  </a:cubicBezTo>
                  <a:lnTo>
                    <a:pt x="26679" y="0"/>
                  </a:lnTo>
                  <a:lnTo>
                    <a:pt x="7358" y="0"/>
                  </a:lnTo>
                  <a:close/>
                </a:path>
              </a:pathLst>
            </a:custGeom>
            <a:solidFill>
              <a:srgbClr val="59A4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5">
              <a:extLst>
                <a:ext uri="{FF2B5EF4-FFF2-40B4-BE49-F238E27FC236}">
                  <a16:creationId xmlns:a16="http://schemas.microsoft.com/office/drawing/2014/main" id="{C8C68C1B-4A4C-4B9A-9280-BB5D443CB73C}"/>
                </a:ext>
              </a:extLst>
            </p:cNvPr>
            <p:cNvSpPr>
              <a:spLocks/>
            </p:cNvSpPr>
            <p:nvPr userDrawn="1"/>
          </p:nvSpPr>
          <p:spPr bwMode="gray">
            <a:xfrm>
              <a:off x="14288" y="6350"/>
              <a:ext cx="8693150"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479A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6">
              <a:extLst>
                <a:ext uri="{FF2B5EF4-FFF2-40B4-BE49-F238E27FC236}">
                  <a16:creationId xmlns:a16="http://schemas.microsoft.com/office/drawing/2014/main" id="{B997E375-C227-463F-8B32-E20F3D0E438C}"/>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327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7">
              <a:extLst>
                <a:ext uri="{FF2B5EF4-FFF2-40B4-BE49-F238E27FC236}">
                  <a16:creationId xmlns:a16="http://schemas.microsoft.com/office/drawing/2014/main" id="{F8B5C2EB-56F3-4D00-8D05-915B8E7FA8A7}"/>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AEB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9360000" cy="871933"/>
          </a:xfrm>
        </p:spPr>
        <p:txBody>
          <a:bodyPr anchor="t" anchorCtr="0"/>
          <a:lstStyle>
            <a:lvl1pPr>
              <a:defRPr sz="5600">
                <a:solidFill>
                  <a:schemeClr val="bg1"/>
                </a:solidFill>
              </a:defRPr>
            </a:lvl1pPr>
          </a:lstStyle>
          <a:p>
            <a:r>
              <a:rPr lang="fi-FI" dirty="0"/>
              <a:t>Väliotsikkosivu, yksi sana tai rivi</a:t>
            </a:r>
          </a:p>
        </p:txBody>
      </p:sp>
      <p:sp>
        <p:nvSpPr>
          <p:cNvPr id="9" name="Alatunnisteen paikkamerkki 8">
            <a:extLst>
              <a:ext uri="{FF2B5EF4-FFF2-40B4-BE49-F238E27FC236}">
                <a16:creationId xmlns:a16="http://schemas.microsoft.com/office/drawing/2014/main" id="{D25FCF1C-6312-4783-B492-30778B19C6E3}"/>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5" name="Dian numeron paikkamerkki 14">
            <a:extLst>
              <a:ext uri="{FF2B5EF4-FFF2-40B4-BE49-F238E27FC236}">
                <a16:creationId xmlns:a16="http://schemas.microsoft.com/office/drawing/2014/main" id="{B58E6CF3-2C51-4D95-85AA-2F72E91E1C2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0380082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sto vihreä">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743A037A-3296-40C2-9074-84427B0EB2B2}"/>
              </a:ext>
              <a:ext uri="{C183D7F6-B498-43B3-948B-1728B52AA6E4}">
                <adec:decorative xmlns:adec="http://schemas.microsoft.com/office/drawing/2017/decorative" val="1"/>
              </a:ext>
            </a:extLst>
          </p:cNvPr>
          <p:cNvGrpSpPr>
            <a:grpSpLocks noChangeAspect="1"/>
          </p:cNvGrpSpPr>
          <p:nvPr userDrawn="1"/>
        </p:nvGrpSpPr>
        <p:grpSpPr bwMode="gray">
          <a:xfrm>
            <a:off x="0" y="0"/>
            <a:ext cx="6756211" cy="6858000"/>
            <a:chOff x="2724150" y="6350"/>
            <a:chExt cx="6743700" cy="6845301"/>
          </a:xfrm>
        </p:grpSpPr>
        <p:sp>
          <p:nvSpPr>
            <p:cNvPr id="15" name="Freeform 5">
              <a:extLst>
                <a:ext uri="{FF2B5EF4-FFF2-40B4-BE49-F238E27FC236}">
                  <a16:creationId xmlns:a16="http://schemas.microsoft.com/office/drawing/2014/main" id="{89334710-4573-413A-9371-58D53E964033}"/>
                </a:ext>
              </a:extLst>
            </p:cNvPr>
            <p:cNvSpPr>
              <a:spLocks/>
            </p:cNvSpPr>
            <p:nvPr userDrawn="1"/>
          </p:nvSpPr>
          <p:spPr bwMode="gray">
            <a:xfrm>
              <a:off x="2724150" y="6350"/>
              <a:ext cx="6743700" cy="6845300"/>
            </a:xfrm>
            <a:custGeom>
              <a:avLst/>
              <a:gdLst>
                <a:gd name="T0" fmla="*/ 37531 w 37531"/>
                <a:gd name="T1" fmla="*/ 38100 h 38100"/>
                <a:gd name="T2" fmla="*/ 35005 w 37531"/>
                <a:gd name="T3" fmla="*/ 29739 h 38100"/>
                <a:gd name="T4" fmla="*/ 37500 w 37531"/>
                <a:gd name="T5" fmla="*/ 0 h 38100"/>
                <a:gd name="T6" fmla="*/ 0 w 37531"/>
                <a:gd name="T7" fmla="*/ 0 h 38100"/>
                <a:gd name="T8" fmla="*/ 0 w 37531"/>
                <a:gd name="T9" fmla="*/ 38100 h 38100"/>
                <a:gd name="T10" fmla="*/ 37531 w 37531"/>
                <a:gd name="T11" fmla="*/ 38100 h 38100"/>
              </a:gdLst>
              <a:ahLst/>
              <a:cxnLst>
                <a:cxn ang="0">
                  <a:pos x="T0" y="T1"/>
                </a:cxn>
                <a:cxn ang="0">
                  <a:pos x="T2" y="T3"/>
                </a:cxn>
                <a:cxn ang="0">
                  <a:pos x="T4" y="T5"/>
                </a:cxn>
                <a:cxn ang="0">
                  <a:pos x="T6" y="T7"/>
                </a:cxn>
                <a:cxn ang="0">
                  <a:pos x="T8" y="T9"/>
                </a:cxn>
                <a:cxn ang="0">
                  <a:pos x="T10" y="T11"/>
                </a:cxn>
              </a:cxnLst>
              <a:rect l="0" t="0" r="r" b="b"/>
              <a:pathLst>
                <a:path w="37531" h="38100">
                  <a:moveTo>
                    <a:pt x="37531" y="38100"/>
                  </a:moveTo>
                  <a:cubicBezTo>
                    <a:pt x="36473" y="35432"/>
                    <a:pt x="35622" y="32640"/>
                    <a:pt x="35005" y="29739"/>
                  </a:cubicBezTo>
                  <a:cubicBezTo>
                    <a:pt x="32947" y="20093"/>
                    <a:pt x="33623" y="9779"/>
                    <a:pt x="37500" y="0"/>
                  </a:cubicBezTo>
                  <a:lnTo>
                    <a:pt x="0" y="0"/>
                  </a:lnTo>
                  <a:lnTo>
                    <a:pt x="0" y="38100"/>
                  </a:lnTo>
                  <a:lnTo>
                    <a:pt x="37531" y="38100"/>
                  </a:lnTo>
                  <a:close/>
                </a:path>
              </a:pathLst>
            </a:custGeom>
            <a:solidFill>
              <a:srgbClr val="479A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F025CC1E-66FA-4412-98F7-D19894F2D9B2}"/>
                </a:ext>
              </a:extLst>
            </p:cNvPr>
            <p:cNvSpPr>
              <a:spLocks/>
            </p:cNvSpPr>
            <p:nvPr userDrawn="1"/>
          </p:nvSpPr>
          <p:spPr bwMode="gray">
            <a:xfrm>
              <a:off x="2724150" y="4011613"/>
              <a:ext cx="6443663" cy="2840038"/>
            </a:xfrm>
            <a:custGeom>
              <a:avLst/>
              <a:gdLst>
                <a:gd name="T0" fmla="*/ 35867 w 35867"/>
                <a:gd name="T1" fmla="*/ 15808 h 15808"/>
                <a:gd name="T2" fmla="*/ 0 w 35867"/>
                <a:gd name="T3" fmla="*/ 0 h 15808"/>
                <a:gd name="T4" fmla="*/ 0 w 35867"/>
                <a:gd name="T5" fmla="*/ 15808 h 15808"/>
                <a:gd name="T6" fmla="*/ 35867 w 35867"/>
                <a:gd name="T7" fmla="*/ 15808 h 15808"/>
              </a:gdLst>
              <a:ahLst/>
              <a:cxnLst>
                <a:cxn ang="0">
                  <a:pos x="T0" y="T1"/>
                </a:cxn>
                <a:cxn ang="0">
                  <a:pos x="T2" y="T3"/>
                </a:cxn>
                <a:cxn ang="0">
                  <a:pos x="T4" y="T5"/>
                </a:cxn>
                <a:cxn ang="0">
                  <a:pos x="T6" y="T7"/>
                </a:cxn>
              </a:cxnLst>
              <a:rect l="0" t="0" r="r" b="b"/>
              <a:pathLst>
                <a:path w="35867" h="15808">
                  <a:moveTo>
                    <a:pt x="35867" y="15808"/>
                  </a:moveTo>
                  <a:cubicBezTo>
                    <a:pt x="24829" y="8026"/>
                    <a:pt x="12618" y="2772"/>
                    <a:pt x="0" y="0"/>
                  </a:cubicBezTo>
                  <a:lnTo>
                    <a:pt x="0" y="15808"/>
                  </a:lnTo>
                  <a:lnTo>
                    <a:pt x="35867" y="15808"/>
                  </a:lnTo>
                  <a:close/>
                </a:path>
              </a:pathLst>
            </a:custGeom>
            <a:solidFill>
              <a:srgbClr val="327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4916190" cy="1808037"/>
          </a:xfrm>
        </p:spPr>
        <p:txBody>
          <a:bodyPr anchor="t" anchorCtr="0"/>
          <a:lstStyle>
            <a:lvl1pPr>
              <a:defRPr sz="3700">
                <a:solidFill>
                  <a:schemeClr val="bg1"/>
                </a:solidFill>
              </a:defRPr>
            </a:lvl1pPr>
          </a:lstStyle>
          <a:p>
            <a:r>
              <a:rPr lang="fi-FI" dirty="0"/>
              <a:t>Asianostosivu </a:t>
            </a:r>
            <a:br>
              <a:rPr lang="fi-FI" dirty="0"/>
            </a:br>
            <a:r>
              <a:rPr lang="fi-FI" dirty="0"/>
              <a:t>esityksen jäsentämiseen, 3 rivin otsikko</a:t>
            </a:r>
          </a:p>
        </p:txBody>
      </p:sp>
      <p:sp>
        <p:nvSpPr>
          <p:cNvPr id="23" name="Tekstin paikkamerkki 22">
            <a:extLst>
              <a:ext uri="{FF2B5EF4-FFF2-40B4-BE49-F238E27FC236}">
                <a16:creationId xmlns:a16="http://schemas.microsoft.com/office/drawing/2014/main" id="{C91B202D-FB5A-4250-8735-81C439C51C42}"/>
              </a:ext>
            </a:extLst>
          </p:cNvPr>
          <p:cNvSpPr>
            <a:spLocks noGrp="1"/>
          </p:cNvSpPr>
          <p:nvPr>
            <p:ph type="body" sz="quarter" idx="13"/>
          </p:nvPr>
        </p:nvSpPr>
        <p:spPr>
          <a:xfrm>
            <a:off x="7053880" y="1514325"/>
            <a:ext cx="4658744" cy="4248000"/>
          </a:xfrm>
        </p:spPr>
        <p:txBody>
          <a:bodyPr/>
          <a:lstStyle>
            <a:lvl1pPr marL="269875" indent="-269875">
              <a:lnSpc>
                <a:spcPct val="95000"/>
              </a:lnSpc>
              <a:defRPr sz="2200"/>
            </a:lvl1pPr>
          </a:lstStyle>
          <a:p>
            <a:pPr lvl="0"/>
            <a:r>
              <a:rPr lang="fi-FI" dirty="0"/>
              <a:t>Muokkaa tekstin perustyylejä napsauttamalla</a:t>
            </a:r>
          </a:p>
        </p:txBody>
      </p:sp>
      <p:sp>
        <p:nvSpPr>
          <p:cNvPr id="20" name="Alatunnisteen paikkamerkki 19">
            <a:extLst>
              <a:ext uri="{FF2B5EF4-FFF2-40B4-BE49-F238E27FC236}">
                <a16:creationId xmlns:a16="http://schemas.microsoft.com/office/drawing/2014/main" id="{38A531D9-3794-4382-A4CC-D062827D85EE}"/>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21" name="Dian numeron paikkamerkki 20">
            <a:extLst>
              <a:ext uri="{FF2B5EF4-FFF2-40B4-BE49-F238E27FC236}">
                <a16:creationId xmlns:a16="http://schemas.microsoft.com/office/drawing/2014/main" id="{E9C40528-505B-4E57-81CB-FA8E7278B780}"/>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131932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tsikkodia kuva 3">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CF0DAFF-9FE4-4AD9-AFAD-CDEBB58AE6A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3" y="429"/>
            <a:ext cx="12198400" cy="6861600"/>
          </a:xfrm>
          <a:prstGeom prst="rect">
            <a:avLst/>
          </a:prstGeom>
        </p:spPr>
      </p:pic>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2026920" y="3073399"/>
            <a:ext cx="6661368" cy="1864043"/>
          </a:xfrm>
        </p:spPr>
        <p:txBody>
          <a:bodyPr anchor="b"/>
          <a:lstStyle>
            <a:lvl1pPr algn="l">
              <a:defRPr sz="4100">
                <a:solidFill>
                  <a:srgbClr val="FFFFFF"/>
                </a:solidFill>
              </a:defRPr>
            </a:lvl1pPr>
          </a:lstStyle>
          <a:p>
            <a:r>
              <a:rPr lang="fi-FI" dirty="0"/>
              <a:t>Esityksen aloitussivu </a:t>
            </a:r>
            <a:br>
              <a:rPr lang="fi-FI" dirty="0"/>
            </a:br>
            <a:r>
              <a:rPr lang="fi-FI" dirty="0"/>
              <a:t>valokuvalla</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2026920" y="5318760"/>
            <a:ext cx="8641080" cy="702528"/>
          </a:xfrm>
        </p:spPr>
        <p:txBody>
          <a:bodyPr/>
          <a:lstStyle>
            <a:lvl1pPr marL="0" indent="0" algn="l">
              <a:lnSpc>
                <a:spcPct val="110000"/>
              </a:lnSpc>
              <a:spcBef>
                <a:spcPts val="0"/>
              </a:spcBef>
              <a:buNone/>
              <a:defRPr sz="13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8" name="Kuva 7">
            <a:extLst>
              <a:ext uri="{FF2B5EF4-FFF2-40B4-BE49-F238E27FC236}">
                <a16:creationId xmlns:a16="http://schemas.microsoft.com/office/drawing/2014/main" id="{14BCC542-D23C-4611-A69E-0CF488C49AB7}"/>
              </a:ext>
              <a:ext uri="{C183D7F6-B498-43B3-948B-1728B52AA6E4}">
                <adec:decorative xmlns:adec="http://schemas.microsoft.com/office/drawing/2017/decorative" val="1"/>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84439" y="188259"/>
            <a:ext cx="5687933" cy="1864659"/>
          </a:xfrm>
          <a:prstGeom prst="rect">
            <a:avLst/>
          </a:prstGeom>
        </p:spPr>
      </p:pic>
    </p:spTree>
    <p:extLst>
      <p:ext uri="{BB962C8B-B14F-4D97-AF65-F5344CB8AC3E}">
        <p14:creationId xmlns:p14="http://schemas.microsoft.com/office/powerpoint/2010/main" val="39553384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itaatti kuvapaikka vihreä">
    <p:spTree>
      <p:nvGrpSpPr>
        <p:cNvPr id="1" name=""/>
        <p:cNvGrpSpPr/>
        <p:nvPr/>
      </p:nvGrpSpPr>
      <p:grpSpPr>
        <a:xfrm>
          <a:off x="0" y="0"/>
          <a:ext cx="0" cy="0"/>
          <a:chOff x="0" y="0"/>
          <a:chExt cx="0" cy="0"/>
        </a:xfrm>
      </p:grpSpPr>
      <p:sp>
        <p:nvSpPr>
          <p:cNvPr id="15" name="Freeform 10">
            <a:extLst>
              <a:ext uri="{FF2B5EF4-FFF2-40B4-BE49-F238E27FC236}">
                <a16:creationId xmlns:a16="http://schemas.microsoft.com/office/drawing/2014/main" id="{7B487B09-7566-485E-B443-C757144F4A16}"/>
              </a:ext>
              <a:ext uri="{C183D7F6-B498-43B3-948B-1728B52AA6E4}">
                <adec:decorative xmlns:adec="http://schemas.microsoft.com/office/drawing/2017/decorative" val="1"/>
              </a:ext>
            </a:extLst>
          </p:cNvPr>
          <p:cNvSpPr>
            <a:spLocks/>
          </p:cNvSpPr>
          <p:nvPr userDrawn="1"/>
        </p:nvSpPr>
        <p:spPr bwMode="gray">
          <a:xfrm>
            <a:off x="0" y="0"/>
            <a:ext cx="8756990" cy="6857999"/>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479A36"/>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819770" y="2276873"/>
            <a:ext cx="6860406" cy="1822687"/>
          </a:xfrm>
        </p:spPr>
        <p:txBody>
          <a:bodyPr anchor="t" anchorCtr="0"/>
          <a:lstStyle>
            <a:lvl1pPr>
              <a:defRPr sz="3700">
                <a:solidFill>
                  <a:schemeClr val="bg1"/>
                </a:solidFill>
              </a:defRPr>
            </a:lvl1pPr>
          </a:lstStyle>
          <a:p>
            <a:r>
              <a:rPr lang="fi-FI" dirty="0"/>
              <a:t>Sitaattivälisivu – esitykseen </a:t>
            </a:r>
            <a:br>
              <a:rPr lang="fi-FI" dirty="0"/>
            </a:br>
            <a:r>
              <a:rPr lang="fi-FI" dirty="0"/>
              <a:t>voi nostaa sisältöön sopivia lauseita tai sanontoja, 3 riviä tekstiä</a:t>
            </a:r>
          </a:p>
        </p:txBody>
      </p:sp>
      <p:sp>
        <p:nvSpPr>
          <p:cNvPr id="6" name="Tekstin paikkamerkki 5">
            <a:extLst>
              <a:ext uri="{FF2B5EF4-FFF2-40B4-BE49-F238E27FC236}">
                <a16:creationId xmlns:a16="http://schemas.microsoft.com/office/drawing/2014/main" id="{F719A860-795B-428F-80F9-D6F9FDADB42D}"/>
              </a:ext>
            </a:extLst>
          </p:cNvPr>
          <p:cNvSpPr>
            <a:spLocks noGrp="1"/>
          </p:cNvSpPr>
          <p:nvPr userDrawn="1">
            <p:ph type="body" sz="quarter" idx="13" hasCustomPrompt="1"/>
          </p:nvPr>
        </p:nvSpPr>
        <p:spPr>
          <a:xfrm>
            <a:off x="819770" y="4246881"/>
            <a:ext cx="6860555" cy="622280"/>
          </a:xfrm>
        </p:spPr>
        <p:txBody>
          <a:bodyPr/>
          <a:lstStyle>
            <a:lvl1pPr marL="0" indent="0">
              <a:lnSpc>
                <a:spcPct val="100000"/>
              </a:lnSpc>
              <a:spcBef>
                <a:spcPts val="600"/>
              </a:spcBef>
              <a:buNone/>
              <a:defRPr sz="1300">
                <a:solidFill>
                  <a:schemeClr val="bg1"/>
                </a:solidFill>
              </a:defRPr>
            </a:lvl1pPr>
            <a:lvl2pPr marL="360363" indent="0">
              <a:buNone/>
              <a:defRPr/>
            </a:lvl2pPr>
          </a:lstStyle>
          <a:p>
            <a:pPr lvl="0"/>
            <a:r>
              <a:rPr lang="fi-FI" dirty="0"/>
              <a:t>Sitaatin esittäjän nimi tai lähde </a:t>
            </a:r>
          </a:p>
        </p:txBody>
      </p:sp>
      <p:sp>
        <p:nvSpPr>
          <p:cNvPr id="17" name="Kuvan paikkamerkki 19">
            <a:extLst>
              <a:ext uri="{FF2B5EF4-FFF2-40B4-BE49-F238E27FC236}">
                <a16:creationId xmlns:a16="http://schemas.microsoft.com/office/drawing/2014/main" id="{79A4B3D4-F743-4ABE-BF43-A842D73C48BF}"/>
              </a:ext>
              <a:ext uri="{C183D7F6-B498-43B3-948B-1728B52AA6E4}">
                <adec:decorative xmlns:adec="http://schemas.microsoft.com/office/drawing/2017/decorative" val="0"/>
              </a:ext>
            </a:extLst>
          </p:cNvPr>
          <p:cNvSpPr>
            <a:spLocks noGrp="1"/>
          </p:cNvSpPr>
          <p:nvPr>
            <p:ph type="pic" sz="quarter" idx="14"/>
          </p:nvPr>
        </p:nvSpPr>
        <p:spPr>
          <a:xfrm>
            <a:off x="8104820" y="0"/>
            <a:ext cx="4087180" cy="6858000"/>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80" h="6858000">
                <a:moveTo>
                  <a:pt x="655475" y="0"/>
                </a:moveTo>
                <a:lnTo>
                  <a:pt x="4087180" y="0"/>
                </a:lnTo>
                <a:lnTo>
                  <a:pt x="4087180" y="6858000"/>
                </a:lnTo>
                <a:lnTo>
                  <a:pt x="655475" y="6858000"/>
                </a:lnTo>
                <a:cubicBezTo>
                  <a:pt x="198241" y="5579539"/>
                  <a:pt x="-1047" y="4538242"/>
                  <a:pt x="5" y="3405402"/>
                </a:cubicBezTo>
                <a:cubicBezTo>
                  <a:pt x="1057" y="2272562"/>
                  <a:pt x="220670" y="994916"/>
                  <a:pt x="655475" y="0"/>
                </a:cubicBezTo>
                <a:close/>
              </a:path>
            </a:pathLst>
          </a:custGeom>
        </p:spPr>
        <p:txBody>
          <a:bodyPr anchor="ctr" anchorCtr="0"/>
          <a:lstStyle>
            <a:lvl1pPr marL="0" indent="0" algn="ctr">
              <a:buNone/>
              <a:defRPr/>
            </a:lvl1pPr>
          </a:lstStyle>
          <a:p>
            <a:endParaRPr lang="fi-FI" dirty="0"/>
          </a:p>
        </p:txBody>
      </p:sp>
      <p:grpSp>
        <p:nvGrpSpPr>
          <p:cNvPr id="14" name="Ryhmä 13">
            <a:extLst>
              <a:ext uri="{FF2B5EF4-FFF2-40B4-BE49-F238E27FC236}">
                <a16:creationId xmlns:a16="http://schemas.microsoft.com/office/drawing/2014/main" id="{9A6D78D3-4FC0-42A7-9715-18AAAB12760C}"/>
              </a:ext>
              <a:ext uri="{C183D7F6-B498-43B3-948B-1728B52AA6E4}">
                <adec:decorative xmlns:adec="http://schemas.microsoft.com/office/drawing/2017/decorative" val="1"/>
              </a:ext>
            </a:extLst>
          </p:cNvPr>
          <p:cNvGrpSpPr/>
          <p:nvPr userDrawn="1"/>
        </p:nvGrpSpPr>
        <p:grpSpPr bwMode="gray">
          <a:xfrm>
            <a:off x="257177" y="1270"/>
            <a:ext cx="2267584" cy="1890186"/>
            <a:chOff x="206376" y="-19050"/>
            <a:chExt cx="4511675" cy="3760788"/>
          </a:xfrm>
          <a:solidFill>
            <a:srgbClr val="87BD7C"/>
          </a:solidFill>
        </p:grpSpPr>
        <p:sp>
          <p:nvSpPr>
            <p:cNvPr id="12" name="Freeform 5">
              <a:extLst>
                <a:ext uri="{FF2B5EF4-FFF2-40B4-BE49-F238E27FC236}">
                  <a16:creationId xmlns:a16="http://schemas.microsoft.com/office/drawing/2014/main" id="{268701B8-B376-43FE-B7F2-878080FDF0E6}"/>
                </a:ext>
              </a:extLst>
            </p:cNvPr>
            <p:cNvSpPr>
              <a:spLocks/>
            </p:cNvSpPr>
            <p:nvPr userDrawn="1"/>
          </p:nvSpPr>
          <p:spPr bwMode="gray">
            <a:xfrm>
              <a:off x="206376"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A7BFF58C-823E-4991-AC39-EEE807FFA1E7}"/>
                </a:ext>
              </a:extLst>
            </p:cNvPr>
            <p:cNvSpPr>
              <a:spLocks/>
            </p:cNvSpPr>
            <p:nvPr userDrawn="1"/>
          </p:nvSpPr>
          <p:spPr bwMode="gray">
            <a:xfrm>
              <a:off x="2636838"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40851571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itaatti kuva 1 vihreä">
    <p:bg>
      <p:bgPr>
        <a:solidFill>
          <a:srgbClr val="479A36"/>
        </a:solidFill>
        <a:effectLst/>
      </p:bgPr>
    </p:bg>
    <p:spTree>
      <p:nvGrpSpPr>
        <p:cNvPr id="1" name=""/>
        <p:cNvGrpSpPr/>
        <p:nvPr/>
      </p:nvGrpSpPr>
      <p:grpSpPr>
        <a:xfrm>
          <a:off x="0" y="0"/>
          <a:ext cx="0" cy="0"/>
          <a:chOff x="0" y="0"/>
          <a:chExt cx="0" cy="0"/>
        </a:xfrm>
      </p:grpSpPr>
      <p:pic>
        <p:nvPicPr>
          <p:cNvPr id="28" name="Kuva 27" descr="Kuva, joka sisältää kohteen pyykkipojat, naru">
            <a:extLst>
              <a:ext uri="{FF2B5EF4-FFF2-40B4-BE49-F238E27FC236}">
                <a16:creationId xmlns:a16="http://schemas.microsoft.com/office/drawing/2014/main" id="{0C894645-360E-4B0E-B056-721914725C19}"/>
              </a:ext>
              <a:ext uri="{C183D7F6-B498-43B3-948B-1728B52AA6E4}">
                <adec:decorative xmlns:adec="http://schemas.microsoft.com/office/drawing/2017/decorative" val="0"/>
              </a:ext>
            </a:extLst>
          </p:cNvPr>
          <p:cNvPicPr>
            <a:picLocks/>
          </p:cNvPicPr>
          <p:nvPr userDrawn="1"/>
        </p:nvPicPr>
        <p:blipFill>
          <a:blip r:embed="rId2">
            <a:extLst>
              <a:ext uri="{28A0092B-C50C-407E-A947-70E740481C1C}">
                <a14:useLocalDpi xmlns:a14="http://schemas.microsoft.com/office/drawing/2010/main"/>
              </a:ext>
            </a:extLst>
          </a:blip>
          <a:srcRect/>
          <a:stretch/>
        </p:blipFill>
        <p:spPr>
          <a:xfrm>
            <a:off x="8087772" y="0"/>
            <a:ext cx="4129200" cy="6858000"/>
          </a:xfrm>
          <a:prstGeom prst="rect">
            <a:avLst/>
          </a:prstGeom>
        </p:spPr>
      </p:pic>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0" y="0"/>
            <a:ext cx="8756990" cy="6857999"/>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479A36"/>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819770" y="2276873"/>
            <a:ext cx="6860406" cy="1822687"/>
          </a:xfrm>
        </p:spPr>
        <p:txBody>
          <a:bodyPr anchor="t" anchorCtr="0"/>
          <a:lstStyle>
            <a:lvl1pPr>
              <a:defRPr sz="3700">
                <a:solidFill>
                  <a:schemeClr val="bg1"/>
                </a:solidFill>
              </a:defRPr>
            </a:lvl1pPr>
          </a:lstStyle>
          <a:p>
            <a:r>
              <a:rPr lang="fi-FI" dirty="0"/>
              <a:t>Sitaattivälisivu – esitykseen </a:t>
            </a:r>
            <a:br>
              <a:rPr lang="fi-FI" dirty="0"/>
            </a:br>
            <a:r>
              <a:rPr lang="fi-FI" dirty="0"/>
              <a:t>voi nostaa sisältöön sopivia lauseita tai sanontoja, 3 riviä tekstiä</a:t>
            </a:r>
          </a:p>
        </p:txBody>
      </p:sp>
      <p:sp>
        <p:nvSpPr>
          <p:cNvPr id="6" name="Tekstin paikkamerkki 5">
            <a:extLst>
              <a:ext uri="{FF2B5EF4-FFF2-40B4-BE49-F238E27FC236}">
                <a16:creationId xmlns:a16="http://schemas.microsoft.com/office/drawing/2014/main" id="{F719A860-795B-428F-80F9-D6F9FDADB42D}"/>
              </a:ext>
            </a:extLst>
          </p:cNvPr>
          <p:cNvSpPr>
            <a:spLocks noGrp="1"/>
          </p:cNvSpPr>
          <p:nvPr userDrawn="1">
            <p:ph type="body" sz="quarter" idx="13" hasCustomPrompt="1"/>
          </p:nvPr>
        </p:nvSpPr>
        <p:spPr>
          <a:xfrm>
            <a:off x="819770" y="4246881"/>
            <a:ext cx="6860555" cy="622280"/>
          </a:xfrm>
        </p:spPr>
        <p:txBody>
          <a:bodyPr/>
          <a:lstStyle>
            <a:lvl1pPr marL="0" indent="0">
              <a:lnSpc>
                <a:spcPct val="100000"/>
              </a:lnSpc>
              <a:spcBef>
                <a:spcPts val="600"/>
              </a:spcBef>
              <a:buNone/>
              <a:defRPr sz="1300">
                <a:solidFill>
                  <a:schemeClr val="bg1"/>
                </a:solidFill>
              </a:defRPr>
            </a:lvl1pPr>
            <a:lvl2pPr marL="360363" indent="0">
              <a:buNone/>
              <a:defRPr/>
            </a:lvl2pPr>
          </a:lstStyle>
          <a:p>
            <a:pPr lvl="0"/>
            <a:r>
              <a:rPr lang="fi-FI" dirty="0"/>
              <a:t>Sitaatin esittäjän nimi tai lähde </a:t>
            </a:r>
          </a:p>
        </p:txBody>
      </p:sp>
      <p:grpSp>
        <p:nvGrpSpPr>
          <p:cNvPr id="14" name="Ryhmä 13">
            <a:extLst>
              <a:ext uri="{FF2B5EF4-FFF2-40B4-BE49-F238E27FC236}">
                <a16:creationId xmlns:a16="http://schemas.microsoft.com/office/drawing/2014/main" id="{9A6D78D3-4FC0-42A7-9715-18AAAB12760C}"/>
              </a:ext>
              <a:ext uri="{C183D7F6-B498-43B3-948B-1728B52AA6E4}">
                <adec:decorative xmlns:adec="http://schemas.microsoft.com/office/drawing/2017/decorative" val="1"/>
              </a:ext>
            </a:extLst>
          </p:cNvPr>
          <p:cNvGrpSpPr/>
          <p:nvPr userDrawn="1"/>
        </p:nvGrpSpPr>
        <p:grpSpPr bwMode="gray">
          <a:xfrm>
            <a:off x="257177" y="1270"/>
            <a:ext cx="2267584" cy="1890186"/>
            <a:chOff x="206376" y="-19050"/>
            <a:chExt cx="4511675" cy="3760788"/>
          </a:xfrm>
          <a:solidFill>
            <a:srgbClr val="87BD7C"/>
          </a:solidFill>
        </p:grpSpPr>
        <p:sp>
          <p:nvSpPr>
            <p:cNvPr id="12" name="Freeform 5">
              <a:extLst>
                <a:ext uri="{FF2B5EF4-FFF2-40B4-BE49-F238E27FC236}">
                  <a16:creationId xmlns:a16="http://schemas.microsoft.com/office/drawing/2014/main" id="{268701B8-B376-43FE-B7F2-878080FDF0E6}"/>
                </a:ext>
              </a:extLst>
            </p:cNvPr>
            <p:cNvSpPr>
              <a:spLocks/>
            </p:cNvSpPr>
            <p:nvPr userDrawn="1"/>
          </p:nvSpPr>
          <p:spPr bwMode="gray">
            <a:xfrm>
              <a:off x="206376"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A7BFF58C-823E-4991-AC39-EEE807FFA1E7}"/>
                </a:ext>
              </a:extLst>
            </p:cNvPr>
            <p:cNvSpPr>
              <a:spLocks/>
            </p:cNvSpPr>
            <p:nvPr userDrawn="1"/>
          </p:nvSpPr>
          <p:spPr bwMode="gray">
            <a:xfrm>
              <a:off x="2636838"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4067219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paikka vihreä">
    <p:spTree>
      <p:nvGrpSpPr>
        <p:cNvPr id="1" name=""/>
        <p:cNvGrpSpPr/>
        <p:nvPr/>
      </p:nvGrpSpPr>
      <p:grpSpPr>
        <a:xfrm>
          <a:off x="0" y="0"/>
          <a:ext cx="0" cy="0"/>
          <a:chOff x="0" y="0"/>
          <a:chExt cx="0" cy="0"/>
        </a:xfrm>
      </p:grpSpPr>
      <p:grpSp>
        <p:nvGrpSpPr>
          <p:cNvPr id="26" name="Ryhmä 25">
            <a:extLst>
              <a:ext uri="{FF2B5EF4-FFF2-40B4-BE49-F238E27FC236}">
                <a16:creationId xmlns:a16="http://schemas.microsoft.com/office/drawing/2014/main" id="{F799DD09-7730-4542-89B9-54881FBB5779}"/>
              </a:ext>
              <a:ext uri="{C183D7F6-B498-43B3-948B-1728B52AA6E4}">
                <adec:decorative xmlns:adec="http://schemas.microsoft.com/office/drawing/2017/decorative" val="1"/>
              </a:ext>
            </a:extLst>
          </p:cNvPr>
          <p:cNvGrpSpPr>
            <a:grpSpLocks noChangeAspect="1"/>
          </p:cNvGrpSpPr>
          <p:nvPr userDrawn="1"/>
        </p:nvGrpSpPr>
        <p:grpSpPr bwMode="gray">
          <a:xfrm>
            <a:off x="0" y="0"/>
            <a:ext cx="8756990" cy="6858000"/>
            <a:chOff x="1725613" y="6350"/>
            <a:chExt cx="8740775" cy="6845301"/>
          </a:xfrm>
        </p:grpSpPr>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1725613" y="6350"/>
              <a:ext cx="8740775" cy="6845300"/>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479A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11">
              <a:extLst>
                <a:ext uri="{FF2B5EF4-FFF2-40B4-BE49-F238E27FC236}">
                  <a16:creationId xmlns:a16="http://schemas.microsoft.com/office/drawing/2014/main" id="{C38B15FE-EB78-49DB-9C78-8EDF68976BF4}"/>
                </a:ext>
              </a:extLst>
            </p:cNvPr>
            <p:cNvSpPr>
              <a:spLocks/>
            </p:cNvSpPr>
            <p:nvPr userDrawn="1"/>
          </p:nvSpPr>
          <p:spPr bwMode="gray">
            <a:xfrm>
              <a:off x="1725613" y="5081588"/>
              <a:ext cx="5503863" cy="17700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327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2196246"/>
            <a:ext cx="6428358" cy="1952053"/>
          </a:xfrm>
        </p:spPr>
        <p:txBody>
          <a:bodyPr anchor="t" anchorCtr="0"/>
          <a:lstStyle>
            <a:lvl1pPr>
              <a:defRPr sz="4100">
                <a:solidFill>
                  <a:schemeClr val="bg1"/>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
        <p:nvSpPr>
          <p:cNvPr id="20" name="Kuvan paikkamerkki 19">
            <a:extLst>
              <a:ext uri="{FF2B5EF4-FFF2-40B4-BE49-F238E27FC236}">
                <a16:creationId xmlns:a16="http://schemas.microsoft.com/office/drawing/2014/main" id="{8DB9BFF2-C31A-4614-8C44-870E61EDC78C}"/>
              </a:ext>
              <a:ext uri="{C183D7F6-B498-43B3-948B-1728B52AA6E4}">
                <adec:decorative xmlns:adec="http://schemas.microsoft.com/office/drawing/2017/decorative" val="0"/>
              </a:ext>
            </a:extLst>
          </p:cNvPr>
          <p:cNvSpPr>
            <a:spLocks noGrp="1"/>
          </p:cNvSpPr>
          <p:nvPr>
            <p:ph type="pic" sz="quarter" idx="13"/>
          </p:nvPr>
        </p:nvSpPr>
        <p:spPr>
          <a:xfrm>
            <a:off x="8104820" y="0"/>
            <a:ext cx="4087180" cy="6858000"/>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80" h="6858000">
                <a:moveTo>
                  <a:pt x="655475" y="0"/>
                </a:moveTo>
                <a:lnTo>
                  <a:pt x="4087180" y="0"/>
                </a:lnTo>
                <a:lnTo>
                  <a:pt x="4087180" y="6858000"/>
                </a:lnTo>
                <a:lnTo>
                  <a:pt x="655475" y="6858000"/>
                </a:lnTo>
                <a:cubicBezTo>
                  <a:pt x="198241" y="5579539"/>
                  <a:pt x="-1047" y="4538242"/>
                  <a:pt x="5" y="3405402"/>
                </a:cubicBezTo>
                <a:cubicBezTo>
                  <a:pt x="1057" y="2272562"/>
                  <a:pt x="220670" y="994916"/>
                  <a:pt x="655475" y="0"/>
                </a:cubicBezTo>
                <a:close/>
              </a:path>
            </a:pathLst>
          </a:custGeom>
        </p:spPr>
        <p:txBody>
          <a:bodyPr anchor="ctr" anchorCtr="0"/>
          <a:lstStyle>
            <a:lvl1pPr marL="0" indent="0" algn="ctr">
              <a:buNone/>
              <a:defRPr/>
            </a:lvl1pPr>
          </a:lstStyle>
          <a:p>
            <a:endParaRPr lang="fi-FI" dirty="0"/>
          </a:p>
        </p:txBody>
      </p:sp>
    </p:spTree>
    <p:extLst>
      <p:ext uri="{BB962C8B-B14F-4D97-AF65-F5344CB8AC3E}">
        <p14:creationId xmlns:p14="http://schemas.microsoft.com/office/powerpoint/2010/main" val="1403969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1 vihreä">
    <p:spTree>
      <p:nvGrpSpPr>
        <p:cNvPr id="1" name=""/>
        <p:cNvGrpSpPr/>
        <p:nvPr/>
      </p:nvGrpSpPr>
      <p:grpSpPr>
        <a:xfrm>
          <a:off x="0" y="0"/>
          <a:ext cx="0" cy="0"/>
          <a:chOff x="0" y="0"/>
          <a:chExt cx="0" cy="0"/>
        </a:xfrm>
      </p:grpSpPr>
      <p:pic>
        <p:nvPicPr>
          <p:cNvPr id="9" name="Kuva 8" descr="Kuva, joka sisältää kohteen pöytä, kuppi, kukka">
            <a:extLst>
              <a:ext uri="{FF2B5EF4-FFF2-40B4-BE49-F238E27FC236}">
                <a16:creationId xmlns:a16="http://schemas.microsoft.com/office/drawing/2014/main" id="{A86AABEE-DA51-4835-B15D-19F85242357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084729" y="0"/>
            <a:ext cx="4108704" cy="6858000"/>
          </a:xfrm>
          <a:prstGeom prst="rect">
            <a:avLst/>
          </a:prstGeom>
        </p:spPr>
      </p:pic>
      <p:grpSp>
        <p:nvGrpSpPr>
          <p:cNvPr id="26" name="Ryhmä 25">
            <a:extLst>
              <a:ext uri="{FF2B5EF4-FFF2-40B4-BE49-F238E27FC236}">
                <a16:creationId xmlns:a16="http://schemas.microsoft.com/office/drawing/2014/main" id="{F799DD09-7730-4542-89B9-54881FBB5779}"/>
              </a:ext>
              <a:ext uri="{C183D7F6-B498-43B3-948B-1728B52AA6E4}">
                <adec:decorative xmlns:adec="http://schemas.microsoft.com/office/drawing/2017/decorative" val="1"/>
              </a:ext>
            </a:extLst>
          </p:cNvPr>
          <p:cNvGrpSpPr>
            <a:grpSpLocks noChangeAspect="1"/>
          </p:cNvGrpSpPr>
          <p:nvPr userDrawn="1"/>
        </p:nvGrpSpPr>
        <p:grpSpPr bwMode="gray">
          <a:xfrm>
            <a:off x="0" y="0"/>
            <a:ext cx="8756990" cy="6858000"/>
            <a:chOff x="1725613" y="6350"/>
            <a:chExt cx="8740775" cy="6845301"/>
          </a:xfrm>
        </p:grpSpPr>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1725613" y="6350"/>
              <a:ext cx="8740775" cy="6845300"/>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479A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11">
              <a:extLst>
                <a:ext uri="{FF2B5EF4-FFF2-40B4-BE49-F238E27FC236}">
                  <a16:creationId xmlns:a16="http://schemas.microsoft.com/office/drawing/2014/main" id="{C38B15FE-EB78-49DB-9C78-8EDF68976BF4}"/>
                </a:ext>
              </a:extLst>
            </p:cNvPr>
            <p:cNvSpPr>
              <a:spLocks/>
            </p:cNvSpPr>
            <p:nvPr userDrawn="1"/>
          </p:nvSpPr>
          <p:spPr bwMode="gray">
            <a:xfrm>
              <a:off x="1725613" y="5081588"/>
              <a:ext cx="5503863" cy="17700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327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2196246"/>
            <a:ext cx="6428358" cy="1952053"/>
          </a:xfrm>
        </p:spPr>
        <p:txBody>
          <a:bodyPr anchor="t" anchorCtr="0"/>
          <a:lstStyle>
            <a:lvl1pPr>
              <a:defRPr sz="4100">
                <a:solidFill>
                  <a:schemeClr val="bg1"/>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3686303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2 vihreä">
    <p:bg>
      <p:bgPr>
        <a:solidFill>
          <a:srgbClr val="479A36"/>
        </a:solidFill>
        <a:effectLst/>
      </p:bgPr>
    </p:bg>
    <p:spTree>
      <p:nvGrpSpPr>
        <p:cNvPr id="1" name=""/>
        <p:cNvGrpSpPr/>
        <p:nvPr/>
      </p:nvGrpSpPr>
      <p:grpSpPr>
        <a:xfrm>
          <a:off x="0" y="0"/>
          <a:ext cx="0" cy="0"/>
          <a:chOff x="0" y="0"/>
          <a:chExt cx="0" cy="0"/>
        </a:xfrm>
      </p:grpSpPr>
      <p:pic>
        <p:nvPicPr>
          <p:cNvPr id="28" name="Kuva 27" descr="Kuva, joka sisältää kohteen ruoho, vihreä, ajotie, silta&#10;">
            <a:extLst>
              <a:ext uri="{FF2B5EF4-FFF2-40B4-BE49-F238E27FC236}">
                <a16:creationId xmlns:a16="http://schemas.microsoft.com/office/drawing/2014/main" id="{0C894645-360E-4B0E-B056-721914725C19}"/>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084729" y="0"/>
            <a:ext cx="4108704" cy="6858000"/>
          </a:xfrm>
          <a:prstGeom prst="rect">
            <a:avLst/>
          </a:prstGeom>
        </p:spPr>
      </p:pic>
      <p:grpSp>
        <p:nvGrpSpPr>
          <p:cNvPr id="26" name="Ryhmä 25">
            <a:extLst>
              <a:ext uri="{FF2B5EF4-FFF2-40B4-BE49-F238E27FC236}">
                <a16:creationId xmlns:a16="http://schemas.microsoft.com/office/drawing/2014/main" id="{F799DD09-7730-4542-89B9-54881FBB5779}"/>
              </a:ext>
              <a:ext uri="{C183D7F6-B498-43B3-948B-1728B52AA6E4}">
                <adec:decorative xmlns:adec="http://schemas.microsoft.com/office/drawing/2017/decorative" val="1"/>
              </a:ext>
            </a:extLst>
          </p:cNvPr>
          <p:cNvGrpSpPr>
            <a:grpSpLocks noChangeAspect="1"/>
          </p:cNvGrpSpPr>
          <p:nvPr userDrawn="1"/>
        </p:nvGrpSpPr>
        <p:grpSpPr bwMode="gray">
          <a:xfrm>
            <a:off x="0" y="0"/>
            <a:ext cx="8756990" cy="6858000"/>
            <a:chOff x="1725613" y="6350"/>
            <a:chExt cx="8740775" cy="6845301"/>
          </a:xfrm>
        </p:grpSpPr>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1725613" y="6350"/>
              <a:ext cx="8740775" cy="6845300"/>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479A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11">
              <a:extLst>
                <a:ext uri="{FF2B5EF4-FFF2-40B4-BE49-F238E27FC236}">
                  <a16:creationId xmlns:a16="http://schemas.microsoft.com/office/drawing/2014/main" id="{C38B15FE-EB78-49DB-9C78-8EDF68976BF4}"/>
                </a:ext>
              </a:extLst>
            </p:cNvPr>
            <p:cNvSpPr>
              <a:spLocks/>
            </p:cNvSpPr>
            <p:nvPr userDrawn="1"/>
          </p:nvSpPr>
          <p:spPr bwMode="gray">
            <a:xfrm>
              <a:off x="1725613" y="5081588"/>
              <a:ext cx="5503863" cy="17700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327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2196246"/>
            <a:ext cx="6428358" cy="1952053"/>
          </a:xfrm>
        </p:spPr>
        <p:txBody>
          <a:bodyPr anchor="t" anchorCtr="0"/>
          <a:lstStyle>
            <a:lvl1pPr>
              <a:defRPr sz="5600">
                <a:solidFill>
                  <a:schemeClr val="bg1"/>
                </a:solidFill>
              </a:defRPr>
            </a:lvl1pPr>
          </a:lstStyle>
          <a:p>
            <a:r>
              <a:rPr lang="fi-FI" dirty="0"/>
              <a:t>Yksi tekstirivi</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039056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3 vihreä">
    <p:spTree>
      <p:nvGrpSpPr>
        <p:cNvPr id="1" name=""/>
        <p:cNvGrpSpPr/>
        <p:nvPr/>
      </p:nvGrpSpPr>
      <p:grpSpPr>
        <a:xfrm>
          <a:off x="0" y="0"/>
          <a:ext cx="0" cy="0"/>
          <a:chOff x="0" y="0"/>
          <a:chExt cx="0" cy="0"/>
        </a:xfrm>
      </p:grpSpPr>
      <p:pic>
        <p:nvPicPr>
          <p:cNvPr id="28" name="Kuva 27" descr="Kuva, joka sisältää kohteen mies, puu, työasu">
            <a:extLst>
              <a:ext uri="{FF2B5EF4-FFF2-40B4-BE49-F238E27FC236}">
                <a16:creationId xmlns:a16="http://schemas.microsoft.com/office/drawing/2014/main" id="{0C894645-360E-4B0E-B056-721914725C19}"/>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078808" y="5080"/>
            <a:ext cx="4102617" cy="6847840"/>
          </a:xfrm>
          <a:prstGeom prst="rect">
            <a:avLst/>
          </a:prstGeom>
        </p:spPr>
      </p:pic>
      <p:sp>
        <p:nvSpPr>
          <p:cNvPr id="25" name="Freeform 11">
            <a:extLst>
              <a:ext uri="{FF2B5EF4-FFF2-40B4-BE49-F238E27FC236}">
                <a16:creationId xmlns:a16="http://schemas.microsoft.com/office/drawing/2014/main" id="{C38B15FE-EB78-49DB-9C78-8EDF68976BF4}"/>
              </a:ext>
              <a:ext uri="{C183D7F6-B498-43B3-948B-1728B52AA6E4}">
                <adec:decorative xmlns:adec="http://schemas.microsoft.com/office/drawing/2017/decorative" val="1"/>
              </a:ext>
            </a:extLst>
          </p:cNvPr>
          <p:cNvSpPr>
            <a:spLocks/>
          </p:cNvSpPr>
          <p:nvPr userDrawn="1"/>
        </p:nvSpPr>
        <p:spPr bwMode="gray">
          <a:xfrm>
            <a:off x="0" y="5084653"/>
            <a:ext cx="5514073" cy="1773347"/>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DAEBD7"/>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819770" y="2196246"/>
            <a:ext cx="6428358" cy="1952053"/>
          </a:xfrm>
        </p:spPr>
        <p:txBody>
          <a:bodyPr anchor="t" anchorCtr="0"/>
          <a:lstStyle>
            <a:lvl1pPr>
              <a:defRPr sz="4100">
                <a:solidFill>
                  <a:schemeClr val="tx2"/>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chemeClr val="tx2"/>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chemeClr val="tx2"/>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4419169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4 vihreä">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A9699318-17A8-4406-8545-15EC6D0D7635}"/>
              </a:ext>
              <a:ext uri="{C183D7F6-B498-43B3-948B-1728B52AA6E4}">
                <adec:decorative xmlns:adec="http://schemas.microsoft.com/office/drawing/2017/decorative" val="1"/>
              </a:ext>
            </a:extLst>
          </p:cNvPr>
          <p:cNvSpPr>
            <a:spLocks/>
          </p:cNvSpPr>
          <p:nvPr userDrawn="1"/>
        </p:nvSpPr>
        <p:spPr bwMode="gray">
          <a:xfrm>
            <a:off x="0" y="5084653"/>
            <a:ext cx="5514073" cy="1773347"/>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DAEBD7"/>
          </a:solidFill>
          <a:ln>
            <a:noFill/>
          </a:ln>
        </p:spPr>
        <p:txBody>
          <a:bodyPr vert="horz" wrap="square" lIns="91440" tIns="45720" rIns="91440" bIns="45720" numCol="1" anchor="t" anchorCtr="0" compatLnSpc="1">
            <a:prstTxWarp prst="textNoShape">
              <a:avLst/>
            </a:prstTxWarp>
          </a:bodyPr>
          <a:lstStyle/>
          <a:p>
            <a:endParaRPr lang="fi-FI"/>
          </a:p>
        </p:txBody>
      </p:sp>
      <p:pic>
        <p:nvPicPr>
          <p:cNvPr id="28" name="Kuva 27" descr="Kuva, joka sisältää kohteen rakennus, ulko, istuminen, mies, mobiilipuhelin">
            <a:extLst>
              <a:ext uri="{FF2B5EF4-FFF2-40B4-BE49-F238E27FC236}">
                <a16:creationId xmlns:a16="http://schemas.microsoft.com/office/drawing/2014/main" id="{0C894645-360E-4B0E-B056-721914725C19}"/>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080965" y="0"/>
            <a:ext cx="4108704" cy="6858000"/>
          </a:xfrm>
          <a:prstGeom prst="rect">
            <a:avLst/>
          </a:prstGeom>
        </p:spPr>
      </p:pic>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2196246"/>
            <a:ext cx="6428358" cy="1952053"/>
          </a:xfrm>
        </p:spPr>
        <p:txBody>
          <a:bodyPr anchor="t" anchorCtr="0"/>
          <a:lstStyle>
            <a:lvl1pPr>
              <a:defRPr sz="5600">
                <a:solidFill>
                  <a:schemeClr val="tx2"/>
                </a:solidFill>
              </a:defRPr>
            </a:lvl1pPr>
          </a:lstStyle>
          <a:p>
            <a:r>
              <a:rPr lang="fi-FI" dirty="0"/>
              <a:t>Yksi tekstirivi</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chemeClr val="tx2"/>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chemeClr val="tx2"/>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6858811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san ylätunniste tumma">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D92F6CB-4400-4DAE-AB93-E8F18EAED68A}"/>
              </a:ext>
              <a:ext uri="{C183D7F6-B498-43B3-948B-1728B52AA6E4}">
                <adec:decorative xmlns:adec="http://schemas.microsoft.com/office/drawing/2017/decorative" val="1"/>
              </a:ext>
            </a:extLst>
          </p:cNvPr>
          <p:cNvGrpSpPr/>
          <p:nvPr userDrawn="1"/>
        </p:nvGrpSpPr>
        <p:grpSpPr bwMode="gray">
          <a:xfrm>
            <a:off x="0" y="-1"/>
            <a:ext cx="12193199" cy="6858000"/>
            <a:chOff x="14288" y="6350"/>
            <a:chExt cx="12163425" cy="6845301"/>
          </a:xfrm>
        </p:grpSpPr>
        <p:sp>
          <p:nvSpPr>
            <p:cNvPr id="16" name="Freeform 8">
              <a:extLst>
                <a:ext uri="{FF2B5EF4-FFF2-40B4-BE49-F238E27FC236}">
                  <a16:creationId xmlns:a16="http://schemas.microsoft.com/office/drawing/2014/main" id="{C669464E-88F9-4D56-A54B-1BD30D4B34C1}"/>
                </a:ext>
              </a:extLst>
            </p:cNvPr>
            <p:cNvSpPr>
              <a:spLocks/>
            </p:cNvSpPr>
            <p:nvPr userDrawn="1"/>
          </p:nvSpPr>
          <p:spPr bwMode="gray">
            <a:xfrm>
              <a:off x="7402957" y="6350"/>
              <a:ext cx="4774756"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 name="connsiteX0" fmla="*/ 6917 w 26238"/>
                <a:gd name="connsiteY0" fmla="*/ 0 h 38100"/>
                <a:gd name="connsiteX1" fmla="*/ 1701 w 26238"/>
                <a:gd name="connsiteY1" fmla="*/ 7794 h 38100"/>
                <a:gd name="connsiteX2" fmla="*/ 3364 w 26238"/>
                <a:gd name="connsiteY2" fmla="*/ 38100 h 38100"/>
                <a:gd name="connsiteX3" fmla="*/ 5338 w 26238"/>
                <a:gd name="connsiteY3" fmla="*/ 38100 h 38100"/>
                <a:gd name="connsiteX4" fmla="*/ 26238 w 26238"/>
                <a:gd name="connsiteY4" fmla="*/ 18671 h 38100"/>
                <a:gd name="connsiteX5" fmla="*/ 26238 w 26238"/>
                <a:gd name="connsiteY5" fmla="*/ 0 h 38100"/>
                <a:gd name="connsiteX6" fmla="*/ 6917 w 26238"/>
                <a:gd name="connsiteY6" fmla="*/ 0 h 38100"/>
                <a:gd name="connsiteX0" fmla="*/ 6917 w 26238"/>
                <a:gd name="connsiteY0" fmla="*/ 0 h 38100"/>
                <a:gd name="connsiteX1" fmla="*/ 1701 w 26238"/>
                <a:gd name="connsiteY1" fmla="*/ 7794 h 38100"/>
                <a:gd name="connsiteX2" fmla="*/ 3364 w 26238"/>
                <a:gd name="connsiteY2" fmla="*/ 38100 h 38100"/>
                <a:gd name="connsiteX3" fmla="*/ 5338 w 26238"/>
                <a:gd name="connsiteY3" fmla="*/ 38100 h 38100"/>
                <a:gd name="connsiteX4" fmla="*/ 26238 w 26238"/>
                <a:gd name="connsiteY4" fmla="*/ 18671 h 38100"/>
                <a:gd name="connsiteX5" fmla="*/ 26238 w 26238"/>
                <a:gd name="connsiteY5" fmla="*/ 0 h 38100"/>
                <a:gd name="connsiteX6" fmla="*/ 6917 w 26238"/>
                <a:gd name="connsiteY6" fmla="*/ 0 h 38100"/>
                <a:gd name="connsiteX0" fmla="*/ 7270 w 26591"/>
                <a:gd name="connsiteY0" fmla="*/ 0 h 38100"/>
                <a:gd name="connsiteX1" fmla="*/ 2054 w 26591"/>
                <a:gd name="connsiteY1" fmla="*/ 7794 h 38100"/>
                <a:gd name="connsiteX2" fmla="*/ 3717 w 26591"/>
                <a:gd name="connsiteY2" fmla="*/ 38100 h 38100"/>
                <a:gd name="connsiteX3" fmla="*/ 5691 w 26591"/>
                <a:gd name="connsiteY3" fmla="*/ 38100 h 38100"/>
                <a:gd name="connsiteX4" fmla="*/ 26591 w 26591"/>
                <a:gd name="connsiteY4" fmla="*/ 18671 h 38100"/>
                <a:gd name="connsiteX5" fmla="*/ 26591 w 26591"/>
                <a:gd name="connsiteY5" fmla="*/ 0 h 38100"/>
                <a:gd name="connsiteX6" fmla="*/ 7270 w 26591"/>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91" h="38100">
                  <a:moveTo>
                    <a:pt x="7270" y="0"/>
                  </a:moveTo>
                  <a:cubicBezTo>
                    <a:pt x="4249" y="2442"/>
                    <a:pt x="2904" y="5172"/>
                    <a:pt x="2054" y="7794"/>
                  </a:cubicBezTo>
                  <a:cubicBezTo>
                    <a:pt x="-1283" y="18064"/>
                    <a:pt x="-432" y="29781"/>
                    <a:pt x="3717" y="38100"/>
                  </a:cubicBezTo>
                  <a:lnTo>
                    <a:pt x="5691" y="38100"/>
                  </a:lnTo>
                  <a:cubicBezTo>
                    <a:pt x="13479" y="32266"/>
                    <a:pt x="20453" y="25740"/>
                    <a:pt x="26591" y="18671"/>
                  </a:cubicBezTo>
                  <a:lnTo>
                    <a:pt x="26591" y="0"/>
                  </a:lnTo>
                  <a:lnTo>
                    <a:pt x="7270" y="0"/>
                  </a:lnTo>
                  <a:close/>
                </a:path>
              </a:pathLst>
            </a:custGeom>
            <a:solidFill>
              <a:srgbClr val="EBEF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5">
              <a:extLst>
                <a:ext uri="{FF2B5EF4-FFF2-40B4-BE49-F238E27FC236}">
                  <a16:creationId xmlns:a16="http://schemas.microsoft.com/office/drawing/2014/main" id="{C8007C5A-B0CD-4936-A3D9-A9EC439A29C5}"/>
                </a:ext>
              </a:extLst>
            </p:cNvPr>
            <p:cNvSpPr>
              <a:spLocks/>
            </p:cNvSpPr>
            <p:nvPr userDrawn="1"/>
          </p:nvSpPr>
          <p:spPr bwMode="gray">
            <a:xfrm>
              <a:off x="14288" y="6350"/>
              <a:ext cx="8693150"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1B36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6">
              <a:extLst>
                <a:ext uri="{FF2B5EF4-FFF2-40B4-BE49-F238E27FC236}">
                  <a16:creationId xmlns:a16="http://schemas.microsoft.com/office/drawing/2014/main" id="{814CA1BC-D953-4BB9-B3AD-D8975F998009}"/>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051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7">
              <a:extLst>
                <a:ext uri="{FF2B5EF4-FFF2-40B4-BE49-F238E27FC236}">
                  <a16:creationId xmlns:a16="http://schemas.microsoft.com/office/drawing/2014/main" id="{AC1CDA8D-2421-45F1-BEE5-9746AF36050D}"/>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6356350" cy="2526981"/>
          </a:xfrm>
        </p:spPr>
        <p:txBody>
          <a:bodyPr anchor="t" anchorCtr="0"/>
          <a:lstStyle>
            <a:lvl1pPr>
              <a:defRPr sz="4100">
                <a:solidFill>
                  <a:schemeClr val="bg1"/>
                </a:solidFill>
              </a:defRPr>
            </a:lvl1pPr>
          </a:lstStyle>
          <a:p>
            <a:r>
              <a:rPr lang="fi-FI" dirty="0"/>
              <a:t>Väliotsikkosivu </a:t>
            </a:r>
            <a:br>
              <a:rPr lang="fi-FI" dirty="0"/>
            </a:br>
            <a:r>
              <a:rPr lang="fi-FI" dirty="0"/>
              <a:t>esityksen </a:t>
            </a:r>
            <a:br>
              <a:rPr lang="fi-FI" dirty="0"/>
            </a:br>
            <a:r>
              <a:rPr lang="fi-FI" dirty="0"/>
              <a:t>jäsentämiseen, </a:t>
            </a:r>
            <a:br>
              <a:rPr lang="fi-FI" dirty="0"/>
            </a:br>
            <a:r>
              <a:rPr lang="fi-FI" dirty="0"/>
              <a:t>4 riviä lyhyellä tekstillä</a:t>
            </a:r>
          </a:p>
        </p:txBody>
      </p:sp>
      <p:sp>
        <p:nvSpPr>
          <p:cNvPr id="7" name="Alatunnisteen paikkamerkki 6">
            <a:extLst>
              <a:ext uri="{FF2B5EF4-FFF2-40B4-BE49-F238E27FC236}">
                <a16:creationId xmlns:a16="http://schemas.microsoft.com/office/drawing/2014/main" id="{29F8BFF4-EC86-4A85-B914-B241AE572CC2}"/>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8" name="Dian numeron paikkamerkki 7">
            <a:extLst>
              <a:ext uri="{FF2B5EF4-FFF2-40B4-BE49-F238E27FC236}">
                <a16:creationId xmlns:a16="http://schemas.microsoft.com/office/drawing/2014/main" id="{4F20DE8F-8CBA-4069-B1E4-BBCC9BE8AF02}"/>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6564357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san ylätunniste 2 tumma">
    <p:spTree>
      <p:nvGrpSpPr>
        <p:cNvPr id="1" name=""/>
        <p:cNvGrpSpPr/>
        <p:nvPr/>
      </p:nvGrpSpPr>
      <p:grpSpPr>
        <a:xfrm>
          <a:off x="0" y="0"/>
          <a:ext cx="0" cy="0"/>
          <a:chOff x="0" y="0"/>
          <a:chExt cx="0" cy="0"/>
        </a:xfrm>
      </p:grpSpPr>
      <p:grpSp>
        <p:nvGrpSpPr>
          <p:cNvPr id="16" name="Ryhmä 15">
            <a:extLst>
              <a:ext uri="{FF2B5EF4-FFF2-40B4-BE49-F238E27FC236}">
                <a16:creationId xmlns:a16="http://schemas.microsoft.com/office/drawing/2014/main" id="{6EAA8752-7EFD-4980-835D-5C3FF1C66490}"/>
              </a:ext>
              <a:ext uri="{C183D7F6-B498-43B3-948B-1728B52AA6E4}">
                <adec:decorative xmlns:adec="http://schemas.microsoft.com/office/drawing/2017/decorative" val="1"/>
              </a:ext>
            </a:extLst>
          </p:cNvPr>
          <p:cNvGrpSpPr/>
          <p:nvPr userDrawn="1"/>
        </p:nvGrpSpPr>
        <p:grpSpPr bwMode="gray">
          <a:xfrm>
            <a:off x="0" y="-1"/>
            <a:ext cx="12193199" cy="6858000"/>
            <a:chOff x="14288" y="6350"/>
            <a:chExt cx="12163425" cy="6845301"/>
          </a:xfrm>
        </p:grpSpPr>
        <p:sp>
          <p:nvSpPr>
            <p:cNvPr id="17" name="Freeform 8">
              <a:extLst>
                <a:ext uri="{FF2B5EF4-FFF2-40B4-BE49-F238E27FC236}">
                  <a16:creationId xmlns:a16="http://schemas.microsoft.com/office/drawing/2014/main" id="{6D13A63E-B857-4CEB-A389-E456178DC4E8}"/>
                </a:ext>
              </a:extLst>
            </p:cNvPr>
            <p:cNvSpPr>
              <a:spLocks/>
            </p:cNvSpPr>
            <p:nvPr userDrawn="1"/>
          </p:nvSpPr>
          <p:spPr bwMode="gray">
            <a:xfrm>
              <a:off x="7402957" y="6350"/>
              <a:ext cx="4774756"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 name="connsiteX0" fmla="*/ 6917 w 26238"/>
                <a:gd name="connsiteY0" fmla="*/ 0 h 38100"/>
                <a:gd name="connsiteX1" fmla="*/ 1701 w 26238"/>
                <a:gd name="connsiteY1" fmla="*/ 7794 h 38100"/>
                <a:gd name="connsiteX2" fmla="*/ 3364 w 26238"/>
                <a:gd name="connsiteY2" fmla="*/ 38100 h 38100"/>
                <a:gd name="connsiteX3" fmla="*/ 5338 w 26238"/>
                <a:gd name="connsiteY3" fmla="*/ 38100 h 38100"/>
                <a:gd name="connsiteX4" fmla="*/ 26238 w 26238"/>
                <a:gd name="connsiteY4" fmla="*/ 18671 h 38100"/>
                <a:gd name="connsiteX5" fmla="*/ 26238 w 26238"/>
                <a:gd name="connsiteY5" fmla="*/ 0 h 38100"/>
                <a:gd name="connsiteX6" fmla="*/ 6917 w 26238"/>
                <a:gd name="connsiteY6" fmla="*/ 0 h 38100"/>
                <a:gd name="connsiteX0" fmla="*/ 6917 w 26238"/>
                <a:gd name="connsiteY0" fmla="*/ 0 h 38100"/>
                <a:gd name="connsiteX1" fmla="*/ 1701 w 26238"/>
                <a:gd name="connsiteY1" fmla="*/ 7794 h 38100"/>
                <a:gd name="connsiteX2" fmla="*/ 3364 w 26238"/>
                <a:gd name="connsiteY2" fmla="*/ 38100 h 38100"/>
                <a:gd name="connsiteX3" fmla="*/ 5338 w 26238"/>
                <a:gd name="connsiteY3" fmla="*/ 38100 h 38100"/>
                <a:gd name="connsiteX4" fmla="*/ 26238 w 26238"/>
                <a:gd name="connsiteY4" fmla="*/ 18671 h 38100"/>
                <a:gd name="connsiteX5" fmla="*/ 26238 w 26238"/>
                <a:gd name="connsiteY5" fmla="*/ 0 h 38100"/>
                <a:gd name="connsiteX6" fmla="*/ 6917 w 26238"/>
                <a:gd name="connsiteY6" fmla="*/ 0 h 38100"/>
                <a:gd name="connsiteX0" fmla="*/ 7270 w 26591"/>
                <a:gd name="connsiteY0" fmla="*/ 0 h 38100"/>
                <a:gd name="connsiteX1" fmla="*/ 2054 w 26591"/>
                <a:gd name="connsiteY1" fmla="*/ 7794 h 38100"/>
                <a:gd name="connsiteX2" fmla="*/ 3717 w 26591"/>
                <a:gd name="connsiteY2" fmla="*/ 38100 h 38100"/>
                <a:gd name="connsiteX3" fmla="*/ 5691 w 26591"/>
                <a:gd name="connsiteY3" fmla="*/ 38100 h 38100"/>
                <a:gd name="connsiteX4" fmla="*/ 26591 w 26591"/>
                <a:gd name="connsiteY4" fmla="*/ 18671 h 38100"/>
                <a:gd name="connsiteX5" fmla="*/ 26591 w 26591"/>
                <a:gd name="connsiteY5" fmla="*/ 0 h 38100"/>
                <a:gd name="connsiteX6" fmla="*/ 7270 w 26591"/>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91" h="38100">
                  <a:moveTo>
                    <a:pt x="7270" y="0"/>
                  </a:moveTo>
                  <a:cubicBezTo>
                    <a:pt x="4249" y="2442"/>
                    <a:pt x="2904" y="5172"/>
                    <a:pt x="2054" y="7794"/>
                  </a:cubicBezTo>
                  <a:cubicBezTo>
                    <a:pt x="-1283" y="18064"/>
                    <a:pt x="-432" y="29781"/>
                    <a:pt x="3717" y="38100"/>
                  </a:cubicBezTo>
                  <a:lnTo>
                    <a:pt x="5691" y="38100"/>
                  </a:lnTo>
                  <a:cubicBezTo>
                    <a:pt x="13479" y="32266"/>
                    <a:pt x="20453" y="25740"/>
                    <a:pt x="26591" y="18671"/>
                  </a:cubicBezTo>
                  <a:lnTo>
                    <a:pt x="26591" y="0"/>
                  </a:lnTo>
                  <a:lnTo>
                    <a:pt x="7270" y="0"/>
                  </a:lnTo>
                  <a:close/>
                </a:path>
              </a:pathLst>
            </a:custGeom>
            <a:solidFill>
              <a:srgbClr val="EBEF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5">
              <a:extLst>
                <a:ext uri="{FF2B5EF4-FFF2-40B4-BE49-F238E27FC236}">
                  <a16:creationId xmlns:a16="http://schemas.microsoft.com/office/drawing/2014/main" id="{0FF4739A-1812-492D-91B9-B3BE8E2DBC7A}"/>
                </a:ext>
              </a:extLst>
            </p:cNvPr>
            <p:cNvSpPr>
              <a:spLocks/>
            </p:cNvSpPr>
            <p:nvPr userDrawn="1"/>
          </p:nvSpPr>
          <p:spPr bwMode="gray">
            <a:xfrm>
              <a:off x="14288" y="6350"/>
              <a:ext cx="8693150"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1B36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6">
              <a:extLst>
                <a:ext uri="{FF2B5EF4-FFF2-40B4-BE49-F238E27FC236}">
                  <a16:creationId xmlns:a16="http://schemas.microsoft.com/office/drawing/2014/main" id="{45EF8D54-C6D5-4885-9FA8-D8163364A3A0}"/>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051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7">
              <a:extLst>
                <a:ext uri="{FF2B5EF4-FFF2-40B4-BE49-F238E27FC236}">
                  <a16:creationId xmlns:a16="http://schemas.microsoft.com/office/drawing/2014/main" id="{CCCBB860-4F9E-4DA1-9662-8EF27BD1852F}"/>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6932414" cy="871933"/>
          </a:xfrm>
        </p:spPr>
        <p:txBody>
          <a:bodyPr anchor="t" anchorCtr="0"/>
          <a:lstStyle>
            <a:lvl1pPr>
              <a:defRPr sz="5600">
                <a:solidFill>
                  <a:schemeClr val="bg1"/>
                </a:solidFill>
              </a:defRPr>
            </a:lvl1pPr>
          </a:lstStyle>
          <a:p>
            <a:r>
              <a:rPr lang="fi-FI" dirty="0"/>
              <a:t>Yksi tekstirivi</a:t>
            </a:r>
          </a:p>
        </p:txBody>
      </p:sp>
      <p:sp>
        <p:nvSpPr>
          <p:cNvPr id="9" name="Alatunnisteen paikkamerkki 8">
            <a:extLst>
              <a:ext uri="{FF2B5EF4-FFF2-40B4-BE49-F238E27FC236}">
                <a16:creationId xmlns:a16="http://schemas.microsoft.com/office/drawing/2014/main" id="{D25FCF1C-6312-4783-B492-30778B19C6E3}"/>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5" name="Dian numeron paikkamerkki 14">
            <a:extLst>
              <a:ext uri="{FF2B5EF4-FFF2-40B4-BE49-F238E27FC236}">
                <a16:creationId xmlns:a16="http://schemas.microsoft.com/office/drawing/2014/main" id="{B58E6CF3-2C51-4D95-85AA-2F72E91E1C2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19302269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san ylätunniste 3 tumma">
    <p:spTree>
      <p:nvGrpSpPr>
        <p:cNvPr id="1" name=""/>
        <p:cNvGrpSpPr/>
        <p:nvPr/>
      </p:nvGrpSpPr>
      <p:grpSpPr>
        <a:xfrm>
          <a:off x="0" y="0"/>
          <a:ext cx="0" cy="0"/>
          <a:chOff x="0" y="0"/>
          <a:chExt cx="0" cy="0"/>
        </a:xfrm>
      </p:grpSpPr>
      <p:grpSp>
        <p:nvGrpSpPr>
          <p:cNvPr id="10" name="Ryhmä 9">
            <a:extLst>
              <a:ext uri="{FF2B5EF4-FFF2-40B4-BE49-F238E27FC236}">
                <a16:creationId xmlns:a16="http://schemas.microsoft.com/office/drawing/2014/main" id="{87B77BA0-082E-41E2-A1C8-F6F45050230E}"/>
              </a:ext>
              <a:ext uri="{C183D7F6-B498-43B3-948B-1728B52AA6E4}">
                <adec:decorative xmlns:adec="http://schemas.microsoft.com/office/drawing/2017/decorative" val="1"/>
              </a:ext>
            </a:extLst>
          </p:cNvPr>
          <p:cNvGrpSpPr/>
          <p:nvPr userDrawn="1"/>
        </p:nvGrpSpPr>
        <p:grpSpPr bwMode="gray">
          <a:xfrm>
            <a:off x="0" y="-1"/>
            <a:ext cx="12193199" cy="6858000"/>
            <a:chOff x="14288" y="6350"/>
            <a:chExt cx="12163425" cy="6845301"/>
          </a:xfrm>
        </p:grpSpPr>
        <p:sp>
          <p:nvSpPr>
            <p:cNvPr id="11" name="Freeform 8">
              <a:extLst>
                <a:ext uri="{FF2B5EF4-FFF2-40B4-BE49-F238E27FC236}">
                  <a16:creationId xmlns:a16="http://schemas.microsoft.com/office/drawing/2014/main" id="{737A2F3E-301A-4CDC-AAAB-CE32D542BEE6}"/>
                </a:ext>
              </a:extLst>
            </p:cNvPr>
            <p:cNvSpPr>
              <a:spLocks/>
            </p:cNvSpPr>
            <p:nvPr userDrawn="1"/>
          </p:nvSpPr>
          <p:spPr bwMode="gray">
            <a:xfrm>
              <a:off x="7402957" y="6350"/>
              <a:ext cx="4774756"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 name="connsiteX0" fmla="*/ 6917 w 26238"/>
                <a:gd name="connsiteY0" fmla="*/ 0 h 38100"/>
                <a:gd name="connsiteX1" fmla="*/ 1701 w 26238"/>
                <a:gd name="connsiteY1" fmla="*/ 7794 h 38100"/>
                <a:gd name="connsiteX2" fmla="*/ 3364 w 26238"/>
                <a:gd name="connsiteY2" fmla="*/ 38100 h 38100"/>
                <a:gd name="connsiteX3" fmla="*/ 5338 w 26238"/>
                <a:gd name="connsiteY3" fmla="*/ 38100 h 38100"/>
                <a:gd name="connsiteX4" fmla="*/ 26238 w 26238"/>
                <a:gd name="connsiteY4" fmla="*/ 18671 h 38100"/>
                <a:gd name="connsiteX5" fmla="*/ 26238 w 26238"/>
                <a:gd name="connsiteY5" fmla="*/ 0 h 38100"/>
                <a:gd name="connsiteX6" fmla="*/ 6917 w 26238"/>
                <a:gd name="connsiteY6" fmla="*/ 0 h 38100"/>
                <a:gd name="connsiteX0" fmla="*/ 6917 w 26238"/>
                <a:gd name="connsiteY0" fmla="*/ 0 h 38100"/>
                <a:gd name="connsiteX1" fmla="*/ 1701 w 26238"/>
                <a:gd name="connsiteY1" fmla="*/ 7794 h 38100"/>
                <a:gd name="connsiteX2" fmla="*/ 3364 w 26238"/>
                <a:gd name="connsiteY2" fmla="*/ 38100 h 38100"/>
                <a:gd name="connsiteX3" fmla="*/ 5338 w 26238"/>
                <a:gd name="connsiteY3" fmla="*/ 38100 h 38100"/>
                <a:gd name="connsiteX4" fmla="*/ 26238 w 26238"/>
                <a:gd name="connsiteY4" fmla="*/ 18671 h 38100"/>
                <a:gd name="connsiteX5" fmla="*/ 26238 w 26238"/>
                <a:gd name="connsiteY5" fmla="*/ 0 h 38100"/>
                <a:gd name="connsiteX6" fmla="*/ 6917 w 26238"/>
                <a:gd name="connsiteY6" fmla="*/ 0 h 38100"/>
                <a:gd name="connsiteX0" fmla="*/ 7270 w 26591"/>
                <a:gd name="connsiteY0" fmla="*/ 0 h 38100"/>
                <a:gd name="connsiteX1" fmla="*/ 2054 w 26591"/>
                <a:gd name="connsiteY1" fmla="*/ 7794 h 38100"/>
                <a:gd name="connsiteX2" fmla="*/ 3717 w 26591"/>
                <a:gd name="connsiteY2" fmla="*/ 38100 h 38100"/>
                <a:gd name="connsiteX3" fmla="*/ 5691 w 26591"/>
                <a:gd name="connsiteY3" fmla="*/ 38100 h 38100"/>
                <a:gd name="connsiteX4" fmla="*/ 26591 w 26591"/>
                <a:gd name="connsiteY4" fmla="*/ 18671 h 38100"/>
                <a:gd name="connsiteX5" fmla="*/ 26591 w 26591"/>
                <a:gd name="connsiteY5" fmla="*/ 0 h 38100"/>
                <a:gd name="connsiteX6" fmla="*/ 7270 w 26591"/>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91" h="38100">
                  <a:moveTo>
                    <a:pt x="7270" y="0"/>
                  </a:moveTo>
                  <a:cubicBezTo>
                    <a:pt x="4249" y="2442"/>
                    <a:pt x="2904" y="5172"/>
                    <a:pt x="2054" y="7794"/>
                  </a:cubicBezTo>
                  <a:cubicBezTo>
                    <a:pt x="-1283" y="18064"/>
                    <a:pt x="-432" y="29781"/>
                    <a:pt x="3717" y="38100"/>
                  </a:cubicBezTo>
                  <a:lnTo>
                    <a:pt x="5691" y="38100"/>
                  </a:lnTo>
                  <a:cubicBezTo>
                    <a:pt x="13479" y="32266"/>
                    <a:pt x="20453" y="25740"/>
                    <a:pt x="26591" y="18671"/>
                  </a:cubicBezTo>
                  <a:lnTo>
                    <a:pt x="26591" y="0"/>
                  </a:lnTo>
                  <a:lnTo>
                    <a:pt x="7270" y="0"/>
                  </a:lnTo>
                  <a:close/>
                </a:path>
              </a:pathLst>
            </a:custGeom>
            <a:solidFill>
              <a:srgbClr val="364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5">
              <a:extLst>
                <a:ext uri="{FF2B5EF4-FFF2-40B4-BE49-F238E27FC236}">
                  <a16:creationId xmlns:a16="http://schemas.microsoft.com/office/drawing/2014/main" id="{D9039234-F23D-403E-9FAF-0A9403C9D32A}"/>
                </a:ext>
              </a:extLst>
            </p:cNvPr>
            <p:cNvSpPr>
              <a:spLocks/>
            </p:cNvSpPr>
            <p:nvPr userDrawn="1"/>
          </p:nvSpPr>
          <p:spPr bwMode="gray">
            <a:xfrm>
              <a:off x="14288" y="6350"/>
              <a:ext cx="8693150"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1B36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0C39F586-5CAD-410E-ACF9-305D7264E45F}"/>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051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4E42135C-578C-4E0F-9AD8-1AFEC8A91528}"/>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6356350" cy="1980000"/>
          </a:xfrm>
        </p:spPr>
        <p:txBody>
          <a:bodyPr anchor="t" anchorCtr="0"/>
          <a:lstStyle>
            <a:lvl1pPr>
              <a:defRPr sz="4100">
                <a:solidFill>
                  <a:schemeClr val="bg1"/>
                </a:solidFill>
              </a:defRPr>
            </a:lvl1pPr>
          </a:lstStyle>
          <a:p>
            <a:r>
              <a:rPr lang="fi-FI" dirty="0"/>
              <a:t>Väliotsikkosivu esityksen </a:t>
            </a:r>
            <a:br>
              <a:rPr lang="fi-FI" dirty="0"/>
            </a:br>
            <a:r>
              <a:rPr lang="fi-FI" dirty="0"/>
              <a:t>jäsentämiseen pitkällä tekstillä</a:t>
            </a:r>
            <a:br>
              <a:rPr lang="fi-FI" dirty="0"/>
            </a:br>
            <a:r>
              <a:rPr lang="fi-FI" dirty="0" err="1"/>
              <a:t>max</a:t>
            </a:r>
            <a:r>
              <a:rPr lang="fi-FI" dirty="0"/>
              <a:t>. 3 riviä</a:t>
            </a:r>
          </a:p>
        </p:txBody>
      </p:sp>
      <p:sp>
        <p:nvSpPr>
          <p:cNvPr id="7" name="Alatunnisteen paikkamerkki 6">
            <a:extLst>
              <a:ext uri="{FF2B5EF4-FFF2-40B4-BE49-F238E27FC236}">
                <a16:creationId xmlns:a16="http://schemas.microsoft.com/office/drawing/2014/main" id="{29F8BFF4-EC86-4A85-B914-B241AE572CC2}"/>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8" name="Dian numeron paikkamerkki 7">
            <a:extLst>
              <a:ext uri="{FF2B5EF4-FFF2-40B4-BE49-F238E27FC236}">
                <a16:creationId xmlns:a16="http://schemas.microsoft.com/office/drawing/2014/main" id="{4F20DE8F-8CBA-4069-B1E4-BBCC9BE8AF02}"/>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398557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Otsikkodia kuva 4">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CF0DAFF-9FE4-4AD9-AFAD-CDEBB58AE6A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3" y="429"/>
            <a:ext cx="12198400" cy="6861600"/>
          </a:xfrm>
          <a:prstGeom prst="rect">
            <a:avLst/>
          </a:prstGeom>
        </p:spPr>
      </p:pic>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2026920" y="3073399"/>
            <a:ext cx="6661368" cy="1864043"/>
          </a:xfrm>
        </p:spPr>
        <p:txBody>
          <a:bodyPr anchor="b"/>
          <a:lstStyle>
            <a:lvl1pPr algn="l">
              <a:defRPr sz="4100">
                <a:solidFill>
                  <a:srgbClr val="FFFFFF"/>
                </a:solidFill>
              </a:defRPr>
            </a:lvl1pPr>
          </a:lstStyle>
          <a:p>
            <a:r>
              <a:rPr lang="fi-FI" dirty="0"/>
              <a:t>Esityksen aloitussivu </a:t>
            </a:r>
            <a:br>
              <a:rPr lang="fi-FI" dirty="0"/>
            </a:br>
            <a:r>
              <a:rPr lang="fi-FI" dirty="0"/>
              <a:t>valokuvalla</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2026920" y="5318760"/>
            <a:ext cx="8641080" cy="702528"/>
          </a:xfrm>
        </p:spPr>
        <p:txBody>
          <a:bodyPr/>
          <a:lstStyle>
            <a:lvl1pPr marL="0" indent="0" algn="l">
              <a:lnSpc>
                <a:spcPct val="110000"/>
              </a:lnSpc>
              <a:spcBef>
                <a:spcPts val="0"/>
              </a:spcBef>
              <a:buNone/>
              <a:defRPr sz="13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8" name="Kuva 7">
            <a:extLst>
              <a:ext uri="{FF2B5EF4-FFF2-40B4-BE49-F238E27FC236}">
                <a16:creationId xmlns:a16="http://schemas.microsoft.com/office/drawing/2014/main" id="{14BCC542-D23C-4611-A69E-0CF488C49AB7}"/>
              </a:ext>
              <a:ext uri="{C183D7F6-B498-43B3-948B-1728B52AA6E4}">
                <adec:decorative xmlns:adec="http://schemas.microsoft.com/office/drawing/2017/decorative" val="1"/>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84439" y="188259"/>
            <a:ext cx="5687933" cy="1864659"/>
          </a:xfrm>
          <a:prstGeom prst="rect">
            <a:avLst/>
          </a:prstGeom>
        </p:spPr>
      </p:pic>
    </p:spTree>
    <p:extLst>
      <p:ext uri="{BB962C8B-B14F-4D97-AF65-F5344CB8AC3E}">
        <p14:creationId xmlns:p14="http://schemas.microsoft.com/office/powerpoint/2010/main" val="42777309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san ylätunniste 4 tumma">
    <p:spTree>
      <p:nvGrpSpPr>
        <p:cNvPr id="1" name=""/>
        <p:cNvGrpSpPr/>
        <p:nvPr/>
      </p:nvGrpSpPr>
      <p:grpSpPr>
        <a:xfrm>
          <a:off x="0" y="0"/>
          <a:ext cx="0" cy="0"/>
          <a:chOff x="0" y="0"/>
          <a:chExt cx="0" cy="0"/>
        </a:xfrm>
      </p:grpSpPr>
      <p:grpSp>
        <p:nvGrpSpPr>
          <p:cNvPr id="16" name="Ryhmä 15">
            <a:extLst>
              <a:ext uri="{FF2B5EF4-FFF2-40B4-BE49-F238E27FC236}">
                <a16:creationId xmlns:a16="http://schemas.microsoft.com/office/drawing/2014/main" id="{980D36DF-0FAC-49F7-B923-8B732999284D}"/>
              </a:ext>
              <a:ext uri="{C183D7F6-B498-43B3-948B-1728B52AA6E4}">
                <adec:decorative xmlns:adec="http://schemas.microsoft.com/office/drawing/2017/decorative" val="1"/>
              </a:ext>
            </a:extLst>
          </p:cNvPr>
          <p:cNvGrpSpPr/>
          <p:nvPr userDrawn="1"/>
        </p:nvGrpSpPr>
        <p:grpSpPr bwMode="gray">
          <a:xfrm>
            <a:off x="0" y="-1"/>
            <a:ext cx="12193199" cy="6858000"/>
            <a:chOff x="14288" y="6350"/>
            <a:chExt cx="12163425" cy="6845301"/>
          </a:xfrm>
        </p:grpSpPr>
        <p:sp>
          <p:nvSpPr>
            <p:cNvPr id="17" name="Freeform 8">
              <a:extLst>
                <a:ext uri="{FF2B5EF4-FFF2-40B4-BE49-F238E27FC236}">
                  <a16:creationId xmlns:a16="http://schemas.microsoft.com/office/drawing/2014/main" id="{97D1ED9E-704D-415F-98C7-BC0A77C313FA}"/>
                </a:ext>
              </a:extLst>
            </p:cNvPr>
            <p:cNvSpPr>
              <a:spLocks/>
            </p:cNvSpPr>
            <p:nvPr userDrawn="1"/>
          </p:nvSpPr>
          <p:spPr bwMode="gray">
            <a:xfrm>
              <a:off x="7402957" y="6350"/>
              <a:ext cx="4774756"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 name="connsiteX0" fmla="*/ 6917 w 26238"/>
                <a:gd name="connsiteY0" fmla="*/ 0 h 38100"/>
                <a:gd name="connsiteX1" fmla="*/ 1701 w 26238"/>
                <a:gd name="connsiteY1" fmla="*/ 7794 h 38100"/>
                <a:gd name="connsiteX2" fmla="*/ 3364 w 26238"/>
                <a:gd name="connsiteY2" fmla="*/ 38100 h 38100"/>
                <a:gd name="connsiteX3" fmla="*/ 5338 w 26238"/>
                <a:gd name="connsiteY3" fmla="*/ 38100 h 38100"/>
                <a:gd name="connsiteX4" fmla="*/ 26238 w 26238"/>
                <a:gd name="connsiteY4" fmla="*/ 18671 h 38100"/>
                <a:gd name="connsiteX5" fmla="*/ 26238 w 26238"/>
                <a:gd name="connsiteY5" fmla="*/ 0 h 38100"/>
                <a:gd name="connsiteX6" fmla="*/ 6917 w 26238"/>
                <a:gd name="connsiteY6" fmla="*/ 0 h 38100"/>
                <a:gd name="connsiteX0" fmla="*/ 6917 w 26238"/>
                <a:gd name="connsiteY0" fmla="*/ 0 h 38100"/>
                <a:gd name="connsiteX1" fmla="*/ 1701 w 26238"/>
                <a:gd name="connsiteY1" fmla="*/ 7794 h 38100"/>
                <a:gd name="connsiteX2" fmla="*/ 3364 w 26238"/>
                <a:gd name="connsiteY2" fmla="*/ 38100 h 38100"/>
                <a:gd name="connsiteX3" fmla="*/ 5338 w 26238"/>
                <a:gd name="connsiteY3" fmla="*/ 38100 h 38100"/>
                <a:gd name="connsiteX4" fmla="*/ 26238 w 26238"/>
                <a:gd name="connsiteY4" fmla="*/ 18671 h 38100"/>
                <a:gd name="connsiteX5" fmla="*/ 26238 w 26238"/>
                <a:gd name="connsiteY5" fmla="*/ 0 h 38100"/>
                <a:gd name="connsiteX6" fmla="*/ 6917 w 26238"/>
                <a:gd name="connsiteY6" fmla="*/ 0 h 38100"/>
                <a:gd name="connsiteX0" fmla="*/ 7270 w 26591"/>
                <a:gd name="connsiteY0" fmla="*/ 0 h 38100"/>
                <a:gd name="connsiteX1" fmla="*/ 2054 w 26591"/>
                <a:gd name="connsiteY1" fmla="*/ 7794 h 38100"/>
                <a:gd name="connsiteX2" fmla="*/ 3717 w 26591"/>
                <a:gd name="connsiteY2" fmla="*/ 38100 h 38100"/>
                <a:gd name="connsiteX3" fmla="*/ 5691 w 26591"/>
                <a:gd name="connsiteY3" fmla="*/ 38100 h 38100"/>
                <a:gd name="connsiteX4" fmla="*/ 26591 w 26591"/>
                <a:gd name="connsiteY4" fmla="*/ 18671 h 38100"/>
                <a:gd name="connsiteX5" fmla="*/ 26591 w 26591"/>
                <a:gd name="connsiteY5" fmla="*/ 0 h 38100"/>
                <a:gd name="connsiteX6" fmla="*/ 7270 w 26591"/>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91" h="38100">
                  <a:moveTo>
                    <a:pt x="7270" y="0"/>
                  </a:moveTo>
                  <a:cubicBezTo>
                    <a:pt x="4249" y="2442"/>
                    <a:pt x="2904" y="5172"/>
                    <a:pt x="2054" y="7794"/>
                  </a:cubicBezTo>
                  <a:cubicBezTo>
                    <a:pt x="-1283" y="18064"/>
                    <a:pt x="-432" y="29781"/>
                    <a:pt x="3717" y="38100"/>
                  </a:cubicBezTo>
                  <a:lnTo>
                    <a:pt x="5691" y="38100"/>
                  </a:lnTo>
                  <a:cubicBezTo>
                    <a:pt x="13479" y="32266"/>
                    <a:pt x="20453" y="25740"/>
                    <a:pt x="26591" y="18671"/>
                  </a:cubicBezTo>
                  <a:lnTo>
                    <a:pt x="26591" y="0"/>
                  </a:lnTo>
                  <a:lnTo>
                    <a:pt x="7270" y="0"/>
                  </a:lnTo>
                  <a:close/>
                </a:path>
              </a:pathLst>
            </a:custGeom>
            <a:solidFill>
              <a:srgbClr val="364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5">
              <a:extLst>
                <a:ext uri="{FF2B5EF4-FFF2-40B4-BE49-F238E27FC236}">
                  <a16:creationId xmlns:a16="http://schemas.microsoft.com/office/drawing/2014/main" id="{D70DEBC8-6D15-4126-B3FD-06E1F5106C19}"/>
                </a:ext>
              </a:extLst>
            </p:cNvPr>
            <p:cNvSpPr>
              <a:spLocks/>
            </p:cNvSpPr>
            <p:nvPr userDrawn="1"/>
          </p:nvSpPr>
          <p:spPr bwMode="gray">
            <a:xfrm>
              <a:off x="14288" y="6350"/>
              <a:ext cx="8693150"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1B36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6">
              <a:extLst>
                <a:ext uri="{FF2B5EF4-FFF2-40B4-BE49-F238E27FC236}">
                  <a16:creationId xmlns:a16="http://schemas.microsoft.com/office/drawing/2014/main" id="{4F090E37-269A-4D61-9294-0CF2C8E8A16D}"/>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051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7">
              <a:extLst>
                <a:ext uri="{FF2B5EF4-FFF2-40B4-BE49-F238E27FC236}">
                  <a16:creationId xmlns:a16="http://schemas.microsoft.com/office/drawing/2014/main" id="{4C6220EF-F6B1-4085-8EEF-AD74E6D15C6F}"/>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9360000" cy="871933"/>
          </a:xfrm>
        </p:spPr>
        <p:txBody>
          <a:bodyPr anchor="t" anchorCtr="0"/>
          <a:lstStyle>
            <a:lvl1pPr>
              <a:defRPr sz="5600">
                <a:solidFill>
                  <a:schemeClr val="bg1"/>
                </a:solidFill>
              </a:defRPr>
            </a:lvl1pPr>
          </a:lstStyle>
          <a:p>
            <a:r>
              <a:rPr lang="fi-FI" dirty="0"/>
              <a:t>Väliotsikkosivu, yksi sana tai rivi</a:t>
            </a:r>
          </a:p>
        </p:txBody>
      </p:sp>
      <p:sp>
        <p:nvSpPr>
          <p:cNvPr id="9" name="Alatunnisteen paikkamerkki 8">
            <a:extLst>
              <a:ext uri="{FF2B5EF4-FFF2-40B4-BE49-F238E27FC236}">
                <a16:creationId xmlns:a16="http://schemas.microsoft.com/office/drawing/2014/main" id="{D25FCF1C-6312-4783-B492-30778B19C6E3}"/>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5" name="Dian numeron paikkamerkki 14">
            <a:extLst>
              <a:ext uri="{FF2B5EF4-FFF2-40B4-BE49-F238E27FC236}">
                <a16:creationId xmlns:a16="http://schemas.microsoft.com/office/drawing/2014/main" id="{B58E6CF3-2C51-4D95-85AA-2F72E91E1C2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4297513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Nosto tumma">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743A037A-3296-40C2-9074-84427B0EB2B2}"/>
              </a:ext>
              <a:ext uri="{C183D7F6-B498-43B3-948B-1728B52AA6E4}">
                <adec:decorative xmlns:adec="http://schemas.microsoft.com/office/drawing/2017/decorative" val="1"/>
              </a:ext>
            </a:extLst>
          </p:cNvPr>
          <p:cNvGrpSpPr>
            <a:grpSpLocks noChangeAspect="1"/>
          </p:cNvGrpSpPr>
          <p:nvPr userDrawn="1"/>
        </p:nvGrpSpPr>
        <p:grpSpPr bwMode="gray">
          <a:xfrm>
            <a:off x="0" y="0"/>
            <a:ext cx="6756211" cy="6858000"/>
            <a:chOff x="2724150" y="6350"/>
            <a:chExt cx="6743700" cy="6845301"/>
          </a:xfrm>
        </p:grpSpPr>
        <p:sp>
          <p:nvSpPr>
            <p:cNvPr id="15" name="Freeform 5">
              <a:extLst>
                <a:ext uri="{FF2B5EF4-FFF2-40B4-BE49-F238E27FC236}">
                  <a16:creationId xmlns:a16="http://schemas.microsoft.com/office/drawing/2014/main" id="{89334710-4573-413A-9371-58D53E964033}"/>
                </a:ext>
              </a:extLst>
            </p:cNvPr>
            <p:cNvSpPr>
              <a:spLocks/>
            </p:cNvSpPr>
            <p:nvPr userDrawn="1"/>
          </p:nvSpPr>
          <p:spPr bwMode="gray">
            <a:xfrm>
              <a:off x="2724150" y="6350"/>
              <a:ext cx="6743700" cy="6845300"/>
            </a:xfrm>
            <a:custGeom>
              <a:avLst/>
              <a:gdLst>
                <a:gd name="T0" fmla="*/ 37531 w 37531"/>
                <a:gd name="T1" fmla="*/ 38100 h 38100"/>
                <a:gd name="T2" fmla="*/ 35005 w 37531"/>
                <a:gd name="T3" fmla="*/ 29739 h 38100"/>
                <a:gd name="T4" fmla="*/ 37500 w 37531"/>
                <a:gd name="T5" fmla="*/ 0 h 38100"/>
                <a:gd name="T6" fmla="*/ 0 w 37531"/>
                <a:gd name="T7" fmla="*/ 0 h 38100"/>
                <a:gd name="T8" fmla="*/ 0 w 37531"/>
                <a:gd name="T9" fmla="*/ 38100 h 38100"/>
                <a:gd name="T10" fmla="*/ 37531 w 37531"/>
                <a:gd name="T11" fmla="*/ 38100 h 38100"/>
              </a:gdLst>
              <a:ahLst/>
              <a:cxnLst>
                <a:cxn ang="0">
                  <a:pos x="T0" y="T1"/>
                </a:cxn>
                <a:cxn ang="0">
                  <a:pos x="T2" y="T3"/>
                </a:cxn>
                <a:cxn ang="0">
                  <a:pos x="T4" y="T5"/>
                </a:cxn>
                <a:cxn ang="0">
                  <a:pos x="T6" y="T7"/>
                </a:cxn>
                <a:cxn ang="0">
                  <a:pos x="T8" y="T9"/>
                </a:cxn>
                <a:cxn ang="0">
                  <a:pos x="T10" y="T11"/>
                </a:cxn>
              </a:cxnLst>
              <a:rect l="0" t="0" r="r" b="b"/>
              <a:pathLst>
                <a:path w="37531" h="38100">
                  <a:moveTo>
                    <a:pt x="37531" y="38100"/>
                  </a:moveTo>
                  <a:cubicBezTo>
                    <a:pt x="36473" y="35432"/>
                    <a:pt x="35622" y="32640"/>
                    <a:pt x="35005" y="29739"/>
                  </a:cubicBezTo>
                  <a:cubicBezTo>
                    <a:pt x="32947" y="20093"/>
                    <a:pt x="33623" y="9779"/>
                    <a:pt x="37500" y="0"/>
                  </a:cubicBezTo>
                  <a:lnTo>
                    <a:pt x="0" y="0"/>
                  </a:lnTo>
                  <a:lnTo>
                    <a:pt x="0" y="38100"/>
                  </a:lnTo>
                  <a:lnTo>
                    <a:pt x="37531" y="38100"/>
                  </a:lnTo>
                  <a:close/>
                </a:path>
              </a:pathLst>
            </a:custGeom>
            <a:solidFill>
              <a:srgbClr val="1B36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F025CC1E-66FA-4412-98F7-D19894F2D9B2}"/>
                </a:ext>
              </a:extLst>
            </p:cNvPr>
            <p:cNvSpPr>
              <a:spLocks/>
            </p:cNvSpPr>
            <p:nvPr userDrawn="1"/>
          </p:nvSpPr>
          <p:spPr bwMode="gray">
            <a:xfrm>
              <a:off x="2724150" y="4011613"/>
              <a:ext cx="6443663" cy="2840038"/>
            </a:xfrm>
            <a:custGeom>
              <a:avLst/>
              <a:gdLst>
                <a:gd name="T0" fmla="*/ 35867 w 35867"/>
                <a:gd name="T1" fmla="*/ 15808 h 15808"/>
                <a:gd name="T2" fmla="*/ 0 w 35867"/>
                <a:gd name="T3" fmla="*/ 0 h 15808"/>
                <a:gd name="T4" fmla="*/ 0 w 35867"/>
                <a:gd name="T5" fmla="*/ 15808 h 15808"/>
                <a:gd name="T6" fmla="*/ 35867 w 35867"/>
                <a:gd name="T7" fmla="*/ 15808 h 15808"/>
              </a:gdLst>
              <a:ahLst/>
              <a:cxnLst>
                <a:cxn ang="0">
                  <a:pos x="T0" y="T1"/>
                </a:cxn>
                <a:cxn ang="0">
                  <a:pos x="T2" y="T3"/>
                </a:cxn>
                <a:cxn ang="0">
                  <a:pos x="T4" y="T5"/>
                </a:cxn>
                <a:cxn ang="0">
                  <a:pos x="T6" y="T7"/>
                </a:cxn>
              </a:cxnLst>
              <a:rect l="0" t="0" r="r" b="b"/>
              <a:pathLst>
                <a:path w="35867" h="15808">
                  <a:moveTo>
                    <a:pt x="35867" y="15808"/>
                  </a:moveTo>
                  <a:cubicBezTo>
                    <a:pt x="24829" y="8026"/>
                    <a:pt x="12618" y="2772"/>
                    <a:pt x="0" y="0"/>
                  </a:cubicBezTo>
                  <a:lnTo>
                    <a:pt x="0" y="15808"/>
                  </a:lnTo>
                  <a:lnTo>
                    <a:pt x="35867" y="15808"/>
                  </a:lnTo>
                  <a:close/>
                </a:path>
              </a:pathLst>
            </a:custGeom>
            <a:solidFill>
              <a:srgbClr val="051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4916190" cy="1808037"/>
          </a:xfrm>
        </p:spPr>
        <p:txBody>
          <a:bodyPr anchor="t" anchorCtr="0"/>
          <a:lstStyle>
            <a:lvl1pPr>
              <a:defRPr sz="3700">
                <a:solidFill>
                  <a:schemeClr val="bg1"/>
                </a:solidFill>
              </a:defRPr>
            </a:lvl1pPr>
          </a:lstStyle>
          <a:p>
            <a:r>
              <a:rPr lang="fi-FI" dirty="0"/>
              <a:t>Asianostosivu </a:t>
            </a:r>
            <a:br>
              <a:rPr lang="fi-FI" dirty="0"/>
            </a:br>
            <a:r>
              <a:rPr lang="fi-FI" dirty="0"/>
              <a:t>esityksen jäsentämiseen, 3 rivin otsikko</a:t>
            </a:r>
          </a:p>
        </p:txBody>
      </p:sp>
      <p:sp>
        <p:nvSpPr>
          <p:cNvPr id="23" name="Tekstin paikkamerkki 22">
            <a:extLst>
              <a:ext uri="{FF2B5EF4-FFF2-40B4-BE49-F238E27FC236}">
                <a16:creationId xmlns:a16="http://schemas.microsoft.com/office/drawing/2014/main" id="{C91B202D-FB5A-4250-8735-81C439C51C42}"/>
              </a:ext>
            </a:extLst>
          </p:cNvPr>
          <p:cNvSpPr>
            <a:spLocks noGrp="1"/>
          </p:cNvSpPr>
          <p:nvPr>
            <p:ph type="body" sz="quarter" idx="13"/>
          </p:nvPr>
        </p:nvSpPr>
        <p:spPr>
          <a:xfrm>
            <a:off x="7053880" y="1514325"/>
            <a:ext cx="4658744" cy="4248000"/>
          </a:xfrm>
        </p:spPr>
        <p:txBody>
          <a:bodyPr/>
          <a:lstStyle>
            <a:lvl1pPr marL="269875" indent="-269875">
              <a:lnSpc>
                <a:spcPct val="95000"/>
              </a:lnSpc>
              <a:defRPr sz="2200"/>
            </a:lvl1pPr>
          </a:lstStyle>
          <a:p>
            <a:pPr lvl="0"/>
            <a:r>
              <a:rPr lang="fi-FI" dirty="0"/>
              <a:t>Muokkaa tekstin perustyylejä napsauttamalla</a:t>
            </a:r>
          </a:p>
        </p:txBody>
      </p:sp>
      <p:sp>
        <p:nvSpPr>
          <p:cNvPr id="20" name="Alatunnisteen paikkamerkki 19">
            <a:extLst>
              <a:ext uri="{FF2B5EF4-FFF2-40B4-BE49-F238E27FC236}">
                <a16:creationId xmlns:a16="http://schemas.microsoft.com/office/drawing/2014/main" id="{38A531D9-3794-4382-A4CC-D062827D85EE}"/>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21" name="Dian numeron paikkamerkki 20">
            <a:extLst>
              <a:ext uri="{FF2B5EF4-FFF2-40B4-BE49-F238E27FC236}">
                <a16:creationId xmlns:a16="http://schemas.microsoft.com/office/drawing/2014/main" id="{E9C40528-505B-4E57-81CB-FA8E7278B780}"/>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0673548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itaatti kuvapaikka tumma">
    <p:spTree>
      <p:nvGrpSpPr>
        <p:cNvPr id="1" name=""/>
        <p:cNvGrpSpPr/>
        <p:nvPr/>
      </p:nvGrpSpPr>
      <p:grpSpPr>
        <a:xfrm>
          <a:off x="0" y="0"/>
          <a:ext cx="0" cy="0"/>
          <a:chOff x="0" y="0"/>
          <a:chExt cx="0" cy="0"/>
        </a:xfrm>
      </p:grpSpPr>
      <p:sp>
        <p:nvSpPr>
          <p:cNvPr id="15" name="Freeform 10">
            <a:extLst>
              <a:ext uri="{FF2B5EF4-FFF2-40B4-BE49-F238E27FC236}">
                <a16:creationId xmlns:a16="http://schemas.microsoft.com/office/drawing/2014/main" id="{7B487B09-7566-485E-B443-C757144F4A16}"/>
              </a:ext>
              <a:ext uri="{C183D7F6-B498-43B3-948B-1728B52AA6E4}">
                <adec:decorative xmlns:adec="http://schemas.microsoft.com/office/drawing/2017/decorative" val="1"/>
              </a:ext>
            </a:extLst>
          </p:cNvPr>
          <p:cNvSpPr>
            <a:spLocks/>
          </p:cNvSpPr>
          <p:nvPr userDrawn="1"/>
        </p:nvSpPr>
        <p:spPr bwMode="gray">
          <a:xfrm>
            <a:off x="0" y="0"/>
            <a:ext cx="8756990" cy="6857999"/>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1B365D"/>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819770" y="2276873"/>
            <a:ext cx="6860406" cy="1822687"/>
          </a:xfrm>
        </p:spPr>
        <p:txBody>
          <a:bodyPr anchor="t" anchorCtr="0"/>
          <a:lstStyle>
            <a:lvl1pPr>
              <a:defRPr sz="3700">
                <a:solidFill>
                  <a:schemeClr val="bg1"/>
                </a:solidFill>
              </a:defRPr>
            </a:lvl1pPr>
          </a:lstStyle>
          <a:p>
            <a:r>
              <a:rPr lang="fi-FI" dirty="0"/>
              <a:t>Sitaattivälisivu – esitykseen </a:t>
            </a:r>
            <a:br>
              <a:rPr lang="fi-FI" dirty="0"/>
            </a:br>
            <a:r>
              <a:rPr lang="fi-FI" dirty="0"/>
              <a:t>voi nostaa sisältöön sopivia lauseita tai sanontoja, 3 riviä tekstiä</a:t>
            </a:r>
          </a:p>
        </p:txBody>
      </p:sp>
      <p:sp>
        <p:nvSpPr>
          <p:cNvPr id="6" name="Tekstin paikkamerkki 5">
            <a:extLst>
              <a:ext uri="{FF2B5EF4-FFF2-40B4-BE49-F238E27FC236}">
                <a16:creationId xmlns:a16="http://schemas.microsoft.com/office/drawing/2014/main" id="{F719A860-795B-428F-80F9-D6F9FDADB42D}"/>
              </a:ext>
            </a:extLst>
          </p:cNvPr>
          <p:cNvSpPr>
            <a:spLocks noGrp="1"/>
          </p:cNvSpPr>
          <p:nvPr userDrawn="1">
            <p:ph type="body" sz="quarter" idx="13" hasCustomPrompt="1"/>
          </p:nvPr>
        </p:nvSpPr>
        <p:spPr>
          <a:xfrm>
            <a:off x="819770" y="4246881"/>
            <a:ext cx="6860555" cy="622280"/>
          </a:xfrm>
        </p:spPr>
        <p:txBody>
          <a:bodyPr/>
          <a:lstStyle>
            <a:lvl1pPr marL="0" indent="0">
              <a:lnSpc>
                <a:spcPct val="100000"/>
              </a:lnSpc>
              <a:spcBef>
                <a:spcPts val="600"/>
              </a:spcBef>
              <a:buNone/>
              <a:defRPr sz="1300">
                <a:solidFill>
                  <a:schemeClr val="bg1"/>
                </a:solidFill>
              </a:defRPr>
            </a:lvl1pPr>
            <a:lvl2pPr marL="360363" indent="0">
              <a:buNone/>
              <a:defRPr/>
            </a:lvl2pPr>
          </a:lstStyle>
          <a:p>
            <a:pPr lvl="0"/>
            <a:r>
              <a:rPr lang="fi-FI" dirty="0"/>
              <a:t>Sitaatin esittäjän nimi tai lähde </a:t>
            </a:r>
          </a:p>
        </p:txBody>
      </p:sp>
      <p:sp>
        <p:nvSpPr>
          <p:cNvPr id="17" name="Kuvan paikkamerkki 19">
            <a:extLst>
              <a:ext uri="{FF2B5EF4-FFF2-40B4-BE49-F238E27FC236}">
                <a16:creationId xmlns:a16="http://schemas.microsoft.com/office/drawing/2014/main" id="{79A4B3D4-F743-4ABE-BF43-A842D73C48BF}"/>
              </a:ext>
              <a:ext uri="{C183D7F6-B498-43B3-948B-1728B52AA6E4}">
                <adec:decorative xmlns:adec="http://schemas.microsoft.com/office/drawing/2017/decorative" val="0"/>
              </a:ext>
            </a:extLst>
          </p:cNvPr>
          <p:cNvSpPr>
            <a:spLocks noGrp="1"/>
          </p:cNvSpPr>
          <p:nvPr>
            <p:ph type="pic" sz="quarter" idx="14"/>
          </p:nvPr>
        </p:nvSpPr>
        <p:spPr>
          <a:xfrm>
            <a:off x="8104820" y="0"/>
            <a:ext cx="4087180" cy="6858000"/>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80" h="6858000">
                <a:moveTo>
                  <a:pt x="655475" y="0"/>
                </a:moveTo>
                <a:lnTo>
                  <a:pt x="4087180" y="0"/>
                </a:lnTo>
                <a:lnTo>
                  <a:pt x="4087180" y="6858000"/>
                </a:lnTo>
                <a:lnTo>
                  <a:pt x="655475" y="6858000"/>
                </a:lnTo>
                <a:cubicBezTo>
                  <a:pt x="198241" y="5579539"/>
                  <a:pt x="-1047" y="4538242"/>
                  <a:pt x="5" y="3405402"/>
                </a:cubicBezTo>
                <a:cubicBezTo>
                  <a:pt x="1057" y="2272562"/>
                  <a:pt x="220670" y="994916"/>
                  <a:pt x="655475" y="0"/>
                </a:cubicBezTo>
                <a:close/>
              </a:path>
            </a:pathLst>
          </a:custGeom>
        </p:spPr>
        <p:txBody>
          <a:bodyPr anchor="ctr" anchorCtr="0"/>
          <a:lstStyle>
            <a:lvl1pPr marL="0" indent="0" algn="ctr">
              <a:buNone/>
              <a:defRPr/>
            </a:lvl1pPr>
          </a:lstStyle>
          <a:p>
            <a:endParaRPr lang="fi-FI" dirty="0"/>
          </a:p>
        </p:txBody>
      </p:sp>
      <p:grpSp>
        <p:nvGrpSpPr>
          <p:cNvPr id="14" name="Ryhmä 13">
            <a:extLst>
              <a:ext uri="{FF2B5EF4-FFF2-40B4-BE49-F238E27FC236}">
                <a16:creationId xmlns:a16="http://schemas.microsoft.com/office/drawing/2014/main" id="{9A6D78D3-4FC0-42A7-9715-18AAAB12760C}"/>
              </a:ext>
              <a:ext uri="{C183D7F6-B498-43B3-948B-1728B52AA6E4}">
                <adec:decorative xmlns:adec="http://schemas.microsoft.com/office/drawing/2017/decorative" val="1"/>
              </a:ext>
            </a:extLst>
          </p:cNvPr>
          <p:cNvGrpSpPr/>
          <p:nvPr userDrawn="1"/>
        </p:nvGrpSpPr>
        <p:grpSpPr bwMode="gray">
          <a:xfrm>
            <a:off x="257177" y="1270"/>
            <a:ext cx="2267584" cy="1890186"/>
            <a:chOff x="206376" y="-19050"/>
            <a:chExt cx="4511675" cy="3760788"/>
          </a:xfrm>
          <a:solidFill>
            <a:srgbClr val="546885"/>
          </a:solidFill>
        </p:grpSpPr>
        <p:sp>
          <p:nvSpPr>
            <p:cNvPr id="12" name="Freeform 5">
              <a:extLst>
                <a:ext uri="{FF2B5EF4-FFF2-40B4-BE49-F238E27FC236}">
                  <a16:creationId xmlns:a16="http://schemas.microsoft.com/office/drawing/2014/main" id="{268701B8-B376-43FE-B7F2-878080FDF0E6}"/>
                </a:ext>
              </a:extLst>
            </p:cNvPr>
            <p:cNvSpPr>
              <a:spLocks/>
            </p:cNvSpPr>
            <p:nvPr userDrawn="1"/>
          </p:nvSpPr>
          <p:spPr bwMode="gray">
            <a:xfrm>
              <a:off x="206376"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A7BFF58C-823E-4991-AC39-EEE807FFA1E7}"/>
                </a:ext>
              </a:extLst>
            </p:cNvPr>
            <p:cNvSpPr>
              <a:spLocks/>
            </p:cNvSpPr>
            <p:nvPr userDrawn="1"/>
          </p:nvSpPr>
          <p:spPr bwMode="gray">
            <a:xfrm>
              <a:off x="2636838"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7957434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itaatti kuva 1 tumma">
    <p:bg>
      <p:bgPr>
        <a:solidFill>
          <a:srgbClr val="1B365D"/>
        </a:solidFill>
        <a:effectLst/>
      </p:bgPr>
    </p:bg>
    <p:spTree>
      <p:nvGrpSpPr>
        <p:cNvPr id="1" name=""/>
        <p:cNvGrpSpPr/>
        <p:nvPr/>
      </p:nvGrpSpPr>
      <p:grpSpPr>
        <a:xfrm>
          <a:off x="0" y="0"/>
          <a:ext cx="0" cy="0"/>
          <a:chOff x="0" y="0"/>
          <a:chExt cx="0" cy="0"/>
        </a:xfrm>
      </p:grpSpPr>
      <p:pic>
        <p:nvPicPr>
          <p:cNvPr id="28" name="Kuva 27" descr="Puunuija">
            <a:extLst>
              <a:ext uri="{FF2B5EF4-FFF2-40B4-BE49-F238E27FC236}">
                <a16:creationId xmlns:a16="http://schemas.microsoft.com/office/drawing/2014/main" id="{0C894645-360E-4B0E-B056-721914725C19}"/>
              </a:ext>
              <a:ext uri="{C183D7F6-B498-43B3-948B-1728B52AA6E4}">
                <adec:decorative xmlns:adec="http://schemas.microsoft.com/office/drawing/2017/decorative" val="0"/>
              </a:ext>
            </a:extLst>
          </p:cNvPr>
          <p:cNvPicPr>
            <a:picLocks/>
          </p:cNvPicPr>
          <p:nvPr userDrawn="1"/>
        </p:nvPicPr>
        <p:blipFill>
          <a:blip r:embed="rId2">
            <a:extLst>
              <a:ext uri="{28A0092B-C50C-407E-A947-70E740481C1C}">
                <a14:useLocalDpi xmlns:a14="http://schemas.microsoft.com/office/drawing/2010/main"/>
              </a:ext>
            </a:extLst>
          </a:blip>
          <a:srcRect/>
          <a:stretch/>
        </p:blipFill>
        <p:spPr>
          <a:xfrm>
            <a:off x="8087772" y="-1"/>
            <a:ext cx="4122000" cy="6858000"/>
          </a:xfrm>
          <a:prstGeom prst="rect">
            <a:avLst/>
          </a:prstGeom>
        </p:spPr>
      </p:pic>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0" y="0"/>
            <a:ext cx="8756990" cy="6857999"/>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1B365D"/>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819770" y="2276873"/>
            <a:ext cx="6860406" cy="1822687"/>
          </a:xfrm>
        </p:spPr>
        <p:txBody>
          <a:bodyPr anchor="t" anchorCtr="0"/>
          <a:lstStyle>
            <a:lvl1pPr>
              <a:defRPr sz="3700">
                <a:solidFill>
                  <a:schemeClr val="bg1"/>
                </a:solidFill>
              </a:defRPr>
            </a:lvl1pPr>
          </a:lstStyle>
          <a:p>
            <a:r>
              <a:rPr lang="fi-FI" dirty="0"/>
              <a:t>Sitaattivälisivu – esitykseen </a:t>
            </a:r>
            <a:br>
              <a:rPr lang="fi-FI" dirty="0"/>
            </a:br>
            <a:r>
              <a:rPr lang="fi-FI" dirty="0"/>
              <a:t>voi nostaa sisältöön sopivia lauseita tai sanontoja, 3 riviä tekstiä</a:t>
            </a:r>
          </a:p>
        </p:txBody>
      </p:sp>
      <p:sp>
        <p:nvSpPr>
          <p:cNvPr id="6" name="Tekstin paikkamerkki 5">
            <a:extLst>
              <a:ext uri="{FF2B5EF4-FFF2-40B4-BE49-F238E27FC236}">
                <a16:creationId xmlns:a16="http://schemas.microsoft.com/office/drawing/2014/main" id="{F719A860-795B-428F-80F9-D6F9FDADB42D}"/>
              </a:ext>
            </a:extLst>
          </p:cNvPr>
          <p:cNvSpPr>
            <a:spLocks noGrp="1"/>
          </p:cNvSpPr>
          <p:nvPr userDrawn="1">
            <p:ph type="body" sz="quarter" idx="13" hasCustomPrompt="1"/>
          </p:nvPr>
        </p:nvSpPr>
        <p:spPr>
          <a:xfrm>
            <a:off x="819770" y="4246881"/>
            <a:ext cx="6860555" cy="622280"/>
          </a:xfrm>
        </p:spPr>
        <p:txBody>
          <a:bodyPr/>
          <a:lstStyle>
            <a:lvl1pPr marL="0" indent="0">
              <a:lnSpc>
                <a:spcPct val="100000"/>
              </a:lnSpc>
              <a:spcBef>
                <a:spcPts val="600"/>
              </a:spcBef>
              <a:buNone/>
              <a:defRPr sz="1300">
                <a:solidFill>
                  <a:schemeClr val="bg1"/>
                </a:solidFill>
              </a:defRPr>
            </a:lvl1pPr>
            <a:lvl2pPr marL="360363" indent="0">
              <a:buNone/>
              <a:defRPr/>
            </a:lvl2pPr>
          </a:lstStyle>
          <a:p>
            <a:pPr lvl="0"/>
            <a:r>
              <a:rPr lang="fi-FI" dirty="0"/>
              <a:t>Sitaatin esittäjän nimi tai lähde </a:t>
            </a:r>
          </a:p>
        </p:txBody>
      </p:sp>
      <p:grpSp>
        <p:nvGrpSpPr>
          <p:cNvPr id="14" name="Ryhmä 13">
            <a:extLst>
              <a:ext uri="{FF2B5EF4-FFF2-40B4-BE49-F238E27FC236}">
                <a16:creationId xmlns:a16="http://schemas.microsoft.com/office/drawing/2014/main" id="{9A6D78D3-4FC0-42A7-9715-18AAAB12760C}"/>
              </a:ext>
              <a:ext uri="{C183D7F6-B498-43B3-948B-1728B52AA6E4}">
                <adec:decorative xmlns:adec="http://schemas.microsoft.com/office/drawing/2017/decorative" val="1"/>
              </a:ext>
            </a:extLst>
          </p:cNvPr>
          <p:cNvGrpSpPr/>
          <p:nvPr userDrawn="1"/>
        </p:nvGrpSpPr>
        <p:grpSpPr bwMode="gray">
          <a:xfrm>
            <a:off x="257177" y="1270"/>
            <a:ext cx="2267584" cy="1890186"/>
            <a:chOff x="206376" y="-19050"/>
            <a:chExt cx="4511675" cy="3760788"/>
          </a:xfrm>
          <a:solidFill>
            <a:srgbClr val="546885"/>
          </a:solidFill>
        </p:grpSpPr>
        <p:sp>
          <p:nvSpPr>
            <p:cNvPr id="12" name="Freeform 5">
              <a:extLst>
                <a:ext uri="{FF2B5EF4-FFF2-40B4-BE49-F238E27FC236}">
                  <a16:creationId xmlns:a16="http://schemas.microsoft.com/office/drawing/2014/main" id="{268701B8-B376-43FE-B7F2-878080FDF0E6}"/>
                </a:ext>
              </a:extLst>
            </p:cNvPr>
            <p:cNvSpPr>
              <a:spLocks/>
            </p:cNvSpPr>
            <p:nvPr userDrawn="1"/>
          </p:nvSpPr>
          <p:spPr bwMode="gray">
            <a:xfrm>
              <a:off x="206376"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A7BFF58C-823E-4991-AC39-EEE807FFA1E7}"/>
                </a:ext>
              </a:extLst>
            </p:cNvPr>
            <p:cNvSpPr>
              <a:spLocks/>
            </p:cNvSpPr>
            <p:nvPr userDrawn="1"/>
          </p:nvSpPr>
          <p:spPr bwMode="gray">
            <a:xfrm>
              <a:off x="2636838"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9908699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paikka tumma">
    <p:spTree>
      <p:nvGrpSpPr>
        <p:cNvPr id="1" name=""/>
        <p:cNvGrpSpPr/>
        <p:nvPr/>
      </p:nvGrpSpPr>
      <p:grpSpPr>
        <a:xfrm>
          <a:off x="0" y="0"/>
          <a:ext cx="0" cy="0"/>
          <a:chOff x="0" y="0"/>
          <a:chExt cx="0" cy="0"/>
        </a:xfrm>
      </p:grpSpPr>
      <p:grpSp>
        <p:nvGrpSpPr>
          <p:cNvPr id="26" name="Ryhmä 25">
            <a:extLst>
              <a:ext uri="{FF2B5EF4-FFF2-40B4-BE49-F238E27FC236}">
                <a16:creationId xmlns:a16="http://schemas.microsoft.com/office/drawing/2014/main" id="{F799DD09-7730-4542-89B9-54881FBB5779}"/>
              </a:ext>
              <a:ext uri="{C183D7F6-B498-43B3-948B-1728B52AA6E4}">
                <adec:decorative xmlns:adec="http://schemas.microsoft.com/office/drawing/2017/decorative" val="1"/>
              </a:ext>
            </a:extLst>
          </p:cNvPr>
          <p:cNvGrpSpPr>
            <a:grpSpLocks noChangeAspect="1"/>
          </p:cNvGrpSpPr>
          <p:nvPr userDrawn="1"/>
        </p:nvGrpSpPr>
        <p:grpSpPr bwMode="gray">
          <a:xfrm>
            <a:off x="0" y="0"/>
            <a:ext cx="8756990" cy="6858000"/>
            <a:chOff x="1725613" y="6350"/>
            <a:chExt cx="8740775" cy="6845301"/>
          </a:xfrm>
        </p:grpSpPr>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1725613" y="6350"/>
              <a:ext cx="8740775" cy="6845300"/>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1B36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11">
              <a:extLst>
                <a:ext uri="{FF2B5EF4-FFF2-40B4-BE49-F238E27FC236}">
                  <a16:creationId xmlns:a16="http://schemas.microsoft.com/office/drawing/2014/main" id="{C38B15FE-EB78-49DB-9C78-8EDF68976BF4}"/>
                </a:ext>
              </a:extLst>
            </p:cNvPr>
            <p:cNvSpPr>
              <a:spLocks/>
            </p:cNvSpPr>
            <p:nvPr userDrawn="1"/>
          </p:nvSpPr>
          <p:spPr bwMode="gray">
            <a:xfrm>
              <a:off x="1725613" y="5081588"/>
              <a:ext cx="5503863" cy="17700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051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2196246"/>
            <a:ext cx="6428358" cy="1952053"/>
          </a:xfrm>
        </p:spPr>
        <p:txBody>
          <a:bodyPr anchor="t" anchorCtr="0"/>
          <a:lstStyle>
            <a:lvl1pPr>
              <a:defRPr sz="4100">
                <a:solidFill>
                  <a:schemeClr val="bg1"/>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
        <p:nvSpPr>
          <p:cNvPr id="20" name="Kuvan paikkamerkki 19">
            <a:extLst>
              <a:ext uri="{FF2B5EF4-FFF2-40B4-BE49-F238E27FC236}">
                <a16:creationId xmlns:a16="http://schemas.microsoft.com/office/drawing/2014/main" id="{8DB9BFF2-C31A-4614-8C44-870E61EDC78C}"/>
              </a:ext>
              <a:ext uri="{C183D7F6-B498-43B3-948B-1728B52AA6E4}">
                <adec:decorative xmlns:adec="http://schemas.microsoft.com/office/drawing/2017/decorative" val="0"/>
              </a:ext>
            </a:extLst>
          </p:cNvPr>
          <p:cNvSpPr>
            <a:spLocks noGrp="1"/>
          </p:cNvSpPr>
          <p:nvPr>
            <p:ph type="pic" sz="quarter" idx="13"/>
          </p:nvPr>
        </p:nvSpPr>
        <p:spPr>
          <a:xfrm>
            <a:off x="8104820" y="0"/>
            <a:ext cx="4087180" cy="6858000"/>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80" h="6858000">
                <a:moveTo>
                  <a:pt x="655475" y="0"/>
                </a:moveTo>
                <a:lnTo>
                  <a:pt x="4087180" y="0"/>
                </a:lnTo>
                <a:lnTo>
                  <a:pt x="4087180" y="6858000"/>
                </a:lnTo>
                <a:lnTo>
                  <a:pt x="655475" y="6858000"/>
                </a:lnTo>
                <a:cubicBezTo>
                  <a:pt x="198241" y="5579539"/>
                  <a:pt x="-1047" y="4538242"/>
                  <a:pt x="5" y="3405402"/>
                </a:cubicBezTo>
                <a:cubicBezTo>
                  <a:pt x="1057" y="2272562"/>
                  <a:pt x="220670" y="994916"/>
                  <a:pt x="655475" y="0"/>
                </a:cubicBezTo>
                <a:close/>
              </a:path>
            </a:pathLst>
          </a:custGeom>
        </p:spPr>
        <p:txBody>
          <a:bodyPr anchor="ctr" anchorCtr="0"/>
          <a:lstStyle>
            <a:lvl1pPr marL="0" indent="0" algn="ctr">
              <a:buNone/>
              <a:defRPr/>
            </a:lvl1pPr>
          </a:lstStyle>
          <a:p>
            <a:endParaRPr lang="fi-FI" dirty="0"/>
          </a:p>
        </p:txBody>
      </p:sp>
    </p:spTree>
    <p:extLst>
      <p:ext uri="{BB962C8B-B14F-4D97-AF65-F5344CB8AC3E}">
        <p14:creationId xmlns:p14="http://schemas.microsoft.com/office/powerpoint/2010/main" val="2795985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1 tumma">
    <p:spTree>
      <p:nvGrpSpPr>
        <p:cNvPr id="1" name=""/>
        <p:cNvGrpSpPr/>
        <p:nvPr/>
      </p:nvGrpSpPr>
      <p:grpSpPr>
        <a:xfrm>
          <a:off x="0" y="0"/>
          <a:ext cx="0" cy="0"/>
          <a:chOff x="0" y="0"/>
          <a:chExt cx="0" cy="0"/>
        </a:xfrm>
      </p:grpSpPr>
      <p:pic>
        <p:nvPicPr>
          <p:cNvPr id="9" name="Kuva 8" descr="Kuva, joka sisältää kohteen katukivetys, suojatie">
            <a:extLst>
              <a:ext uri="{FF2B5EF4-FFF2-40B4-BE49-F238E27FC236}">
                <a16:creationId xmlns:a16="http://schemas.microsoft.com/office/drawing/2014/main" id="{A86AABEE-DA51-4835-B15D-19F852423575}"/>
              </a:ext>
              <a:ext uri="{C183D7F6-B498-43B3-948B-1728B52AA6E4}">
                <adec:decorative xmlns:adec="http://schemas.microsoft.com/office/drawing/2017/decorative" val="0"/>
              </a:ext>
            </a:extLst>
          </p:cNvPr>
          <p:cNvPicPr>
            <a:picLocks/>
          </p:cNvPicPr>
          <p:nvPr userDrawn="1"/>
        </p:nvPicPr>
        <p:blipFill>
          <a:blip r:embed="rId2">
            <a:extLst>
              <a:ext uri="{28A0092B-C50C-407E-A947-70E740481C1C}">
                <a14:useLocalDpi xmlns:a14="http://schemas.microsoft.com/office/drawing/2010/main"/>
              </a:ext>
            </a:extLst>
          </a:blip>
          <a:srcRect/>
          <a:stretch/>
        </p:blipFill>
        <p:spPr>
          <a:xfrm>
            <a:off x="8084729" y="0"/>
            <a:ext cx="4122000" cy="6858000"/>
          </a:xfrm>
          <a:prstGeom prst="rect">
            <a:avLst/>
          </a:prstGeom>
        </p:spPr>
      </p:pic>
      <p:grpSp>
        <p:nvGrpSpPr>
          <p:cNvPr id="26" name="Ryhmä 25">
            <a:extLst>
              <a:ext uri="{FF2B5EF4-FFF2-40B4-BE49-F238E27FC236}">
                <a16:creationId xmlns:a16="http://schemas.microsoft.com/office/drawing/2014/main" id="{F799DD09-7730-4542-89B9-54881FBB5779}"/>
              </a:ext>
              <a:ext uri="{C183D7F6-B498-43B3-948B-1728B52AA6E4}">
                <adec:decorative xmlns:adec="http://schemas.microsoft.com/office/drawing/2017/decorative" val="1"/>
              </a:ext>
            </a:extLst>
          </p:cNvPr>
          <p:cNvGrpSpPr>
            <a:grpSpLocks noChangeAspect="1"/>
          </p:cNvGrpSpPr>
          <p:nvPr userDrawn="1"/>
        </p:nvGrpSpPr>
        <p:grpSpPr bwMode="gray">
          <a:xfrm>
            <a:off x="0" y="0"/>
            <a:ext cx="8756990" cy="6858000"/>
            <a:chOff x="1725613" y="6350"/>
            <a:chExt cx="8740775" cy="6845301"/>
          </a:xfrm>
        </p:grpSpPr>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1725613" y="6350"/>
              <a:ext cx="8740775" cy="6845300"/>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1B36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11">
              <a:extLst>
                <a:ext uri="{FF2B5EF4-FFF2-40B4-BE49-F238E27FC236}">
                  <a16:creationId xmlns:a16="http://schemas.microsoft.com/office/drawing/2014/main" id="{C38B15FE-EB78-49DB-9C78-8EDF68976BF4}"/>
                </a:ext>
              </a:extLst>
            </p:cNvPr>
            <p:cNvSpPr>
              <a:spLocks/>
            </p:cNvSpPr>
            <p:nvPr userDrawn="1"/>
          </p:nvSpPr>
          <p:spPr bwMode="gray">
            <a:xfrm>
              <a:off x="1725613" y="5081588"/>
              <a:ext cx="5503863" cy="17700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051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2196246"/>
            <a:ext cx="6428358" cy="1952053"/>
          </a:xfrm>
        </p:spPr>
        <p:txBody>
          <a:bodyPr anchor="t" anchorCtr="0"/>
          <a:lstStyle>
            <a:lvl1pPr>
              <a:defRPr sz="4100">
                <a:solidFill>
                  <a:schemeClr val="bg1"/>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5086355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2 tumma">
    <p:spTree>
      <p:nvGrpSpPr>
        <p:cNvPr id="1" name=""/>
        <p:cNvGrpSpPr/>
        <p:nvPr/>
      </p:nvGrpSpPr>
      <p:grpSpPr>
        <a:xfrm>
          <a:off x="0" y="0"/>
          <a:ext cx="0" cy="0"/>
          <a:chOff x="0" y="0"/>
          <a:chExt cx="0" cy="0"/>
        </a:xfrm>
      </p:grpSpPr>
      <p:pic>
        <p:nvPicPr>
          <p:cNvPr id="8" name="Kuva 7" descr="Kuva, joka sisältää kohteen henkilö, puku, mies, ulko">
            <a:extLst>
              <a:ext uri="{FF2B5EF4-FFF2-40B4-BE49-F238E27FC236}">
                <a16:creationId xmlns:a16="http://schemas.microsoft.com/office/drawing/2014/main" id="{AC711D4B-0E2C-4FE9-BD49-57E2B08E8AAE}"/>
              </a:ext>
              <a:ext uri="{C183D7F6-B498-43B3-948B-1728B52AA6E4}">
                <adec:decorative xmlns:adec="http://schemas.microsoft.com/office/drawing/2017/decorative" val="0"/>
              </a:ext>
            </a:extLst>
          </p:cNvPr>
          <p:cNvPicPr>
            <a:picLocks/>
          </p:cNvPicPr>
          <p:nvPr userDrawn="1"/>
        </p:nvPicPr>
        <p:blipFill>
          <a:blip r:embed="rId2">
            <a:extLst>
              <a:ext uri="{28A0092B-C50C-407E-A947-70E740481C1C}">
                <a14:useLocalDpi xmlns:a14="http://schemas.microsoft.com/office/drawing/2010/main"/>
              </a:ext>
            </a:extLst>
          </a:blip>
          <a:srcRect/>
          <a:stretch/>
        </p:blipFill>
        <p:spPr>
          <a:xfrm>
            <a:off x="8087938" y="0"/>
            <a:ext cx="4125600" cy="6858000"/>
          </a:xfrm>
          <a:prstGeom prst="rect">
            <a:avLst/>
          </a:prstGeom>
        </p:spPr>
      </p:pic>
      <p:sp>
        <p:nvSpPr>
          <p:cNvPr id="25" name="Freeform 11">
            <a:extLst>
              <a:ext uri="{FF2B5EF4-FFF2-40B4-BE49-F238E27FC236}">
                <a16:creationId xmlns:a16="http://schemas.microsoft.com/office/drawing/2014/main" id="{C38B15FE-EB78-49DB-9C78-8EDF68976BF4}"/>
              </a:ext>
              <a:ext uri="{C183D7F6-B498-43B3-948B-1728B52AA6E4}">
                <adec:decorative xmlns:adec="http://schemas.microsoft.com/office/drawing/2017/decorative" val="1"/>
              </a:ext>
            </a:extLst>
          </p:cNvPr>
          <p:cNvSpPr>
            <a:spLocks/>
          </p:cNvSpPr>
          <p:nvPr userDrawn="1"/>
        </p:nvSpPr>
        <p:spPr bwMode="gray">
          <a:xfrm>
            <a:off x="0" y="5084653"/>
            <a:ext cx="5514073" cy="1773347"/>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E1E6F5"/>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819770" y="2196246"/>
            <a:ext cx="6428358" cy="1952053"/>
          </a:xfrm>
        </p:spPr>
        <p:txBody>
          <a:bodyPr anchor="t" anchorCtr="0"/>
          <a:lstStyle>
            <a:lvl1pPr>
              <a:defRPr sz="4100">
                <a:solidFill>
                  <a:schemeClr val="tx2"/>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chemeClr val="tx2"/>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chemeClr val="tx2"/>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289658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3 tumma">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A9699318-17A8-4406-8545-15EC6D0D7635}"/>
              </a:ext>
              <a:ext uri="{C183D7F6-B498-43B3-948B-1728B52AA6E4}">
                <adec:decorative xmlns:adec="http://schemas.microsoft.com/office/drawing/2017/decorative" val="1"/>
              </a:ext>
            </a:extLst>
          </p:cNvPr>
          <p:cNvSpPr>
            <a:spLocks/>
          </p:cNvSpPr>
          <p:nvPr userDrawn="1"/>
        </p:nvSpPr>
        <p:spPr bwMode="gray">
          <a:xfrm>
            <a:off x="0" y="5084653"/>
            <a:ext cx="5514073" cy="1773347"/>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E1E6F5"/>
          </a:solidFill>
          <a:ln>
            <a:noFill/>
          </a:ln>
        </p:spPr>
        <p:txBody>
          <a:bodyPr vert="horz" wrap="square" lIns="91440" tIns="45720" rIns="91440" bIns="45720" numCol="1" anchor="t" anchorCtr="0" compatLnSpc="1">
            <a:prstTxWarp prst="textNoShape">
              <a:avLst/>
            </a:prstTxWarp>
          </a:bodyPr>
          <a:lstStyle/>
          <a:p>
            <a:endParaRPr lang="fi-FI"/>
          </a:p>
        </p:txBody>
      </p:sp>
      <p:pic>
        <p:nvPicPr>
          <p:cNvPr id="28" name="Kuva 27" descr="Kuva, joka sisältää kohteen henkilö, nuori, poika, lapsi">
            <a:extLst>
              <a:ext uri="{FF2B5EF4-FFF2-40B4-BE49-F238E27FC236}">
                <a16:creationId xmlns:a16="http://schemas.microsoft.com/office/drawing/2014/main" id="{0C894645-360E-4B0E-B056-721914725C19}"/>
              </a:ext>
              <a:ext uri="{C183D7F6-B498-43B3-948B-1728B52AA6E4}">
                <adec:decorative xmlns:adec="http://schemas.microsoft.com/office/drawing/2017/decorative" val="0"/>
              </a:ext>
            </a:extLst>
          </p:cNvPr>
          <p:cNvPicPr>
            <a:picLocks/>
          </p:cNvPicPr>
          <p:nvPr userDrawn="1"/>
        </p:nvPicPr>
        <p:blipFill>
          <a:blip r:embed="rId2">
            <a:extLst>
              <a:ext uri="{28A0092B-C50C-407E-A947-70E740481C1C}">
                <a14:useLocalDpi xmlns:a14="http://schemas.microsoft.com/office/drawing/2010/main"/>
              </a:ext>
            </a:extLst>
          </a:blip>
          <a:srcRect/>
          <a:stretch/>
        </p:blipFill>
        <p:spPr>
          <a:xfrm>
            <a:off x="8080965" y="0"/>
            <a:ext cx="4122000" cy="6858000"/>
          </a:xfrm>
          <a:prstGeom prst="rect">
            <a:avLst/>
          </a:prstGeom>
        </p:spPr>
      </p:pic>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2196246"/>
            <a:ext cx="6428358" cy="1952053"/>
          </a:xfrm>
        </p:spPr>
        <p:txBody>
          <a:bodyPr anchor="t" anchorCtr="0"/>
          <a:lstStyle>
            <a:lvl1pPr>
              <a:defRPr sz="5600">
                <a:solidFill>
                  <a:schemeClr val="tx2"/>
                </a:solidFill>
              </a:defRPr>
            </a:lvl1pPr>
          </a:lstStyle>
          <a:p>
            <a:r>
              <a:rPr lang="fi-FI" dirty="0"/>
              <a:t>Yksi tekstirivi</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chemeClr val="tx2"/>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chemeClr val="tx2"/>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54912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Otsikkodia kuva 5">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CF0DAFF-9FE4-4AD9-AFAD-CDEBB58AE6A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3" y="429"/>
            <a:ext cx="12198400" cy="6861600"/>
          </a:xfrm>
          <a:prstGeom prst="rect">
            <a:avLst/>
          </a:prstGeom>
        </p:spPr>
      </p:pic>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2026920" y="3073399"/>
            <a:ext cx="6661368" cy="1864043"/>
          </a:xfrm>
        </p:spPr>
        <p:txBody>
          <a:bodyPr anchor="b"/>
          <a:lstStyle>
            <a:lvl1pPr algn="l">
              <a:defRPr sz="4100">
                <a:solidFill>
                  <a:srgbClr val="FFFFFF"/>
                </a:solidFill>
              </a:defRPr>
            </a:lvl1pPr>
          </a:lstStyle>
          <a:p>
            <a:r>
              <a:rPr lang="fi-FI" dirty="0"/>
              <a:t>Esityksen aloitussivu </a:t>
            </a:r>
            <a:br>
              <a:rPr lang="fi-FI" dirty="0"/>
            </a:br>
            <a:r>
              <a:rPr lang="fi-FI" dirty="0"/>
              <a:t>valokuvalla</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2026920" y="5318760"/>
            <a:ext cx="8641080" cy="702528"/>
          </a:xfrm>
        </p:spPr>
        <p:txBody>
          <a:bodyPr/>
          <a:lstStyle>
            <a:lvl1pPr marL="0" indent="0" algn="l">
              <a:lnSpc>
                <a:spcPct val="110000"/>
              </a:lnSpc>
              <a:spcBef>
                <a:spcPts val="0"/>
              </a:spcBef>
              <a:buNone/>
              <a:defRPr sz="13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8" name="Kuva 7">
            <a:extLst>
              <a:ext uri="{FF2B5EF4-FFF2-40B4-BE49-F238E27FC236}">
                <a16:creationId xmlns:a16="http://schemas.microsoft.com/office/drawing/2014/main" id="{14BCC542-D23C-4611-A69E-0CF488C49AB7}"/>
              </a:ext>
              <a:ext uri="{C183D7F6-B498-43B3-948B-1728B52AA6E4}">
                <adec:decorative xmlns:adec="http://schemas.microsoft.com/office/drawing/2017/decorative" val="1"/>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84439" y="188259"/>
            <a:ext cx="5687933" cy="1864659"/>
          </a:xfrm>
          <a:prstGeom prst="rect">
            <a:avLst/>
          </a:prstGeom>
        </p:spPr>
      </p:pic>
    </p:spTree>
    <p:extLst>
      <p:ext uri="{BB962C8B-B14F-4D97-AF65-F5344CB8AC3E}">
        <p14:creationId xmlns:p14="http://schemas.microsoft.com/office/powerpoint/2010/main" val="3701225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p:txBody>
          <a:bodyPr/>
          <a:lstStyle>
            <a:lvl1pPr>
              <a:defRPr/>
            </a:lvl1pPr>
          </a:lstStyle>
          <a:p>
            <a:r>
              <a:rPr lang="fi-FI" dirty="0"/>
              <a:t>Tekstisivu, yksipalstainen. </a:t>
            </a:r>
            <a:br>
              <a:rPr lang="fi-FI" dirty="0"/>
            </a:br>
            <a:r>
              <a:rPr lang="fi-FI" dirty="0"/>
              <a:t>Otsikon pituus korkeintaan kaksi riviä</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Alatunnisteen paikkamerkki 7">
            <a:extLst>
              <a:ext uri="{FF2B5EF4-FFF2-40B4-BE49-F238E27FC236}">
                <a16:creationId xmlns:a16="http://schemas.microsoft.com/office/drawing/2014/main" id="{77F5A965-5012-417E-A4D7-9CB8DE3A3803}"/>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9" name="Dian numeron paikkamerkki 8">
            <a:extLst>
              <a:ext uri="{FF2B5EF4-FFF2-40B4-BE49-F238E27FC236}">
                <a16:creationId xmlns:a16="http://schemas.microsoft.com/office/drawing/2014/main" id="{D9E0DD3D-67FB-4C7B-917A-622EAB8FF858}"/>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10702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ot ja sisältö">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p:txBody>
          <a:bodyPr/>
          <a:lstStyle>
            <a:lvl1pPr>
              <a:defRPr/>
            </a:lvl1pPr>
          </a:lstStyle>
          <a:p>
            <a:r>
              <a:rPr lang="fi-FI" dirty="0"/>
              <a:t>Tekstisivu, yksipalstainen väliotsikolla.</a:t>
            </a:r>
          </a:p>
        </p:txBody>
      </p:sp>
      <p:sp>
        <p:nvSpPr>
          <p:cNvPr id="9" name="Tekstin paikkamerkki 8">
            <a:extLst>
              <a:ext uri="{FF2B5EF4-FFF2-40B4-BE49-F238E27FC236}">
                <a16:creationId xmlns:a16="http://schemas.microsoft.com/office/drawing/2014/main" id="{0904BD93-F0C4-4A6C-9010-5804694C7170}"/>
              </a:ext>
            </a:extLst>
          </p:cNvPr>
          <p:cNvSpPr>
            <a:spLocks noGrp="1"/>
          </p:cNvSpPr>
          <p:nvPr>
            <p:ph type="body" sz="quarter" idx="13" hasCustomPrompt="1"/>
          </p:nvPr>
        </p:nvSpPr>
        <p:spPr>
          <a:xfrm>
            <a:off x="781050" y="1758315"/>
            <a:ext cx="10571163" cy="446549"/>
          </a:xfrm>
        </p:spPr>
        <p:txBody>
          <a:bodyPr/>
          <a:lstStyle>
            <a:lvl1pPr marL="0" indent="0">
              <a:buNone/>
              <a:defRPr b="1"/>
            </a:lvl1pPr>
            <a:lvl2pPr marL="360363" indent="0">
              <a:buNone/>
              <a:defRPr/>
            </a:lvl2pPr>
          </a:lstStyle>
          <a:p>
            <a:pPr lvl="0"/>
            <a:r>
              <a:rPr lang="fi-FI" dirty="0"/>
              <a:t>Väliotsikko</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a:xfrm>
            <a:off x="782320" y="2285999"/>
            <a:ext cx="10571480" cy="372476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Alatunnisteen paikkamerkki 7">
            <a:extLst>
              <a:ext uri="{FF2B5EF4-FFF2-40B4-BE49-F238E27FC236}">
                <a16:creationId xmlns:a16="http://schemas.microsoft.com/office/drawing/2014/main" id="{6ADF7489-4677-49C3-A1B0-538615DB3729}"/>
              </a:ext>
            </a:extLst>
          </p:cNvPr>
          <p:cNvSpPr>
            <a:spLocks noGrp="1"/>
          </p:cNvSpPr>
          <p:nvPr>
            <p:ph type="ftr" sz="quarter" idx="15"/>
          </p:nvPr>
        </p:nvSpPr>
        <p:spPr/>
        <p:txBody>
          <a:body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5CDDDB65-8BD7-43F3-A41C-27411B840544}"/>
              </a:ext>
            </a:extLst>
          </p:cNvPr>
          <p:cNvSpPr>
            <a:spLocks noGrp="1"/>
          </p:cNvSpPr>
          <p:nvPr>
            <p:ph type="sldNum" sz="quarter" idx="16"/>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9497720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image" Target="../media/image1.jpe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theme" Target="../theme/theme2.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 Id="rId8" Type="http://schemas.openxmlformats.org/officeDocument/2006/relationships/slideLayout" Target="../slideLayouts/slideLayout40.xml"/><Relationship Id="rId3"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B813CEF-66CE-41A6-9589-6FF5AB746687}"/>
              </a:ext>
            </a:extLst>
          </p:cNvPr>
          <p:cNvSpPr>
            <a:spLocks noGrp="1"/>
          </p:cNvSpPr>
          <p:nvPr>
            <p:ph type="title"/>
          </p:nvPr>
        </p:nvSpPr>
        <p:spPr>
          <a:xfrm>
            <a:off x="782320" y="306000"/>
            <a:ext cx="10571480" cy="1325563"/>
          </a:xfrm>
          <a:prstGeom prst="rect">
            <a:avLst/>
          </a:prstGeom>
        </p:spPr>
        <p:txBody>
          <a:bodyPr vert="horz" lIns="0" tIns="0" rIns="0" bIns="0" rtlCol="0" anchor="ctr">
            <a:noAutofit/>
          </a:bodyPr>
          <a:lstStyle/>
          <a:p>
            <a:r>
              <a:rPr lang="fi-FI" noProof="0"/>
              <a:t>Muokkaa ots. perustyyl. napsautt.</a:t>
            </a:r>
          </a:p>
        </p:txBody>
      </p:sp>
      <p:sp>
        <p:nvSpPr>
          <p:cNvPr id="3" name="Tekstin paikkamerkki 2">
            <a:extLst>
              <a:ext uri="{FF2B5EF4-FFF2-40B4-BE49-F238E27FC236}">
                <a16:creationId xmlns:a16="http://schemas.microsoft.com/office/drawing/2014/main" id="{7D603C59-5B66-4F64-93F3-1F4DFBEE6E5F}"/>
              </a:ext>
            </a:extLst>
          </p:cNvPr>
          <p:cNvSpPr>
            <a:spLocks noGrp="1"/>
          </p:cNvSpPr>
          <p:nvPr>
            <p:ph type="body" idx="1"/>
          </p:nvPr>
        </p:nvSpPr>
        <p:spPr>
          <a:xfrm>
            <a:off x="782320" y="1762761"/>
            <a:ext cx="10571480" cy="4248000"/>
          </a:xfrm>
          <a:prstGeom prst="rect">
            <a:avLst/>
          </a:prstGeom>
        </p:spPr>
        <p:txBody>
          <a:bodyPr vert="horz" lIns="0" tIns="0" rIns="0" bIns="0" rtlCol="0">
            <a:no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4D131FDA-8F15-4702-ABF9-690082056A91}"/>
              </a:ext>
            </a:extLst>
          </p:cNvPr>
          <p:cNvSpPr>
            <a:spLocks noGrp="1"/>
          </p:cNvSpPr>
          <p:nvPr>
            <p:ph type="dt" sz="half" idx="2"/>
          </p:nvPr>
        </p:nvSpPr>
        <p:spPr>
          <a:xfrm>
            <a:off x="6344920" y="6453336"/>
            <a:ext cx="1009328" cy="228600"/>
          </a:xfrm>
          <a:prstGeom prst="rect">
            <a:avLst/>
          </a:prstGeom>
        </p:spPr>
        <p:txBody>
          <a:bodyPr vert="horz" lIns="0" tIns="0" rIns="0" bIns="0" rtlCol="0" anchor="ctr">
            <a:noAutofit/>
          </a:bodyPr>
          <a:lstStyle>
            <a:lvl1pPr algn="l">
              <a:defRPr sz="900">
                <a:solidFill>
                  <a:schemeClr val="tx2"/>
                </a:solidFill>
              </a:defRPr>
            </a:lvl1pPr>
          </a:lstStyle>
          <a:p>
            <a:endParaRPr lang="fi-FI" noProof="0" dirty="0"/>
          </a:p>
        </p:txBody>
      </p:sp>
      <p:sp>
        <p:nvSpPr>
          <p:cNvPr id="5" name="Alatunnisteen paikkamerkki 4">
            <a:extLst>
              <a:ext uri="{FF2B5EF4-FFF2-40B4-BE49-F238E27FC236}">
                <a16:creationId xmlns:a16="http://schemas.microsoft.com/office/drawing/2014/main" id="{26B6AA8B-3D61-4AA5-84FF-FE178AE4F2BA}"/>
              </a:ext>
            </a:extLst>
          </p:cNvPr>
          <p:cNvSpPr>
            <a:spLocks noGrp="1"/>
          </p:cNvSpPr>
          <p:nvPr>
            <p:ph type="ftr" sz="quarter" idx="3"/>
          </p:nvPr>
        </p:nvSpPr>
        <p:spPr>
          <a:xfrm>
            <a:off x="1168400" y="6453336"/>
            <a:ext cx="4114800" cy="228600"/>
          </a:xfrm>
          <a:prstGeom prst="rect">
            <a:avLst/>
          </a:prstGeom>
        </p:spPr>
        <p:txBody>
          <a:bodyPr vert="horz" lIns="0" tIns="0" rIns="0" bIns="0" rtlCol="0" anchor="ctr">
            <a:noAutofit/>
          </a:bodyPr>
          <a:lstStyle>
            <a:lvl1pPr algn="ctr">
              <a:defRPr sz="900">
                <a:solidFill>
                  <a:schemeClr val="tx2"/>
                </a:solidFill>
              </a:defRPr>
            </a:lvl1pPr>
          </a:lstStyle>
          <a:p>
            <a:pPr algn="l"/>
            <a:r>
              <a:rPr lang="fi-FI" dirty="0"/>
              <a:t>Aihe/otsikkoteksti </a:t>
            </a:r>
            <a:r>
              <a:rPr lang="fi-FI" dirty="0" err="1"/>
              <a:t>Arial</a:t>
            </a:r>
            <a:r>
              <a:rPr lang="fi-FI" dirty="0"/>
              <a:t> </a:t>
            </a:r>
            <a:r>
              <a:rPr lang="fi-FI" dirty="0" err="1"/>
              <a:t>Regular</a:t>
            </a:r>
            <a:r>
              <a:rPr lang="fi-FI" dirty="0"/>
              <a:t> </a:t>
            </a:r>
            <a:r>
              <a:rPr lang="fi-FI" dirty="0" err="1"/>
              <a:t>lorem</a:t>
            </a:r>
            <a:r>
              <a:rPr lang="fi-FI" dirty="0"/>
              <a:t> </a:t>
            </a:r>
            <a:r>
              <a:rPr lang="fi-FI" dirty="0" err="1"/>
              <a:t>ipsum</a:t>
            </a:r>
            <a:r>
              <a:rPr lang="fi-FI" dirty="0"/>
              <a:t> </a:t>
            </a:r>
            <a:r>
              <a:rPr lang="fi-FI" dirty="0" err="1"/>
              <a:t>dolores</a:t>
            </a:r>
            <a:endParaRPr lang="fi-FI" dirty="0"/>
          </a:p>
        </p:txBody>
      </p:sp>
      <p:sp>
        <p:nvSpPr>
          <p:cNvPr id="6" name="Dian numeron paikkamerkki 5">
            <a:extLst>
              <a:ext uri="{FF2B5EF4-FFF2-40B4-BE49-F238E27FC236}">
                <a16:creationId xmlns:a16="http://schemas.microsoft.com/office/drawing/2014/main" id="{8D84F219-5BCC-4F1C-B213-2C1F4342BEF7}"/>
              </a:ext>
            </a:extLst>
          </p:cNvPr>
          <p:cNvSpPr>
            <a:spLocks noGrp="1"/>
          </p:cNvSpPr>
          <p:nvPr>
            <p:ph type="sldNum" sz="quarter" idx="4"/>
          </p:nvPr>
        </p:nvSpPr>
        <p:spPr>
          <a:xfrm>
            <a:off x="781200" y="6453336"/>
            <a:ext cx="366880" cy="228600"/>
          </a:xfrm>
          <a:prstGeom prst="rect">
            <a:avLst/>
          </a:prstGeom>
        </p:spPr>
        <p:txBody>
          <a:bodyPr vert="horz" lIns="0" tIns="0" rIns="0" bIns="0" rtlCol="0" anchor="ctr">
            <a:noAutofit/>
          </a:bodyPr>
          <a:lstStyle>
            <a:lvl1pPr algn="l">
              <a:defRPr sz="900">
                <a:solidFill>
                  <a:schemeClr val="tx2"/>
                </a:solidFill>
              </a:defRPr>
            </a:lvl1pPr>
          </a:lstStyle>
          <a:p>
            <a:fld id="{4BCCB783-365B-40E8-A1C9-91A9348041A5}" type="slidenum">
              <a:rPr lang="fi-FI" smtClean="0"/>
              <a:pPr/>
              <a:t>‹#›</a:t>
            </a:fld>
            <a:endParaRPr lang="fi-FI" dirty="0"/>
          </a:p>
        </p:txBody>
      </p:sp>
      <p:pic>
        <p:nvPicPr>
          <p:cNvPr id="10" name="Kuva 9">
            <a:extLst>
              <a:ext uri="{FF2B5EF4-FFF2-40B4-BE49-F238E27FC236}">
                <a16:creationId xmlns:a16="http://schemas.microsoft.com/office/drawing/2014/main" id="{D33629B3-B00B-4B41-B4FE-97D8470F2BEB}"/>
              </a:ext>
              <a:ext uri="{C183D7F6-B498-43B3-948B-1728B52AA6E4}">
                <adec:decorative xmlns:adec="http://schemas.microsoft.com/office/drawing/2017/decorative" val="1"/>
              </a:ext>
            </a:extLst>
          </p:cNvPr>
          <p:cNvPicPr>
            <a:picLocks noChangeAspect="1"/>
          </p:cNvPicPr>
          <p:nvPr userDrawn="1"/>
        </p:nvPicPr>
        <p:blipFill>
          <a:blip r:embed="rId34" cstate="hqprint">
            <a:alphaModFix/>
            <a:extLst>
              <a:ext uri="{28A0092B-C50C-407E-A947-70E740481C1C}">
                <a14:useLocalDpi xmlns:a14="http://schemas.microsoft.com/office/drawing/2010/main" val="0"/>
              </a:ext>
            </a:extLst>
          </a:blip>
          <a:stretch>
            <a:fillRect/>
          </a:stretch>
        </p:blipFill>
        <p:spPr>
          <a:xfrm>
            <a:off x="9893272" y="6142062"/>
            <a:ext cx="1947891" cy="638572"/>
          </a:xfrm>
          <a:prstGeom prst="rect">
            <a:avLst/>
          </a:prstGeom>
        </p:spPr>
      </p:pic>
    </p:spTree>
    <p:extLst>
      <p:ext uri="{BB962C8B-B14F-4D97-AF65-F5344CB8AC3E}">
        <p14:creationId xmlns:p14="http://schemas.microsoft.com/office/powerpoint/2010/main" val="357821685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9" r:id="rId3"/>
    <p:sldLayoutId id="2147483660" r:id="rId4"/>
    <p:sldLayoutId id="2147483661" r:id="rId5"/>
    <p:sldLayoutId id="2147483662" r:id="rId6"/>
    <p:sldLayoutId id="2147483663" r:id="rId7"/>
    <p:sldLayoutId id="2147483650" r:id="rId8"/>
    <p:sldLayoutId id="2147483677" r:id="rId9"/>
    <p:sldLayoutId id="2147483652" r:id="rId10"/>
    <p:sldLayoutId id="2147483678" r:id="rId11"/>
    <p:sldLayoutId id="2147483681" r:id="rId12"/>
    <p:sldLayoutId id="2147483679" r:id="rId13"/>
    <p:sldLayoutId id="2147483680" r:id="rId14"/>
    <p:sldLayoutId id="2147483654" r:id="rId15"/>
    <p:sldLayoutId id="2147483655" r:id="rId16"/>
    <p:sldLayoutId id="2147483651" r:id="rId17"/>
    <p:sldLayoutId id="2147483665" r:id="rId18"/>
    <p:sldLayoutId id="2147483666" r:id="rId19"/>
    <p:sldLayoutId id="2147483667" r:id="rId20"/>
    <p:sldLayoutId id="2147483670" r:id="rId21"/>
    <p:sldLayoutId id="2147483669" r:id="rId22"/>
    <p:sldLayoutId id="2147483671" r:id="rId23"/>
    <p:sldLayoutId id="2147483672" r:id="rId24"/>
    <p:sldLayoutId id="2147483673" r:id="rId25"/>
    <p:sldLayoutId id="2147483674" r:id="rId26"/>
    <p:sldLayoutId id="2147483675" r:id="rId27"/>
    <p:sldLayoutId id="2147483683" r:id="rId28"/>
    <p:sldLayoutId id="2147483676" r:id="rId29"/>
    <p:sldLayoutId id="2147483668" r:id="rId30"/>
    <p:sldLayoutId id="2147483682" r:id="rId31"/>
    <p:sldLayoutId id="2147483742" r:id="rId32"/>
  </p:sldLayoutIdLst>
  <p:hf hdr="0" ftr="0" dt="0"/>
  <p:txStyles>
    <p:title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p:titleStyle>
    <p:body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B813CEF-66CE-41A6-9589-6FF5AB746687}"/>
              </a:ext>
            </a:extLst>
          </p:cNvPr>
          <p:cNvSpPr>
            <a:spLocks noGrp="1"/>
          </p:cNvSpPr>
          <p:nvPr>
            <p:ph type="title"/>
          </p:nvPr>
        </p:nvSpPr>
        <p:spPr>
          <a:xfrm>
            <a:off x="782320" y="306000"/>
            <a:ext cx="10571480" cy="1325563"/>
          </a:xfrm>
          <a:prstGeom prst="rect">
            <a:avLst/>
          </a:prstGeom>
        </p:spPr>
        <p:txBody>
          <a:bodyPr vert="horz" lIns="0" tIns="0" rIns="0" bIns="0" rtlCol="0" anchor="ctr">
            <a:noAutofit/>
          </a:bodyPr>
          <a:lstStyle/>
          <a:p>
            <a:r>
              <a:rPr lang="fi-FI" noProof="0"/>
              <a:t>Muokkaa ots. perustyyl. napsautt.</a:t>
            </a:r>
          </a:p>
        </p:txBody>
      </p:sp>
      <p:sp>
        <p:nvSpPr>
          <p:cNvPr id="3" name="Tekstin paikkamerkki 2">
            <a:extLst>
              <a:ext uri="{FF2B5EF4-FFF2-40B4-BE49-F238E27FC236}">
                <a16:creationId xmlns:a16="http://schemas.microsoft.com/office/drawing/2014/main" id="{7D603C59-5B66-4F64-93F3-1F4DFBEE6E5F}"/>
              </a:ext>
            </a:extLst>
          </p:cNvPr>
          <p:cNvSpPr>
            <a:spLocks noGrp="1"/>
          </p:cNvSpPr>
          <p:nvPr>
            <p:ph type="body" idx="1"/>
          </p:nvPr>
        </p:nvSpPr>
        <p:spPr>
          <a:xfrm>
            <a:off x="782320" y="1762761"/>
            <a:ext cx="10571480" cy="4248000"/>
          </a:xfrm>
          <a:prstGeom prst="rect">
            <a:avLst/>
          </a:prstGeom>
        </p:spPr>
        <p:txBody>
          <a:bodyPr vert="horz" lIns="0" tIns="0" rIns="0" bIns="0" rtlCol="0">
            <a:no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4D131FDA-8F15-4702-ABF9-690082056A91}"/>
              </a:ext>
            </a:extLst>
          </p:cNvPr>
          <p:cNvSpPr>
            <a:spLocks noGrp="1"/>
          </p:cNvSpPr>
          <p:nvPr>
            <p:ph type="dt" sz="half" idx="2"/>
          </p:nvPr>
        </p:nvSpPr>
        <p:spPr>
          <a:xfrm>
            <a:off x="6344920" y="6453336"/>
            <a:ext cx="1009328" cy="228600"/>
          </a:xfrm>
          <a:prstGeom prst="rect">
            <a:avLst/>
          </a:prstGeom>
        </p:spPr>
        <p:txBody>
          <a:bodyPr vert="horz" lIns="0" tIns="0" rIns="0" bIns="0" rtlCol="0" anchor="ctr">
            <a:noAutofit/>
          </a:bodyPr>
          <a:lstStyle>
            <a:lvl1pPr algn="l">
              <a:defRPr sz="900">
                <a:solidFill>
                  <a:schemeClr val="tx2"/>
                </a:solidFill>
              </a:defRPr>
            </a:lvl1pPr>
          </a:lstStyle>
          <a:p>
            <a:endParaRPr lang="fi-FI" noProof="0" dirty="0"/>
          </a:p>
        </p:txBody>
      </p:sp>
      <p:sp>
        <p:nvSpPr>
          <p:cNvPr id="5" name="Alatunnisteen paikkamerkki 4">
            <a:extLst>
              <a:ext uri="{FF2B5EF4-FFF2-40B4-BE49-F238E27FC236}">
                <a16:creationId xmlns:a16="http://schemas.microsoft.com/office/drawing/2014/main" id="{26B6AA8B-3D61-4AA5-84FF-FE178AE4F2BA}"/>
              </a:ext>
            </a:extLst>
          </p:cNvPr>
          <p:cNvSpPr>
            <a:spLocks noGrp="1"/>
          </p:cNvSpPr>
          <p:nvPr>
            <p:ph type="ftr" sz="quarter" idx="3"/>
          </p:nvPr>
        </p:nvSpPr>
        <p:spPr>
          <a:xfrm>
            <a:off x="1168400" y="6453336"/>
            <a:ext cx="4114800" cy="228600"/>
          </a:xfrm>
          <a:prstGeom prst="rect">
            <a:avLst/>
          </a:prstGeom>
        </p:spPr>
        <p:txBody>
          <a:bodyPr vert="horz" lIns="0" tIns="0" rIns="0" bIns="0" rtlCol="0" anchor="ctr">
            <a:noAutofit/>
          </a:bodyPr>
          <a:lstStyle>
            <a:lvl1pPr algn="ctr">
              <a:defRPr sz="900">
                <a:solidFill>
                  <a:schemeClr val="tx2"/>
                </a:solidFill>
              </a:defRPr>
            </a:lvl1pPr>
          </a:lstStyle>
          <a:p>
            <a:pPr algn="l"/>
            <a:r>
              <a:rPr lang="fi-FI" dirty="0"/>
              <a:t>Aihe/otsikkoteksti </a:t>
            </a:r>
            <a:r>
              <a:rPr lang="fi-FI" dirty="0" err="1"/>
              <a:t>Arial</a:t>
            </a:r>
            <a:r>
              <a:rPr lang="fi-FI" dirty="0"/>
              <a:t> </a:t>
            </a:r>
            <a:r>
              <a:rPr lang="fi-FI" dirty="0" err="1"/>
              <a:t>Regular</a:t>
            </a:r>
            <a:r>
              <a:rPr lang="fi-FI" dirty="0"/>
              <a:t> </a:t>
            </a:r>
            <a:r>
              <a:rPr lang="fi-FI" dirty="0" err="1"/>
              <a:t>lorem</a:t>
            </a:r>
            <a:r>
              <a:rPr lang="fi-FI" dirty="0"/>
              <a:t> </a:t>
            </a:r>
            <a:r>
              <a:rPr lang="fi-FI" dirty="0" err="1"/>
              <a:t>ipsum</a:t>
            </a:r>
            <a:r>
              <a:rPr lang="fi-FI" dirty="0"/>
              <a:t> </a:t>
            </a:r>
            <a:r>
              <a:rPr lang="fi-FI" dirty="0" err="1"/>
              <a:t>dolores</a:t>
            </a:r>
            <a:endParaRPr lang="fi-FI" dirty="0"/>
          </a:p>
        </p:txBody>
      </p:sp>
      <p:sp>
        <p:nvSpPr>
          <p:cNvPr id="6" name="Dian numeron paikkamerkki 5">
            <a:extLst>
              <a:ext uri="{FF2B5EF4-FFF2-40B4-BE49-F238E27FC236}">
                <a16:creationId xmlns:a16="http://schemas.microsoft.com/office/drawing/2014/main" id="{8D84F219-5BCC-4F1C-B213-2C1F4342BEF7}"/>
              </a:ext>
            </a:extLst>
          </p:cNvPr>
          <p:cNvSpPr>
            <a:spLocks noGrp="1"/>
          </p:cNvSpPr>
          <p:nvPr>
            <p:ph type="sldNum" sz="quarter" idx="4"/>
          </p:nvPr>
        </p:nvSpPr>
        <p:spPr>
          <a:xfrm>
            <a:off x="781200" y="6453336"/>
            <a:ext cx="366880" cy="228600"/>
          </a:xfrm>
          <a:prstGeom prst="rect">
            <a:avLst/>
          </a:prstGeom>
        </p:spPr>
        <p:txBody>
          <a:bodyPr vert="horz" lIns="0" tIns="0" rIns="0" bIns="0" rtlCol="0" anchor="ctr">
            <a:noAutofit/>
          </a:bodyPr>
          <a:lstStyle>
            <a:lvl1pPr algn="l">
              <a:defRPr sz="900">
                <a:solidFill>
                  <a:schemeClr val="tx2"/>
                </a:solidFill>
              </a:defRPr>
            </a:lvl1pPr>
          </a:lstStyle>
          <a:p>
            <a:fld id="{4BCCB783-365B-40E8-A1C9-91A9348041A5}" type="slidenum">
              <a:rPr lang="fi-FI" smtClean="0"/>
              <a:pPr/>
              <a:t>‹#›</a:t>
            </a:fld>
            <a:endParaRPr lang="fi-FI" dirty="0"/>
          </a:p>
        </p:txBody>
      </p:sp>
      <p:pic>
        <p:nvPicPr>
          <p:cNvPr id="10" name="Kuva 9">
            <a:extLst>
              <a:ext uri="{FF2B5EF4-FFF2-40B4-BE49-F238E27FC236}">
                <a16:creationId xmlns:a16="http://schemas.microsoft.com/office/drawing/2014/main" id="{D33629B3-B00B-4B41-B4FE-97D8470F2BEB}"/>
              </a:ext>
              <a:ext uri="{C183D7F6-B498-43B3-948B-1728B52AA6E4}">
                <adec:decorative xmlns:adec="http://schemas.microsoft.com/office/drawing/2017/decorative" val="1"/>
              </a:ext>
            </a:extLst>
          </p:cNvPr>
          <p:cNvPicPr>
            <a:picLocks noChangeAspect="1"/>
          </p:cNvPicPr>
          <p:nvPr userDrawn="1"/>
        </p:nvPicPr>
        <p:blipFill>
          <a:blip r:embed="rId37" cstate="hqprint">
            <a:alphaModFix/>
            <a:extLst>
              <a:ext uri="{28A0092B-C50C-407E-A947-70E740481C1C}">
                <a14:useLocalDpi xmlns:a14="http://schemas.microsoft.com/office/drawing/2010/main" val="0"/>
              </a:ext>
            </a:extLst>
          </a:blip>
          <a:stretch>
            <a:fillRect/>
          </a:stretch>
        </p:blipFill>
        <p:spPr>
          <a:xfrm>
            <a:off x="9893272" y="6142062"/>
            <a:ext cx="1947891" cy="638572"/>
          </a:xfrm>
          <a:prstGeom prst="rect">
            <a:avLst/>
          </a:prstGeom>
        </p:spPr>
      </p:pic>
    </p:spTree>
    <p:extLst>
      <p:ext uri="{BB962C8B-B14F-4D97-AF65-F5344CB8AC3E}">
        <p14:creationId xmlns:p14="http://schemas.microsoft.com/office/powerpoint/2010/main" val="264492880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14" r:id="rId5"/>
    <p:sldLayoutId id="2147483712" r:id="rId6"/>
    <p:sldLayoutId id="2147483713" r:id="rId7"/>
    <p:sldLayoutId id="2147483705" r:id="rId8"/>
    <p:sldLayoutId id="2147483741" r:id="rId9"/>
    <p:sldLayoutId id="2147483706" r:id="rId10"/>
    <p:sldLayoutId id="2147483709" r:id="rId11"/>
    <p:sldLayoutId id="2147483711" r:id="rId12"/>
    <p:sldLayoutId id="2147483701" r:id="rId13"/>
    <p:sldLayoutId id="2147483702" r:id="rId14"/>
    <p:sldLayoutId id="2147483716" r:id="rId15"/>
    <p:sldLayoutId id="2147483717" r:id="rId16"/>
    <p:sldLayoutId id="2147483722" r:id="rId17"/>
    <p:sldLayoutId id="2147483728" r:id="rId18"/>
    <p:sldLayoutId id="2147483729" r:id="rId19"/>
    <p:sldLayoutId id="2147483723" r:id="rId20"/>
    <p:sldLayoutId id="2147483725" r:id="rId21"/>
    <p:sldLayoutId id="2147483724" r:id="rId22"/>
    <p:sldLayoutId id="2147483726" r:id="rId23"/>
    <p:sldLayoutId id="2147483727" r:id="rId24"/>
    <p:sldLayoutId id="2147483730" r:id="rId25"/>
    <p:sldLayoutId id="2147483731" r:id="rId26"/>
    <p:sldLayoutId id="2147483732" r:id="rId27"/>
    <p:sldLayoutId id="2147483733" r:id="rId28"/>
    <p:sldLayoutId id="2147483734" r:id="rId29"/>
    <p:sldLayoutId id="2147483739" r:id="rId30"/>
    <p:sldLayoutId id="2147483740" r:id="rId31"/>
    <p:sldLayoutId id="2147483735" r:id="rId32"/>
    <p:sldLayoutId id="2147483736" r:id="rId33"/>
    <p:sldLayoutId id="2147483737" r:id="rId34"/>
    <p:sldLayoutId id="2147483738" r:id="rId35"/>
  </p:sldLayoutIdLst>
  <p:hf hdr="0" ftr="0" dt="0"/>
  <p:txStyles>
    <p:title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p:titleStyle>
    <p:body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37.sv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33.svg"/></Relationships>
</file>

<file path=ppt/slides/_rels/slide13.xml.rels><?xml version="1.0" encoding="UTF-8" standalone="yes"?>
<Relationships xmlns="http://schemas.openxmlformats.org/package/2006/relationships"><Relationship Id="rId3" Type="http://schemas.openxmlformats.org/officeDocument/2006/relationships/hyperlink" Target="https://vm.fi/digitalisaation-edistamisen-ohjelma" TargetMode="External"/><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8" Type="http://schemas.openxmlformats.org/officeDocument/2006/relationships/hyperlink" Target="https://www.suomi.fi/yritykselle" TargetMode="External"/><Relationship Id="rId13" Type="http://schemas.openxmlformats.org/officeDocument/2006/relationships/hyperlink" Target="http://tilastokeskus.fi/til/sutivi/2019/sutivi_2019_2019-11-07_tau_022_fi.html" TargetMode="External"/><Relationship Id="rId3" Type="http://schemas.openxmlformats.org/officeDocument/2006/relationships/hyperlink" Target="https://vm.fi/tekoalyohjelma-auroraai" TargetMode="External"/><Relationship Id="rId7" Type="http://schemas.openxmlformats.org/officeDocument/2006/relationships/hyperlink" Target="https://www.suomi.fi/kansalaiselle" TargetMode="External"/><Relationship Id="rId12" Type="http://schemas.openxmlformats.org/officeDocument/2006/relationships/hyperlink" Target="https://palveluhallinta.suomi.fi/fi/tilastot/etusivu" TargetMode="External"/><Relationship Id="rId2" Type="http://schemas.openxmlformats.org/officeDocument/2006/relationships/notesSlide" Target="../notesSlides/notesSlide14.xml"/><Relationship Id="rId16" Type="http://schemas.openxmlformats.org/officeDocument/2006/relationships/hyperlink" Target="http://www.julkari.fi/handle/10024/135932" TargetMode="External"/><Relationship Id="rId1" Type="http://schemas.openxmlformats.org/officeDocument/2006/relationships/slideLayout" Target="../slideLayouts/slideLayout15.xml"/><Relationship Id="rId6" Type="http://schemas.openxmlformats.org/officeDocument/2006/relationships/hyperlink" Target="https://tem.fi/luvat-ja-valvonta" TargetMode="External"/><Relationship Id="rId11" Type="http://schemas.openxmlformats.org/officeDocument/2006/relationships/hyperlink" Target="https://vm.fi/documents/10623/306832/Kuntien+digikartoituksen+raportti/e2cce3b9-251a-e834-1482-53b9d5b5b962/Kuntien+digikartoituksen+raportti.pdf" TargetMode="External"/><Relationship Id="rId5" Type="http://schemas.openxmlformats.org/officeDocument/2006/relationships/hyperlink" Target="https://julkaisut.valtioneuvosto.fi/handle/10024/162159" TargetMode="External"/><Relationship Id="rId15" Type="http://schemas.openxmlformats.org/officeDocument/2006/relationships/hyperlink" Target="https://goingdigital.oecd.org/en/indicator/23/" TargetMode="External"/><Relationship Id="rId10" Type="http://schemas.openxmlformats.org/officeDocument/2006/relationships/hyperlink" Target="https://vm.fi/digipalvelujen-tiekartta" TargetMode="External"/><Relationship Id="rId4" Type="http://schemas.openxmlformats.org/officeDocument/2006/relationships/hyperlink" Target="https://www.suomidigi.fi/ryhmat/laheisen-kuolema" TargetMode="External"/><Relationship Id="rId9" Type="http://schemas.openxmlformats.org/officeDocument/2006/relationships/hyperlink" Target="https://www.etla.fi/wp-content/uploads/Digibarometri-2019.pdf" TargetMode="External"/><Relationship Id="rId14" Type="http://schemas.openxmlformats.org/officeDocument/2006/relationships/hyperlink" Target="https://goingdigital.oecd.org/en/countries/fi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yrittajat.fi/suomen-yrittajat/tutkimukset/digitalisaatiotutkimukset/suomalaisten-pk-yritysten-digiosaaminen-2019" TargetMode="External"/><Relationship Id="rId3" Type="http://schemas.openxmlformats.org/officeDocument/2006/relationships/hyperlink" Target="https://www.etla.fi/wp-content/uploads/Digibarometri-2019.pdf" TargetMode="External"/><Relationship Id="rId7" Type="http://schemas.openxmlformats.org/officeDocument/2006/relationships/hyperlink" Target="https://ek.fi/ajankohtaista/tiedotteet/2019/04/10/ekn-yrityskysely-digitalisaation-edellakavijoita-10-prosenttia-digipassiivien-osuus-35-prosenttia/" TargetMode="External"/><Relationship Id="rId2" Type="http://schemas.openxmlformats.org/officeDocument/2006/relationships/hyperlink" Target="https://www.julkari.fi/bitstream/handle/10024/137498/THL_Suomalaisten%20hyvinvointi%202018.pdf?sequence=1&amp;isAllowed=y" TargetMode="External"/><Relationship Id="rId1" Type="http://schemas.openxmlformats.org/officeDocument/2006/relationships/slideLayout" Target="../slideLayouts/slideLayout15.xml"/><Relationship Id="rId6" Type="http://schemas.openxmlformats.org/officeDocument/2006/relationships/hyperlink" Target="https://www.tilastokeskus.fi/til/sutivi/2019/sutivi_2019_2019-11-07_fi.pdf" TargetMode="External"/><Relationship Id="rId5" Type="http://schemas.openxmlformats.org/officeDocument/2006/relationships/hyperlink" Target="https://appsso.eurostat.ec.europa.eu/nui/show.do?dataset=isoc_sk_dskl_i&amp;lang=en" TargetMode="External"/><Relationship Id="rId4" Type="http://schemas.openxmlformats.org/officeDocument/2006/relationships/hyperlink" Target="https://ec.europa.eu/digital-single-market/en/desi" TargetMode="External"/><Relationship Id="rId9" Type="http://schemas.openxmlformats.org/officeDocument/2006/relationships/hyperlink" Target="http://www.julkari.fi/handle/10024/13593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1.svg"/></Relationships>
</file>

<file path=ppt/slides/_rels/slide3.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43.svg"/></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43.sv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41.sv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41.sv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openxmlformats.org/officeDocument/2006/relationships/image" Target="../media/image41.sv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F3505A7E-F595-4348-8E2F-DDA80B282F27}"/>
              </a:ext>
            </a:extLst>
          </p:cNvPr>
          <p:cNvSpPr>
            <a:spLocks noGrp="1"/>
          </p:cNvSpPr>
          <p:nvPr>
            <p:ph type="subTitle" idx="1"/>
          </p:nvPr>
        </p:nvSpPr>
        <p:spPr>
          <a:xfrm>
            <a:off x="2026920" y="5318760"/>
            <a:ext cx="8641080" cy="702528"/>
          </a:xfrm>
        </p:spPr>
        <p:txBody>
          <a:bodyPr vert="horz" lIns="0" tIns="0" rIns="0" bIns="0" rtlCol="0" anchor="t">
            <a:noAutofit/>
          </a:bodyPr>
          <a:lstStyle/>
          <a:p>
            <a:r>
              <a:rPr lang="fi-FI" dirty="0" err="1"/>
              <a:t>Digitalisaation</a:t>
            </a:r>
            <a:r>
              <a:rPr lang="fi-FI" dirty="0"/>
              <a:t> edistämisen ohjelma</a:t>
            </a:r>
          </a:p>
          <a:p>
            <a:r>
              <a:rPr lang="fi-FI" dirty="0"/>
              <a:t>15.05.2020</a:t>
            </a:r>
            <a:endParaRPr lang="fi-FI" dirty="0">
              <a:cs typeface="Arial"/>
            </a:endParaRPr>
          </a:p>
        </p:txBody>
      </p:sp>
      <p:sp>
        <p:nvSpPr>
          <p:cNvPr id="2" name="Otsikko 1">
            <a:extLst>
              <a:ext uri="{FF2B5EF4-FFF2-40B4-BE49-F238E27FC236}">
                <a16:creationId xmlns:a16="http://schemas.microsoft.com/office/drawing/2014/main" id="{F474BD3C-A8F3-4404-8FA0-8CC583483BB3}"/>
              </a:ext>
            </a:extLst>
          </p:cNvPr>
          <p:cNvSpPr>
            <a:spLocks noGrp="1"/>
          </p:cNvSpPr>
          <p:nvPr>
            <p:ph type="ctrTitle"/>
          </p:nvPr>
        </p:nvSpPr>
        <p:spPr>
          <a:xfrm>
            <a:off x="2063552" y="2708920"/>
            <a:ext cx="6661368" cy="2376264"/>
          </a:xfrm>
        </p:spPr>
        <p:txBody>
          <a:bodyPr/>
          <a:lstStyle/>
          <a:p>
            <a:r>
              <a:rPr lang="fi-FI" sz="4000" dirty="0"/>
              <a:t>Julkisen hallinnon </a:t>
            </a:r>
            <a:r>
              <a:rPr lang="fi-FI" sz="4000" dirty="0" err="1"/>
              <a:t>digitalisaation</a:t>
            </a:r>
            <a:r>
              <a:rPr lang="fi-FI" sz="4000" dirty="0"/>
              <a:t> edistämisen mittarit ja tilannekuva: toukokuu 2020</a:t>
            </a:r>
            <a:endParaRPr lang="fi-FI" sz="2800" dirty="0"/>
          </a:p>
        </p:txBody>
      </p:sp>
    </p:spTree>
    <p:extLst>
      <p:ext uri="{BB962C8B-B14F-4D97-AF65-F5344CB8AC3E}">
        <p14:creationId xmlns:p14="http://schemas.microsoft.com/office/powerpoint/2010/main" val="2144081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FFC1881-6069-D648-9A89-481816747163}"/>
              </a:ext>
            </a:extLst>
          </p:cNvPr>
          <p:cNvSpPr/>
          <p:nvPr/>
        </p:nvSpPr>
        <p:spPr>
          <a:xfrm>
            <a:off x="8493016" y="3748970"/>
            <a:ext cx="2860784" cy="400110"/>
          </a:xfrm>
          <a:prstGeom prst="rect">
            <a:avLst/>
          </a:prstGeom>
        </p:spPr>
        <p:txBody>
          <a:bodyPr wrap="none" rIns="0">
            <a:spAutoFit/>
          </a:bodyPr>
          <a:lstStyle/>
          <a:p>
            <a:pPr algn="r"/>
            <a:r>
              <a:rPr lang="en-GB" sz="1000" dirty="0" err="1"/>
              <a:t>Katso</a:t>
            </a:r>
            <a:r>
              <a:rPr lang="en-GB" sz="1000" dirty="0"/>
              <a:t> </a:t>
            </a:r>
            <a:r>
              <a:rPr lang="en-GB" sz="1000" dirty="0" err="1"/>
              <a:t>lähdeaineistoluettelo</a:t>
            </a:r>
            <a:r>
              <a:rPr lang="en-GB" sz="1000" dirty="0"/>
              <a:t> </a:t>
            </a:r>
            <a:r>
              <a:rPr lang="en-GB" sz="1000" dirty="0" err="1"/>
              <a:t>esityksen</a:t>
            </a:r>
            <a:r>
              <a:rPr lang="en-GB" sz="1000" dirty="0"/>
              <a:t> </a:t>
            </a:r>
            <a:r>
              <a:rPr lang="en-GB" sz="1000" dirty="0" err="1"/>
              <a:t>kalvolta</a:t>
            </a:r>
            <a:r>
              <a:rPr lang="en-GB" sz="1000" dirty="0"/>
              <a:t> 15</a:t>
            </a:r>
          </a:p>
          <a:p>
            <a:pPr algn="r"/>
            <a:endParaRPr lang="fi-FI" sz="1000" dirty="0"/>
          </a:p>
        </p:txBody>
      </p:sp>
      <p:graphicFrame>
        <p:nvGraphicFramePr>
          <p:cNvPr id="4" name="Taulukko 6">
            <a:extLst>
              <a:ext uri="{FF2B5EF4-FFF2-40B4-BE49-F238E27FC236}">
                <a16:creationId xmlns:a16="http://schemas.microsoft.com/office/drawing/2014/main" id="{88C07B76-7130-4746-AE71-1048C8A90472}"/>
              </a:ext>
            </a:extLst>
          </p:cNvPr>
          <p:cNvGraphicFramePr>
            <a:graphicFrameLocks/>
          </p:cNvGraphicFramePr>
          <p:nvPr>
            <p:extLst>
              <p:ext uri="{D42A27DB-BD31-4B8C-83A1-F6EECF244321}">
                <p14:modId xmlns:p14="http://schemas.microsoft.com/office/powerpoint/2010/main" val="120099734"/>
              </p:ext>
            </p:extLst>
          </p:nvPr>
        </p:nvGraphicFramePr>
        <p:xfrm>
          <a:off x="774000" y="1242000"/>
          <a:ext cx="10571480" cy="2475480"/>
        </p:xfrm>
        <a:graphic>
          <a:graphicData uri="http://schemas.openxmlformats.org/drawingml/2006/table">
            <a:tbl>
              <a:tblPr firstRow="1" bandRow="1">
                <a:tableStyleId>{6E25E649-3F16-4E02-A733-19D2CDBF48F0}</a:tableStyleId>
              </a:tblPr>
              <a:tblGrid>
                <a:gridCol w="1569264">
                  <a:extLst>
                    <a:ext uri="{9D8B030D-6E8A-4147-A177-3AD203B41FA5}">
                      <a16:colId xmlns:a16="http://schemas.microsoft.com/office/drawing/2014/main" val="4171460580"/>
                    </a:ext>
                  </a:extLst>
                </a:gridCol>
                <a:gridCol w="6129000">
                  <a:extLst>
                    <a:ext uri="{9D8B030D-6E8A-4147-A177-3AD203B41FA5}">
                      <a16:colId xmlns:a16="http://schemas.microsoft.com/office/drawing/2014/main" val="1755461022"/>
                    </a:ext>
                  </a:extLst>
                </a:gridCol>
                <a:gridCol w="2873216">
                  <a:extLst>
                    <a:ext uri="{9D8B030D-6E8A-4147-A177-3AD203B41FA5}">
                      <a16:colId xmlns:a16="http://schemas.microsoft.com/office/drawing/2014/main" val="554511778"/>
                    </a:ext>
                  </a:extLst>
                </a:gridCol>
              </a:tblGrid>
              <a:tr h="458935">
                <a:tc>
                  <a:txBody>
                    <a:bodyPr/>
                    <a:lstStyle/>
                    <a:p>
                      <a:r>
                        <a:rPr lang="en-GB" sz="1400" b="1" kern="800" spc="100" baseline="0" dirty="0" err="1">
                          <a:solidFill>
                            <a:schemeClr val="tx1"/>
                          </a:solidFill>
                        </a:rPr>
                        <a:t>Mittari</a:t>
                      </a:r>
                      <a:endParaRPr lang="fi-FI" sz="1300" b="0" kern="800" spc="100" baseline="0" dirty="0">
                        <a:solidFill>
                          <a:schemeClr val="tx1"/>
                        </a:solidFill>
                      </a:endParaRPr>
                    </a:p>
                  </a:txBody>
                  <a:tcPr marL="18000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400" spc="100" baseline="0" dirty="0">
                          <a:solidFill>
                            <a:schemeClr val="tx1"/>
                          </a:solidFill>
                        </a:rPr>
                        <a:t>Tilannekuva</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i-FI"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400" spc="100" baseline="0" dirty="0">
                          <a:solidFill>
                            <a:schemeClr val="tx1"/>
                          </a:solidFill>
                        </a:rPr>
                        <a:t>Tavoitetila</a:t>
                      </a:r>
                    </a:p>
                  </a:txBody>
                  <a:tcPr marL="21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1315302"/>
                  </a:ext>
                </a:extLst>
              </a:tr>
              <a:tr h="888323">
                <a:tc>
                  <a:txBody>
                    <a:bodyPr/>
                    <a:lstStyle/>
                    <a:p>
                      <a:pPr marL="0"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fi-FI" sz="1100" b="1" kern="1200" noProof="0" dirty="0">
                          <a:solidFill>
                            <a:schemeClr val="tx1"/>
                          </a:solidFill>
                          <a:latin typeface="+mn-lt"/>
                          <a:ea typeface="+mn-ea"/>
                          <a:cs typeface="+mn-cs"/>
                        </a:rPr>
                        <a:t>Asiakkaiden luottamus digipalveluihin</a:t>
                      </a:r>
                    </a:p>
                    <a:p>
                      <a:endParaRPr lang="fi-FI" sz="1300" dirty="0"/>
                    </a:p>
                  </a:txBody>
                  <a:tcPr marL="180000" marT="180000">
                    <a:lnL w="28575"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5875" marR="0" lvl="2" indent="-15875" algn="l" defTabSz="990570" rtl="0" eaLnBrk="1" fontAlgn="auto" latinLnBrk="0" hangingPunct="1">
                        <a:lnSpc>
                          <a:spcPct val="100000"/>
                        </a:lnSpc>
                        <a:spcBef>
                          <a:spcPts val="0"/>
                        </a:spcBef>
                        <a:spcAft>
                          <a:spcPts val="600"/>
                        </a:spcAft>
                        <a:buClr>
                          <a:srgbClr val="365ABD"/>
                        </a:buClr>
                        <a:buSzTx/>
                        <a:buFontTx/>
                        <a:buNone/>
                        <a:tabLst/>
                        <a:defRPr/>
                      </a:pPr>
                      <a:r>
                        <a:rPr lang="fi-FI" sz="1100" b="1" dirty="0">
                          <a:solidFill>
                            <a:schemeClr val="tx1"/>
                          </a:solidFill>
                        </a:rPr>
                        <a:t>Yli puolet kokee verkkopalvelujen käytössä esteitä</a:t>
                      </a:r>
                      <a:r>
                        <a:rPr lang="fi-FI" sz="1100" b="0" dirty="0">
                          <a:solidFill>
                            <a:schemeClr val="tx1"/>
                          </a:solidFill>
                        </a:rPr>
                        <a:t>, joista</a:t>
                      </a:r>
                      <a:r>
                        <a:rPr lang="fi-FI" sz="1100" b="0" baseline="0" dirty="0">
                          <a:solidFill>
                            <a:schemeClr val="tx1"/>
                          </a:solidFill>
                        </a:rPr>
                        <a:t> </a:t>
                      </a:r>
                      <a:r>
                        <a:rPr lang="fi-FI" sz="1100" b="0" dirty="0">
                          <a:solidFill>
                            <a:schemeClr val="tx1"/>
                          </a:solidFill>
                        </a:rPr>
                        <a:t>suurimmat liittyvät palvelujen laatuun ja luottamukseen. Yleisimpiä mainittuja esteitä ovat muun muassa henkilökohtaisen</a:t>
                      </a:r>
                      <a:r>
                        <a:rPr lang="fi-FI" sz="1100" b="0" baseline="0" dirty="0">
                          <a:solidFill>
                            <a:schemeClr val="tx1"/>
                          </a:solidFill>
                        </a:rPr>
                        <a:t> tapaamisen korvaamattomuus,</a:t>
                      </a:r>
                      <a:r>
                        <a:rPr lang="fi-FI" sz="1100" b="0" dirty="0">
                          <a:solidFill>
                            <a:schemeClr val="tx1"/>
                          </a:solidFill>
                        </a:rPr>
                        <a:t> vaikeaselkoiset käyttöohjeet</a:t>
                      </a:r>
                      <a:r>
                        <a:rPr lang="fi-FI" sz="1100" b="0" baseline="0" dirty="0">
                          <a:solidFill>
                            <a:schemeClr val="tx1"/>
                          </a:solidFill>
                        </a:rPr>
                        <a:t> sekä huoli </a:t>
                      </a:r>
                      <a:r>
                        <a:rPr lang="fi-FI" sz="1100" b="0" dirty="0">
                          <a:solidFill>
                            <a:schemeClr val="tx1"/>
                          </a:solidFill>
                        </a:rPr>
                        <a:t>tietosuojasta ja tietoturvasta. </a:t>
                      </a:r>
                    </a:p>
                  </a:txBody>
                  <a:tcPr marL="180000" marT="180000">
                    <a:lnL>
                      <a:noFill/>
                    </a:lnL>
                    <a:lnR>
                      <a:noFill/>
                    </a:lnR>
                    <a:lnT w="12700" cap="flat" cmpd="sng" algn="ctr">
                      <a:solidFill>
                        <a:schemeClr val="tx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fi-FI" sz="1100" b="0" kern="1200" noProof="0" dirty="0">
                          <a:solidFill>
                            <a:schemeClr val="tx1"/>
                          </a:solidFill>
                          <a:latin typeface="+mn-lt"/>
                          <a:ea typeface="+mn-ea"/>
                          <a:cs typeface="+mn-cs"/>
                        </a:rPr>
                        <a:t>Asiakkaiden luottamus digipalveluihin</a:t>
                      </a:r>
                      <a:r>
                        <a:rPr lang="fi-FI" sz="1100" b="0" kern="1200" baseline="0" noProof="0" dirty="0">
                          <a:solidFill>
                            <a:schemeClr val="tx1"/>
                          </a:solidFill>
                          <a:latin typeface="+mn-lt"/>
                          <a:ea typeface="+mn-ea"/>
                          <a:cs typeface="+mn-cs"/>
                        </a:rPr>
                        <a:t> kasvaa.</a:t>
                      </a:r>
                    </a:p>
                  </a:txBody>
                  <a:tcPr marL="216000" marT="180000">
                    <a:lnL>
                      <a:noFill/>
                    </a:lnL>
                    <a:lnR w="28575"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3135018"/>
                  </a:ext>
                </a:extLst>
              </a:tr>
              <a:tr h="496878">
                <a:tc>
                  <a:txBody>
                    <a:bodyPr/>
                    <a:lstStyle/>
                    <a:p>
                      <a:pPr marL="0"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fi-FI" sz="1100" b="1" kern="1200" noProof="0" dirty="0">
                          <a:solidFill>
                            <a:schemeClr val="tx1"/>
                          </a:solidFill>
                          <a:latin typeface="+mn-lt"/>
                          <a:ea typeface="+mn-ea"/>
                          <a:cs typeface="+mn-cs"/>
                        </a:rPr>
                        <a:t>Kansalaisten tietoturvahuolet</a:t>
                      </a:r>
                    </a:p>
                  </a:txBody>
                  <a:tcPr marL="180000" marT="180000">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15875" lvl="2" indent="-15875" defTabSz="990570">
                        <a:lnSpc>
                          <a:spcPct val="100000"/>
                        </a:lnSpc>
                        <a:spcBef>
                          <a:spcPts val="0"/>
                        </a:spcBef>
                        <a:spcAft>
                          <a:spcPts val="600"/>
                        </a:spcAft>
                        <a:buClr>
                          <a:srgbClr val="365ABD"/>
                        </a:buClr>
                        <a:tabLst/>
                      </a:pPr>
                      <a:r>
                        <a:rPr lang="fi-FI" sz="1100" b="1" dirty="0">
                          <a:solidFill>
                            <a:schemeClr val="tx1"/>
                          </a:solidFill>
                        </a:rPr>
                        <a:t>Noin 99 %:lla kansalaisista tietoturvahuolet eivät estä</a:t>
                      </a:r>
                      <a:r>
                        <a:rPr lang="fi-FI" sz="1100" b="1" baseline="0" dirty="0">
                          <a:solidFill>
                            <a:schemeClr val="tx1"/>
                          </a:solidFill>
                        </a:rPr>
                        <a:t> </a:t>
                      </a:r>
                      <a:r>
                        <a:rPr lang="fi-FI" sz="1100" b="1" dirty="0">
                          <a:solidFill>
                            <a:schemeClr val="tx1"/>
                          </a:solidFill>
                        </a:rPr>
                        <a:t>viranomaisasiointia internetissä</a:t>
                      </a:r>
                      <a:r>
                        <a:rPr lang="fi-FI" sz="1100" b="0" dirty="0">
                          <a:solidFill>
                            <a:schemeClr val="tx1"/>
                          </a:solidFill>
                        </a:rPr>
                        <a:t>. </a:t>
                      </a:r>
                      <a:br>
                        <a:rPr lang="fi-FI" sz="1100" b="0" dirty="0">
                          <a:solidFill>
                            <a:schemeClr val="tx1"/>
                          </a:solidFill>
                        </a:rPr>
                      </a:br>
                      <a:r>
                        <a:rPr lang="fi-FI" sz="1100" b="0" dirty="0">
                          <a:solidFill>
                            <a:schemeClr val="tx1"/>
                          </a:solidFill>
                        </a:rPr>
                        <a:t>Vain Viro (100 %)</a:t>
                      </a:r>
                      <a:r>
                        <a:rPr lang="fi-FI" sz="1100" b="0" baseline="0" dirty="0">
                          <a:solidFill>
                            <a:schemeClr val="tx1"/>
                          </a:solidFill>
                        </a:rPr>
                        <a:t> </a:t>
                      </a:r>
                      <a:r>
                        <a:rPr lang="fi-FI" sz="1100" b="0" dirty="0">
                          <a:solidFill>
                            <a:schemeClr val="tx1"/>
                          </a:solidFill>
                        </a:rPr>
                        <a:t>yltää tässä luokittelussa Suomen, Ruotsin, Norjan, Iso-Britannian ja Alankomaiden (99 %) edelle.</a:t>
                      </a:r>
                    </a:p>
                  </a:txBody>
                  <a:tcPr marL="180000" marT="180000">
                    <a:lnL>
                      <a:noFill/>
                    </a:lnL>
                    <a:lnR>
                      <a:noFill/>
                    </a:lnR>
                    <a:lnT w="28575" cap="flat" cmpd="sng" algn="ctr">
                      <a:no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en-GB" sz="1100" b="0" i="0" u="none" strike="noStrike" kern="1200" dirty="0" err="1">
                          <a:solidFill>
                            <a:schemeClr val="dk1"/>
                          </a:solidFill>
                          <a:effectLst/>
                          <a:latin typeface="+mn-lt"/>
                          <a:ea typeface="+mn-ea"/>
                          <a:cs typeface="+mn-cs"/>
                        </a:rPr>
                        <a:t>Kansalaisten</a:t>
                      </a:r>
                      <a:r>
                        <a:rPr lang="en-GB" sz="1100" b="0" i="0" u="none" strike="noStrike" kern="1200" dirty="0">
                          <a:solidFill>
                            <a:schemeClr val="dk1"/>
                          </a:solidFill>
                          <a:effectLst/>
                          <a:latin typeface="+mn-lt"/>
                          <a:ea typeface="+mn-ea"/>
                          <a:cs typeface="+mn-cs"/>
                        </a:rPr>
                        <a:t> </a:t>
                      </a:r>
                      <a:r>
                        <a:rPr lang="en-GB" sz="1100" b="0" i="0" u="none" strike="noStrike" kern="1200" dirty="0" err="1">
                          <a:solidFill>
                            <a:schemeClr val="dk1"/>
                          </a:solidFill>
                          <a:effectLst/>
                          <a:latin typeface="+mn-lt"/>
                          <a:ea typeface="+mn-ea"/>
                          <a:cs typeface="+mn-cs"/>
                        </a:rPr>
                        <a:t>tietoturvahuolten</a:t>
                      </a:r>
                      <a:r>
                        <a:rPr lang="en-GB" sz="1100" b="0" i="0" u="none" strike="noStrike" kern="1200" dirty="0">
                          <a:solidFill>
                            <a:schemeClr val="dk1"/>
                          </a:solidFill>
                          <a:effectLst/>
                          <a:latin typeface="+mn-lt"/>
                          <a:ea typeface="+mn-ea"/>
                          <a:cs typeface="+mn-cs"/>
                        </a:rPr>
                        <a:t> </a:t>
                      </a:r>
                      <a:r>
                        <a:rPr lang="en-GB" sz="1100" b="0" i="0" u="none" strike="noStrike" kern="1200" dirty="0" err="1">
                          <a:solidFill>
                            <a:schemeClr val="dk1"/>
                          </a:solidFill>
                          <a:effectLst/>
                          <a:latin typeface="+mn-lt"/>
                          <a:ea typeface="+mn-ea"/>
                          <a:cs typeface="+mn-cs"/>
                        </a:rPr>
                        <a:t>taso</a:t>
                      </a:r>
                      <a:r>
                        <a:rPr lang="en-GB" sz="1100" b="0" i="0" u="none" strike="noStrike" kern="1200" dirty="0">
                          <a:solidFill>
                            <a:schemeClr val="dk1"/>
                          </a:solidFill>
                          <a:effectLst/>
                          <a:latin typeface="+mn-lt"/>
                          <a:ea typeface="+mn-ea"/>
                          <a:cs typeface="+mn-cs"/>
                        </a:rPr>
                        <a:t> </a:t>
                      </a:r>
                      <a:br>
                        <a:rPr lang="en-GB" sz="1100" b="0" i="0" u="none" strike="noStrike" kern="1200" dirty="0">
                          <a:solidFill>
                            <a:schemeClr val="dk1"/>
                          </a:solidFill>
                          <a:effectLst/>
                          <a:latin typeface="+mn-lt"/>
                          <a:ea typeface="+mn-ea"/>
                          <a:cs typeface="+mn-cs"/>
                        </a:rPr>
                      </a:br>
                      <a:r>
                        <a:rPr lang="en-GB" sz="1100" b="0" i="0" u="none" strike="noStrike" kern="1200" dirty="0" err="1">
                          <a:solidFill>
                            <a:schemeClr val="dk1"/>
                          </a:solidFill>
                          <a:effectLst/>
                          <a:latin typeface="+mn-lt"/>
                          <a:ea typeface="+mn-ea"/>
                          <a:cs typeface="+mn-cs"/>
                        </a:rPr>
                        <a:t>säilyy</a:t>
                      </a:r>
                      <a:r>
                        <a:rPr lang="en-GB" sz="1100" b="0" i="0" u="none" strike="noStrike" kern="1200" dirty="0">
                          <a:solidFill>
                            <a:schemeClr val="dk1"/>
                          </a:solidFill>
                          <a:effectLst/>
                          <a:latin typeface="+mn-lt"/>
                          <a:ea typeface="+mn-ea"/>
                          <a:cs typeface="+mn-cs"/>
                        </a:rPr>
                        <a:t> </a:t>
                      </a:r>
                      <a:r>
                        <a:rPr lang="en-GB" sz="1100" b="0" i="0" u="none" strike="noStrike" kern="1200" dirty="0" err="1">
                          <a:solidFill>
                            <a:schemeClr val="dk1"/>
                          </a:solidFill>
                          <a:effectLst/>
                          <a:latin typeface="+mn-lt"/>
                          <a:ea typeface="+mn-ea"/>
                          <a:cs typeface="+mn-cs"/>
                        </a:rPr>
                        <a:t>nykyisellä</a:t>
                      </a:r>
                      <a:r>
                        <a:rPr lang="en-GB" sz="1100" b="0" i="0" u="none" strike="noStrike" kern="1200" dirty="0">
                          <a:solidFill>
                            <a:schemeClr val="dk1"/>
                          </a:solidFill>
                          <a:effectLst/>
                          <a:latin typeface="+mn-lt"/>
                          <a:ea typeface="+mn-ea"/>
                          <a:cs typeface="+mn-cs"/>
                        </a:rPr>
                        <a:t> </a:t>
                      </a:r>
                      <a:r>
                        <a:rPr lang="en-GB" sz="1100" b="0" i="0" u="none" strike="noStrike" kern="1200" dirty="0" err="1">
                          <a:solidFill>
                            <a:schemeClr val="dk1"/>
                          </a:solidFill>
                          <a:effectLst/>
                          <a:latin typeface="+mn-lt"/>
                          <a:ea typeface="+mn-ea"/>
                          <a:cs typeface="+mn-cs"/>
                        </a:rPr>
                        <a:t>hyvällä</a:t>
                      </a:r>
                      <a:r>
                        <a:rPr lang="en-GB" sz="1100" b="0" i="0" u="none" strike="noStrike" kern="1200" dirty="0">
                          <a:solidFill>
                            <a:schemeClr val="dk1"/>
                          </a:solidFill>
                          <a:effectLst/>
                          <a:latin typeface="+mn-lt"/>
                          <a:ea typeface="+mn-ea"/>
                          <a:cs typeface="+mn-cs"/>
                        </a:rPr>
                        <a:t> </a:t>
                      </a:r>
                      <a:r>
                        <a:rPr lang="en-GB" sz="1100" b="0" i="0" u="none" strike="noStrike" kern="1200" dirty="0" err="1">
                          <a:solidFill>
                            <a:schemeClr val="dk1"/>
                          </a:solidFill>
                          <a:effectLst/>
                          <a:latin typeface="+mn-lt"/>
                          <a:ea typeface="+mn-ea"/>
                          <a:cs typeface="+mn-cs"/>
                        </a:rPr>
                        <a:t>tasollaan</a:t>
                      </a:r>
                      <a:r>
                        <a:rPr lang="en-GB" sz="1100" b="0" i="0" u="none" strike="noStrike" kern="1200" dirty="0">
                          <a:solidFill>
                            <a:schemeClr val="dk1"/>
                          </a:solidFill>
                          <a:effectLst/>
                          <a:latin typeface="+mn-lt"/>
                          <a:ea typeface="+mn-ea"/>
                          <a:cs typeface="+mn-cs"/>
                        </a:rPr>
                        <a:t>.</a:t>
                      </a:r>
                      <a:endParaRPr lang="fi-FI" sz="1100" b="0" kern="1200" baseline="0" noProof="0" dirty="0">
                        <a:solidFill>
                          <a:schemeClr val="tx1"/>
                        </a:solidFill>
                        <a:latin typeface="+mn-lt"/>
                        <a:ea typeface="+mn-ea"/>
                        <a:cs typeface="+mn-cs"/>
                      </a:endParaRPr>
                    </a:p>
                  </a:txBody>
                  <a:tcPr marL="216000" marT="180000">
                    <a:lnL>
                      <a:noFill/>
                    </a:lnL>
                    <a:lnR w="28575" cap="flat" cmpd="sng" algn="ctr">
                      <a:noFill/>
                      <a:prstDash val="solid"/>
                      <a:round/>
                      <a:headEnd type="none" w="med" len="med"/>
                      <a:tailEnd type="none" w="med" len="med"/>
                    </a:lnR>
                    <a:lnT w="25400" cmpd="sng">
                      <a:noFill/>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907983"/>
                  </a:ext>
                </a:extLst>
              </a:tr>
              <a:tr h="0">
                <a:tc>
                  <a:txBody>
                    <a:bodyPr/>
                    <a:lstStyle/>
                    <a:p>
                      <a:pPr marL="0"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endParaRPr lang="fi-FI" sz="1100" b="1" kern="1200" noProof="0" dirty="0">
                        <a:solidFill>
                          <a:schemeClr val="tx1"/>
                        </a:solidFill>
                        <a:latin typeface="+mn-lt"/>
                        <a:ea typeface="+mn-ea"/>
                        <a:cs typeface="+mn-cs"/>
                      </a:endParaRPr>
                    </a:p>
                  </a:txBody>
                  <a:tcPr marL="180000" marT="180000">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9525" marR="0" lvl="2" indent="-9525" algn="l" defTabSz="990570" rtl="0" eaLnBrk="1" fontAlgn="auto" latinLnBrk="0" hangingPunct="1">
                        <a:lnSpc>
                          <a:spcPct val="100000"/>
                        </a:lnSpc>
                        <a:spcBef>
                          <a:spcPts val="0"/>
                        </a:spcBef>
                        <a:spcAft>
                          <a:spcPts val="600"/>
                        </a:spcAft>
                        <a:buClr>
                          <a:srgbClr val="365ABD"/>
                        </a:buClr>
                        <a:buSzTx/>
                        <a:buFontTx/>
                        <a:buNone/>
                        <a:tabLst/>
                        <a:defRPr/>
                      </a:pPr>
                      <a:endParaRPr lang="fi-FI" sz="1100" baseline="0" dirty="0"/>
                    </a:p>
                  </a:txBody>
                  <a:tcPr marL="180000" marT="180000">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vMerge="1">
                  <a:txBody>
                    <a:bodyPr/>
                    <a:lstStyle/>
                    <a:p>
                      <a:pPr marL="0"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fi-FI" sz="1100" b="0" kern="1200" baseline="0" noProof="0" dirty="0">
                          <a:solidFill>
                            <a:schemeClr val="tx1"/>
                          </a:solidFill>
                          <a:latin typeface="+mn-lt"/>
                          <a:ea typeface="+mn-ea"/>
                          <a:cs typeface="+mn-cs"/>
                        </a:rPr>
                        <a:t>Kansalaisten tietoturvahuolten taso (1%) ei muutu.</a:t>
                      </a:r>
                    </a:p>
                    <a:p>
                      <a:pPr marL="0"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endParaRPr lang="fi-FI" sz="1100" b="0" kern="1200" baseline="0" noProof="0" dirty="0">
                        <a:solidFill>
                          <a:schemeClr val="tx1"/>
                        </a:solidFill>
                        <a:latin typeface="+mn-lt"/>
                        <a:ea typeface="+mn-ea"/>
                        <a:cs typeface="+mn-cs"/>
                      </a:endParaRPr>
                    </a:p>
                  </a:txBody>
                  <a:tcPr marL="180000" marT="180000">
                    <a:lnL>
                      <a:noFill/>
                    </a:lnL>
                    <a:lnR w="28575" cap="flat" cmpd="sng" algn="ctr">
                      <a:solidFill>
                        <a:schemeClr val="accent1"/>
                      </a:solidFill>
                      <a:prstDash val="solid"/>
                      <a:round/>
                      <a:headEnd type="none" w="med" len="med"/>
                      <a:tailEnd type="none" w="med" len="med"/>
                    </a:lnR>
                    <a:lnT w="254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4403563"/>
                  </a:ext>
                </a:extLst>
              </a:tr>
            </a:tbl>
          </a:graphicData>
        </a:graphic>
      </p:graphicFrame>
      <p:grpSp>
        <p:nvGrpSpPr>
          <p:cNvPr id="12" name="Group 11" descr="””&#10;">
            <a:extLst>
              <a:ext uri="{FF2B5EF4-FFF2-40B4-BE49-F238E27FC236}">
                <a16:creationId xmlns:a16="http://schemas.microsoft.com/office/drawing/2014/main" id="{65C6744E-4B89-0E49-996E-9D385E8C28CA}"/>
              </a:ext>
            </a:extLst>
          </p:cNvPr>
          <p:cNvGrpSpPr/>
          <p:nvPr/>
        </p:nvGrpSpPr>
        <p:grpSpPr>
          <a:xfrm>
            <a:off x="10507834" y="325853"/>
            <a:ext cx="773382" cy="773382"/>
            <a:chOff x="694471" y="4165941"/>
            <a:chExt cx="773382" cy="773382"/>
          </a:xfrm>
        </p:grpSpPr>
        <p:sp>
          <p:nvSpPr>
            <p:cNvPr id="13" name="Oval 12">
              <a:extLst>
                <a:ext uri="{FF2B5EF4-FFF2-40B4-BE49-F238E27FC236}">
                  <a16:creationId xmlns:a16="http://schemas.microsoft.com/office/drawing/2014/main" id="{45C01F2A-4BCD-CD4C-9B35-4D87C320436A}"/>
                </a:ext>
              </a:extLst>
            </p:cNvPr>
            <p:cNvSpPr/>
            <p:nvPr/>
          </p:nvSpPr>
          <p:spPr>
            <a:xfrm>
              <a:off x="694471" y="4165941"/>
              <a:ext cx="773382" cy="773382"/>
            </a:xfrm>
            <a:prstGeom prst="ellipse">
              <a:avLst/>
            </a:prstGeom>
            <a:solidFill>
              <a:schemeClr val="accent1">
                <a:lumMod val="40000"/>
                <a:lumOff val="60000"/>
                <a:alpha val="9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14" name="Graphic 13">
              <a:extLst>
                <a:ext uri="{FF2B5EF4-FFF2-40B4-BE49-F238E27FC236}">
                  <a16:creationId xmlns:a16="http://schemas.microsoft.com/office/drawing/2014/main" id="{3FAF869E-FDA0-4643-9854-65B357690C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31572" y="4193644"/>
              <a:ext cx="699180" cy="699180"/>
            </a:xfrm>
            <a:prstGeom prst="rect">
              <a:avLst/>
            </a:prstGeom>
          </p:spPr>
        </p:pic>
      </p:grpSp>
      <p:sp>
        <p:nvSpPr>
          <p:cNvPr id="2" name="Title 1">
            <a:extLst>
              <a:ext uri="{FF2B5EF4-FFF2-40B4-BE49-F238E27FC236}">
                <a16:creationId xmlns:a16="http://schemas.microsoft.com/office/drawing/2014/main" id="{25DD75C1-087E-5F43-82E4-CFEA08702970}"/>
              </a:ext>
            </a:extLst>
          </p:cNvPr>
          <p:cNvSpPr>
            <a:spLocks noGrp="1"/>
          </p:cNvSpPr>
          <p:nvPr>
            <p:ph type="title"/>
          </p:nvPr>
        </p:nvSpPr>
        <p:spPr>
          <a:xfrm>
            <a:off x="774000" y="260648"/>
            <a:ext cx="10571480" cy="1325563"/>
          </a:xfrm>
        </p:spPr>
        <p:txBody>
          <a:bodyPr/>
          <a:lstStyle/>
          <a:p>
            <a:r>
              <a:rPr lang="en-GB" dirty="0" err="1"/>
              <a:t>Digipalveluiden</a:t>
            </a:r>
            <a:r>
              <a:rPr lang="en-GB" dirty="0"/>
              <a:t> </a:t>
            </a:r>
            <a:r>
              <a:rPr lang="en-GB" dirty="0" err="1"/>
              <a:t>luotettavuus</a:t>
            </a:r>
            <a:br>
              <a:rPr lang="en-FI" dirty="0"/>
            </a:br>
            <a:endParaRPr lang="en-FI" dirty="0"/>
          </a:p>
        </p:txBody>
      </p:sp>
      <p:sp>
        <p:nvSpPr>
          <p:cNvPr id="10" name="Dian numeron paikkamerkki 4">
            <a:extLst>
              <a:ext uri="{FF2B5EF4-FFF2-40B4-BE49-F238E27FC236}">
                <a16:creationId xmlns:a16="http://schemas.microsoft.com/office/drawing/2014/main" id="{450E12A3-D9A8-CB4B-B01C-069F23EC62BF}"/>
              </a:ext>
            </a:extLst>
          </p:cNvPr>
          <p:cNvSpPr>
            <a:spLocks noGrp="1"/>
          </p:cNvSpPr>
          <p:nvPr>
            <p:ph type="sldNum" sz="quarter" idx="12"/>
          </p:nvPr>
        </p:nvSpPr>
        <p:spPr>
          <a:xfrm>
            <a:off x="781200" y="6453336"/>
            <a:ext cx="366880" cy="228600"/>
          </a:xfrm>
        </p:spPr>
        <p:txBody>
          <a:bodyPr/>
          <a:lstStyle/>
          <a:p>
            <a:fld id="{4BCCB783-365B-40E8-A1C9-91A9348041A5}" type="slidenum">
              <a:rPr lang="fi-FI" smtClean="0"/>
              <a:pPr/>
              <a:t>10</a:t>
            </a:fld>
            <a:endParaRPr lang="fi-FI" dirty="0"/>
          </a:p>
        </p:txBody>
      </p:sp>
    </p:spTree>
    <p:extLst>
      <p:ext uri="{BB962C8B-B14F-4D97-AF65-F5344CB8AC3E}">
        <p14:creationId xmlns:p14="http://schemas.microsoft.com/office/powerpoint/2010/main" val="84704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8C3316-A041-AA4C-9397-83B5DB5E8010}"/>
              </a:ext>
            </a:extLst>
          </p:cNvPr>
          <p:cNvSpPr/>
          <p:nvPr/>
        </p:nvSpPr>
        <p:spPr>
          <a:xfrm>
            <a:off x="8528283" y="5216266"/>
            <a:ext cx="2825517" cy="400110"/>
          </a:xfrm>
          <a:prstGeom prst="rect">
            <a:avLst/>
          </a:prstGeom>
        </p:spPr>
        <p:txBody>
          <a:bodyPr wrap="none" rIns="0">
            <a:spAutoFit/>
          </a:bodyPr>
          <a:lstStyle/>
          <a:p>
            <a:pPr algn="r"/>
            <a:r>
              <a:rPr lang="en-GB" sz="1000" dirty="0" err="1"/>
              <a:t>Katso</a:t>
            </a:r>
            <a:r>
              <a:rPr lang="en-GB" sz="1000" dirty="0"/>
              <a:t> </a:t>
            </a:r>
            <a:r>
              <a:rPr lang="en-GB" sz="1000" dirty="0" err="1"/>
              <a:t>lähdeaineistoluettelo</a:t>
            </a:r>
            <a:r>
              <a:rPr lang="en-GB" sz="1000" dirty="0"/>
              <a:t> </a:t>
            </a:r>
            <a:r>
              <a:rPr lang="en-GB" sz="1000" dirty="0" err="1"/>
              <a:t>esityksen</a:t>
            </a:r>
            <a:r>
              <a:rPr lang="en-GB" sz="1000" dirty="0"/>
              <a:t> </a:t>
            </a:r>
            <a:r>
              <a:rPr lang="en-GB" sz="1000" dirty="0" err="1"/>
              <a:t>kalvolta</a:t>
            </a:r>
            <a:r>
              <a:rPr lang="en-GB" sz="1000" dirty="0"/>
              <a:t> 15</a:t>
            </a:r>
          </a:p>
          <a:p>
            <a:pPr algn="r"/>
            <a:endParaRPr lang="fi-FI" sz="1000" dirty="0"/>
          </a:p>
        </p:txBody>
      </p:sp>
      <p:graphicFrame>
        <p:nvGraphicFramePr>
          <p:cNvPr id="5" name="Taulukko 6">
            <a:extLst>
              <a:ext uri="{FF2B5EF4-FFF2-40B4-BE49-F238E27FC236}">
                <a16:creationId xmlns:a16="http://schemas.microsoft.com/office/drawing/2014/main" id="{6F8F808F-F930-EB4B-A0C7-985DBBC106A5}"/>
              </a:ext>
            </a:extLst>
          </p:cNvPr>
          <p:cNvGraphicFramePr>
            <a:graphicFrameLocks/>
          </p:cNvGraphicFramePr>
          <p:nvPr>
            <p:extLst>
              <p:ext uri="{D42A27DB-BD31-4B8C-83A1-F6EECF244321}">
                <p14:modId xmlns:p14="http://schemas.microsoft.com/office/powerpoint/2010/main" val="1616920913"/>
              </p:ext>
            </p:extLst>
          </p:nvPr>
        </p:nvGraphicFramePr>
        <p:xfrm>
          <a:off x="774000" y="1242000"/>
          <a:ext cx="10571480" cy="3929018"/>
        </p:xfrm>
        <a:graphic>
          <a:graphicData uri="http://schemas.openxmlformats.org/drawingml/2006/table">
            <a:tbl>
              <a:tblPr firstRow="1" bandRow="1">
                <a:tableStyleId>{6E25E649-3F16-4E02-A733-19D2CDBF48F0}</a:tableStyleId>
              </a:tblPr>
              <a:tblGrid>
                <a:gridCol w="1569264">
                  <a:extLst>
                    <a:ext uri="{9D8B030D-6E8A-4147-A177-3AD203B41FA5}">
                      <a16:colId xmlns:a16="http://schemas.microsoft.com/office/drawing/2014/main" val="4171460580"/>
                    </a:ext>
                  </a:extLst>
                </a:gridCol>
                <a:gridCol w="6129000">
                  <a:extLst>
                    <a:ext uri="{9D8B030D-6E8A-4147-A177-3AD203B41FA5}">
                      <a16:colId xmlns:a16="http://schemas.microsoft.com/office/drawing/2014/main" val="1755461022"/>
                    </a:ext>
                  </a:extLst>
                </a:gridCol>
                <a:gridCol w="2873216">
                  <a:extLst>
                    <a:ext uri="{9D8B030D-6E8A-4147-A177-3AD203B41FA5}">
                      <a16:colId xmlns:a16="http://schemas.microsoft.com/office/drawing/2014/main" val="554511778"/>
                    </a:ext>
                  </a:extLst>
                </a:gridCol>
              </a:tblGrid>
              <a:tr h="491269">
                <a:tc>
                  <a:txBody>
                    <a:bodyPr/>
                    <a:lstStyle/>
                    <a:p>
                      <a:r>
                        <a:rPr lang="en-GB" sz="1400" b="1" kern="800" spc="100" baseline="0" dirty="0" err="1">
                          <a:solidFill>
                            <a:schemeClr val="tx1"/>
                          </a:solidFill>
                        </a:rPr>
                        <a:t>Mittari</a:t>
                      </a:r>
                      <a:endParaRPr lang="fi-FI" sz="1300" b="0" kern="800" spc="100" baseline="0" dirty="0">
                        <a:solidFill>
                          <a:schemeClr val="tx1"/>
                        </a:solidFill>
                      </a:endParaRPr>
                    </a:p>
                  </a:txBody>
                  <a:tcPr marL="18000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400" spc="100" baseline="0" dirty="0">
                          <a:solidFill>
                            <a:schemeClr val="tx1"/>
                          </a:solidFill>
                        </a:rPr>
                        <a:t>Tilannekuva</a:t>
                      </a:r>
                    </a:p>
                  </a:txBody>
                  <a:tcPr marL="180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i-FI"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400" spc="100" baseline="0" dirty="0">
                          <a:solidFill>
                            <a:schemeClr val="tx1"/>
                          </a:solidFill>
                        </a:rPr>
                        <a:t>Tavoitetila</a:t>
                      </a:r>
                    </a:p>
                  </a:txBody>
                  <a:tcPr marL="21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1315302"/>
                  </a:ext>
                </a:extLst>
              </a:tr>
              <a:tr h="1380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noProof="0" dirty="0" err="1">
                          <a:solidFill>
                            <a:schemeClr val="tx1"/>
                          </a:solidFill>
                        </a:rPr>
                        <a:t>Kansalaisten</a:t>
                      </a:r>
                      <a:r>
                        <a:rPr lang="en-US" sz="1100" b="1" kern="1200" noProof="0" dirty="0">
                          <a:solidFill>
                            <a:schemeClr val="tx1"/>
                          </a:solidFill>
                        </a:rPr>
                        <a:t> </a:t>
                      </a:r>
                      <a:r>
                        <a:rPr lang="en-US" sz="1100" b="1" kern="1200" noProof="0" dirty="0" err="1">
                          <a:solidFill>
                            <a:schemeClr val="tx1"/>
                          </a:solidFill>
                        </a:rPr>
                        <a:t>digitaidot</a:t>
                      </a:r>
                      <a:endParaRPr lang="fi-FI" sz="1100" b="1" kern="1200" noProof="0" dirty="0">
                        <a:solidFill>
                          <a:schemeClr val="tx1"/>
                        </a:solidFill>
                        <a:latin typeface="+mn-lt"/>
                        <a:ea typeface="+mn-ea"/>
                        <a:cs typeface="+mn-cs"/>
                      </a:endParaRPr>
                    </a:p>
                    <a:p>
                      <a:endParaRPr lang="fi-FI" sz="1300" dirty="0"/>
                    </a:p>
                  </a:txBody>
                  <a:tcPr marL="180000" marT="180000">
                    <a:lnL w="28575"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2" indent="0" algn="l">
                        <a:spcAft>
                          <a:spcPts val="600"/>
                        </a:spcAft>
                        <a:buNone/>
                      </a:pPr>
                      <a:r>
                        <a:rPr lang="fi-FI" sz="1100" b="1" i="0" u="none" strike="noStrike" kern="1200" noProof="0" dirty="0">
                          <a:latin typeface="+mn-lt"/>
                        </a:rPr>
                        <a:t>76 %:lla s</a:t>
                      </a:r>
                      <a:r>
                        <a:rPr lang="fi-FI" sz="1100" b="1" kern="1200" noProof="0" dirty="0"/>
                        <a:t>uomalaisista on digitaaliset perustaidot </a:t>
                      </a:r>
                      <a:r>
                        <a:rPr lang="fi-FI" sz="1100" kern="1200" noProof="0" dirty="0"/>
                        <a:t>tai</a:t>
                      </a:r>
                      <a:r>
                        <a:rPr lang="fi-FI" sz="1100" kern="1200" baseline="0" noProof="0" dirty="0"/>
                        <a:t> sitä paremmat digitaidot.</a:t>
                      </a:r>
                    </a:p>
                    <a:p>
                      <a:pPr marL="0" lvl="2" indent="0" algn="l" defTabSz="990570" rtl="0" eaLnBrk="1" latinLnBrk="0" hangingPunct="1">
                        <a:spcAft>
                          <a:spcPts val="600"/>
                        </a:spcAft>
                        <a:buClr>
                          <a:schemeClr val="tx2"/>
                        </a:buClr>
                        <a:buFont typeface="Arial" panose="020B0604020202020204" pitchFamily="34" charset="0"/>
                        <a:buNone/>
                      </a:pPr>
                      <a:r>
                        <a:rPr lang="fi-FI" sz="1100" b="1" kern="1200" baseline="0" noProof="0" dirty="0"/>
                        <a:t>24 %:lla suomalaisista on heikot </a:t>
                      </a:r>
                      <a:r>
                        <a:rPr lang="fi-FI" sz="1100" kern="1200" baseline="0" noProof="0" dirty="0"/>
                        <a:t>digitaidot tai ei lainkaan pääsyä internetiin.</a:t>
                      </a:r>
                    </a:p>
                    <a:p>
                      <a:pPr marL="0" lvl="2" indent="0" algn="l" rtl="0" eaLnBrk="1" latinLnBrk="0" hangingPunct="1">
                        <a:spcAft>
                          <a:spcPts val="600"/>
                        </a:spcAft>
                        <a:buFont typeface="Arial" panose="020B0604020202020204" pitchFamily="34" charset="0"/>
                        <a:buNone/>
                      </a:pPr>
                      <a:r>
                        <a:rPr lang="fi-FI" sz="1100" b="1" kern="1200" noProof="0" dirty="0"/>
                        <a:t>93 % suomalaisista käyttää internetiä</a:t>
                      </a:r>
                      <a:r>
                        <a:rPr lang="fi-FI" sz="1100" kern="1200" noProof="0" dirty="0"/>
                        <a:t>, mikä sijoittaa Suomen EU-vertailussa 4. sijalle.</a:t>
                      </a:r>
                    </a:p>
                    <a:p>
                      <a:pPr marL="0" lvl="2" indent="0" algn="l" rtl="0" eaLnBrk="1" latinLnBrk="0" hangingPunct="1">
                        <a:spcAft>
                          <a:spcPts val="600"/>
                        </a:spcAft>
                        <a:buFont typeface="Arial" panose="020B0604020202020204" pitchFamily="34" charset="0"/>
                        <a:buNone/>
                      </a:pPr>
                      <a:r>
                        <a:rPr lang="fi-FI" sz="1100" b="1" kern="1200" noProof="0" dirty="0"/>
                        <a:t>41 % yli</a:t>
                      </a:r>
                      <a:r>
                        <a:rPr lang="fi-FI" sz="1100" b="1" kern="1200" baseline="0" noProof="0" dirty="0"/>
                        <a:t> 75-vuotiaista on käyttänyt internetiä</a:t>
                      </a:r>
                      <a:r>
                        <a:rPr lang="fi-FI" sz="1100" kern="1200" baseline="0" noProof="0" dirty="0"/>
                        <a:t>.</a:t>
                      </a:r>
                      <a:endParaRPr lang="fi-FI" sz="1100" kern="1200" noProof="0" dirty="0"/>
                    </a:p>
                  </a:txBody>
                  <a:tcPr marL="180000" marT="18000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2" indent="0" algn="l" rtl="0" eaLnBrk="1" latinLnBrk="0" hangingPunct="1">
                        <a:spcAft>
                          <a:spcPts val="600"/>
                        </a:spcAft>
                        <a:buNone/>
                      </a:pPr>
                      <a:r>
                        <a:rPr lang="fi-FI" sz="1100" b="0" kern="1200" noProof="0" dirty="0">
                          <a:solidFill>
                            <a:schemeClr val="tx1"/>
                          </a:solidFill>
                          <a:latin typeface="+mn-lt"/>
                          <a:ea typeface="+mn-ea"/>
                          <a:cs typeface="+mn-cs"/>
                        </a:rPr>
                        <a:t>Suomalaisten digitaidot kehittyvät </a:t>
                      </a:r>
                      <a:br>
                        <a:rPr lang="fi-FI" sz="1100" b="0" kern="1200" noProof="0" dirty="0">
                          <a:solidFill>
                            <a:schemeClr val="tx1"/>
                          </a:solidFill>
                          <a:latin typeface="+mn-lt"/>
                          <a:ea typeface="+mn-ea"/>
                          <a:cs typeface="+mn-cs"/>
                        </a:rPr>
                      </a:br>
                      <a:r>
                        <a:rPr lang="fi-FI" sz="1100" b="0" kern="1200" noProof="0" dirty="0">
                          <a:solidFill>
                            <a:schemeClr val="tx1"/>
                          </a:solidFill>
                          <a:latin typeface="+mn-lt"/>
                          <a:ea typeface="+mn-ea"/>
                          <a:cs typeface="+mn-cs"/>
                        </a:rPr>
                        <a:t>– erityisesti niiden, joilla on</a:t>
                      </a:r>
                      <a:r>
                        <a:rPr lang="fi-FI" sz="1100" b="0" kern="1200" baseline="0" noProof="0" dirty="0">
                          <a:solidFill>
                            <a:schemeClr val="tx1"/>
                          </a:solidFill>
                          <a:latin typeface="+mn-lt"/>
                          <a:ea typeface="+mn-ea"/>
                          <a:cs typeface="+mn-cs"/>
                        </a:rPr>
                        <a:t> heikot digitaidot.</a:t>
                      </a:r>
                    </a:p>
                  </a:txBody>
                  <a:tcPr marL="216000" marT="180000">
                    <a:lnL>
                      <a:noFill/>
                    </a:lnL>
                    <a:lnR w="28575"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3135018"/>
                  </a:ext>
                </a:extLst>
              </a:tr>
              <a:tr h="9348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dirty="0" err="1">
                          <a:ln>
                            <a:noFill/>
                          </a:ln>
                          <a:solidFill>
                            <a:schemeClr val="tx1"/>
                          </a:solidFill>
                          <a:effectLst/>
                          <a:uLnTx/>
                          <a:uFillTx/>
                        </a:rPr>
                        <a:t>Elinkeinotoimintaa</a:t>
                      </a:r>
                      <a:r>
                        <a:rPr kumimoji="0" lang="en-US" sz="1100" b="1" u="none" strike="noStrike" kern="1200" cap="none" spc="0" normalizeH="0" baseline="0" noProof="0" dirty="0">
                          <a:ln>
                            <a:noFill/>
                          </a:ln>
                          <a:solidFill>
                            <a:schemeClr val="tx1"/>
                          </a:solidFill>
                          <a:effectLst/>
                          <a:uLnTx/>
                          <a:uFillTx/>
                        </a:rPr>
                        <a:t> </a:t>
                      </a:r>
                      <a:r>
                        <a:rPr kumimoji="0" lang="en-US" sz="1100" b="1" u="none" strike="noStrike" kern="1200" cap="none" spc="0" normalizeH="0" baseline="0" noProof="0" dirty="0" err="1">
                          <a:ln>
                            <a:noFill/>
                          </a:ln>
                          <a:solidFill>
                            <a:schemeClr val="tx1"/>
                          </a:solidFill>
                          <a:effectLst/>
                          <a:uLnTx/>
                          <a:uFillTx/>
                        </a:rPr>
                        <a:t>harjoittavien</a:t>
                      </a:r>
                      <a:r>
                        <a:rPr kumimoji="0" lang="en-US" sz="1100" b="1" u="none" strike="noStrike" kern="1200" cap="none" spc="0" normalizeH="0" baseline="0" noProof="0" dirty="0">
                          <a:ln>
                            <a:noFill/>
                          </a:ln>
                          <a:solidFill>
                            <a:schemeClr val="tx1"/>
                          </a:solidFill>
                          <a:effectLst/>
                          <a:uLnTx/>
                          <a:uFillTx/>
                        </a:rPr>
                        <a:t> </a:t>
                      </a:r>
                      <a:r>
                        <a:rPr kumimoji="0" lang="en-US" sz="1100" b="1" u="none" strike="noStrike" kern="1200" cap="none" spc="0" normalizeH="0" baseline="0" noProof="0" dirty="0" err="1">
                          <a:ln>
                            <a:noFill/>
                          </a:ln>
                          <a:solidFill>
                            <a:schemeClr val="tx1"/>
                          </a:solidFill>
                          <a:effectLst/>
                          <a:uLnTx/>
                          <a:uFillTx/>
                        </a:rPr>
                        <a:t>digitaidot</a:t>
                      </a:r>
                      <a:endParaRPr kumimoji="0" lang="fi-FI" sz="1100" b="1" i="0" u="none" strike="noStrike" kern="1200" cap="none" spc="0" normalizeH="0" baseline="0" noProof="0" dirty="0">
                        <a:ln>
                          <a:noFill/>
                        </a:ln>
                        <a:solidFill>
                          <a:schemeClr val="tx1"/>
                        </a:solidFill>
                        <a:effectLst/>
                        <a:uLnTx/>
                        <a:uFillTx/>
                        <a:latin typeface="+mn-lt"/>
                        <a:ea typeface="+mn-ea"/>
                        <a:cs typeface="+mn-cs"/>
                      </a:endParaRPr>
                    </a:p>
                  </a:txBody>
                  <a:tcPr marL="180000" marT="180000">
                    <a:lnL w="28575"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fi-FI" sz="1100" b="0" kern="1200" noProof="0" dirty="0">
                          <a:solidFill>
                            <a:schemeClr val="tx1"/>
                          </a:solidFill>
                          <a:latin typeface="+mn-lt"/>
                          <a:ea typeface="+mn-ea"/>
                          <a:cs typeface="+mn-cs"/>
                        </a:rPr>
                        <a:t>Pk-yritysten johdosta ja yrittäjistä joka toinen arvioi digitaalisen osaamisensa vähintään hyväksi, mutta ainoastaan hieman yli kolmanneksessa yrityksiä arvioitiin henkilöstön osaaminen hyväksi. </a:t>
                      </a:r>
                    </a:p>
                    <a:p>
                      <a:pPr marL="0" marR="0" lvl="2" indent="0" algn="l" rtl="0" eaLnBrk="1" fontAlgn="auto" latinLnBrk="0" hangingPunct="1">
                        <a:lnSpc>
                          <a:spcPct val="100000"/>
                        </a:lnSpc>
                        <a:spcBef>
                          <a:spcPts val="0"/>
                        </a:spcBef>
                        <a:spcAft>
                          <a:spcPts val="600"/>
                        </a:spcAft>
                        <a:buFont typeface="Arial" panose="020B0604020202020204" pitchFamily="34" charset="0"/>
                        <a:buNone/>
                      </a:pPr>
                      <a:r>
                        <a:rPr lang="fi-FI" sz="1100" b="0" kern="1200" noProof="0" dirty="0">
                          <a:solidFill>
                            <a:schemeClr val="tx1"/>
                          </a:solidFill>
                          <a:latin typeface="+mn-lt"/>
                          <a:ea typeface="+mn-ea"/>
                          <a:cs typeface="+mn-cs"/>
                        </a:rPr>
                        <a:t>15 %</a:t>
                      </a:r>
                      <a:r>
                        <a:rPr lang="fi-FI" sz="1100" b="0" kern="1200" baseline="0" noProof="0" dirty="0">
                          <a:solidFill>
                            <a:schemeClr val="tx1"/>
                          </a:solidFill>
                          <a:latin typeface="+mn-lt"/>
                          <a:ea typeface="+mn-ea"/>
                          <a:cs typeface="+mn-cs"/>
                        </a:rPr>
                        <a:t> yrityksistä kokee tarvitsevansa paljon tukea digitaalisessa asioinnissa.</a:t>
                      </a:r>
                    </a:p>
                    <a:p>
                      <a:pPr marL="0" marR="0" lvl="2" indent="0" algn="l" rtl="0" eaLnBrk="1" fontAlgn="auto" latinLnBrk="0" hangingPunct="1">
                        <a:lnSpc>
                          <a:spcPct val="100000"/>
                        </a:lnSpc>
                        <a:spcBef>
                          <a:spcPts val="0"/>
                        </a:spcBef>
                        <a:spcAft>
                          <a:spcPts val="600"/>
                        </a:spcAft>
                        <a:buFont typeface="Arial" panose="020B0604020202020204" pitchFamily="34" charset="0"/>
                        <a:buNone/>
                      </a:pPr>
                      <a:endParaRPr lang="fi-FI" sz="1100" baseline="0" dirty="0"/>
                    </a:p>
                  </a:txBody>
                  <a:tcPr marL="180000" marT="18000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l" defTabSz="990570" rtl="0" eaLnBrk="1" fontAlgn="auto" latinLnBrk="0" hangingPunct="1">
                        <a:lnSpc>
                          <a:spcPct val="100000"/>
                        </a:lnSpc>
                        <a:spcBef>
                          <a:spcPts val="0"/>
                        </a:spcBef>
                        <a:spcAft>
                          <a:spcPts val="600"/>
                        </a:spcAft>
                        <a:buClr>
                          <a:schemeClr val="tx2"/>
                        </a:buClr>
                        <a:buSzTx/>
                        <a:buFontTx/>
                        <a:buNone/>
                        <a:tabLst/>
                        <a:defRPr/>
                      </a:pPr>
                      <a:r>
                        <a:rPr lang="fi-FI" sz="1100" b="0" kern="1200" noProof="0" dirty="0">
                          <a:solidFill>
                            <a:schemeClr val="tx1"/>
                          </a:solidFill>
                          <a:latin typeface="+mn-lt"/>
                          <a:ea typeface="+mn-ea"/>
                          <a:cs typeface="+mn-cs"/>
                        </a:rPr>
                        <a:t>Suomalaisten digitaidot kehittyvät </a:t>
                      </a:r>
                      <a:br>
                        <a:rPr lang="fi-FI" sz="1100" b="0" kern="1200" noProof="0" dirty="0">
                          <a:solidFill>
                            <a:schemeClr val="tx1"/>
                          </a:solidFill>
                          <a:latin typeface="+mn-lt"/>
                          <a:ea typeface="+mn-ea"/>
                          <a:cs typeface="+mn-cs"/>
                        </a:rPr>
                      </a:br>
                      <a:r>
                        <a:rPr lang="fi-FI" sz="1100" b="0" kern="1200" noProof="0" dirty="0">
                          <a:solidFill>
                            <a:schemeClr val="tx1"/>
                          </a:solidFill>
                          <a:latin typeface="+mn-lt"/>
                          <a:ea typeface="+mn-ea"/>
                          <a:cs typeface="+mn-cs"/>
                        </a:rPr>
                        <a:t>– erityisesti niiden, joilla on</a:t>
                      </a:r>
                      <a:r>
                        <a:rPr lang="fi-FI" sz="1100" b="0" kern="1200" baseline="0" noProof="0" dirty="0">
                          <a:solidFill>
                            <a:schemeClr val="tx1"/>
                          </a:solidFill>
                          <a:latin typeface="+mn-lt"/>
                          <a:ea typeface="+mn-ea"/>
                          <a:cs typeface="+mn-cs"/>
                        </a:rPr>
                        <a:t> heikot digitaidot.</a:t>
                      </a:r>
                    </a:p>
                    <a:p>
                      <a:pPr marL="0" marR="0" lvl="2" indent="0" algn="l" defTabSz="990570" rtl="0" eaLnBrk="1" fontAlgn="auto" latinLnBrk="0" hangingPunct="1">
                        <a:lnSpc>
                          <a:spcPct val="100000"/>
                        </a:lnSpc>
                        <a:spcBef>
                          <a:spcPts val="0"/>
                        </a:spcBef>
                        <a:spcAft>
                          <a:spcPts val="600"/>
                        </a:spcAft>
                        <a:buClr>
                          <a:schemeClr val="tx2"/>
                        </a:buClr>
                        <a:buSzTx/>
                        <a:buFontTx/>
                        <a:buNone/>
                        <a:tabLst/>
                        <a:defRPr/>
                      </a:pPr>
                      <a:endParaRPr lang="fi-FI" sz="1100" b="0" kern="1200" noProof="0" dirty="0">
                        <a:solidFill>
                          <a:schemeClr val="tx1"/>
                        </a:solidFill>
                        <a:latin typeface="+mn-lt"/>
                        <a:ea typeface="+mn-ea"/>
                        <a:cs typeface="+mn-cs"/>
                      </a:endParaRPr>
                    </a:p>
                  </a:txBody>
                  <a:tcPr marL="216000" marT="180000">
                    <a:lnL>
                      <a:noFill/>
                    </a:lnL>
                    <a:lnR w="28575"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907983"/>
                  </a:ext>
                </a:extLst>
              </a:tr>
              <a:tr h="782695">
                <a:tc>
                  <a:txBody>
                    <a:bodyPr/>
                    <a:lstStyle/>
                    <a:p>
                      <a:pPr marL="138113" marR="0" lvl="0" indent="0" algn="l" defTabSz="914400" rtl="0" eaLnBrk="1" fontAlgn="auto" latinLnBrk="0" hangingPunct="1">
                        <a:lnSpc>
                          <a:spcPct val="100000"/>
                        </a:lnSpc>
                        <a:spcBef>
                          <a:spcPts val="0"/>
                        </a:spcBef>
                        <a:spcAft>
                          <a:spcPts val="0"/>
                        </a:spcAft>
                        <a:buClrTx/>
                        <a:buSzTx/>
                        <a:buFontTx/>
                        <a:buNone/>
                        <a:tabLst/>
                        <a:defRPr/>
                      </a:pPr>
                      <a:r>
                        <a:rPr kumimoji="0" lang="fi-FI" sz="1100" b="1" u="none" strike="noStrike" kern="1200" cap="none" spc="0" normalizeH="0" baseline="0" noProof="0" dirty="0">
                          <a:ln>
                            <a:noFill/>
                          </a:ln>
                          <a:solidFill>
                            <a:schemeClr val="tx1"/>
                          </a:solidFill>
                          <a:effectLst/>
                          <a:uLnTx/>
                          <a:uFillTx/>
                        </a:rPr>
                        <a:t>Digitukipalvelut</a:t>
                      </a:r>
                      <a:endParaRPr kumimoji="0" lang="fi-FI" sz="1100" b="1" i="0" u="none" strike="noStrike" kern="1200" cap="none" spc="0" normalizeH="0" baseline="0" noProof="0" dirty="0">
                        <a:ln>
                          <a:noFill/>
                        </a:ln>
                        <a:solidFill>
                          <a:schemeClr val="tx1"/>
                        </a:solidFill>
                        <a:effectLst/>
                        <a:uLnTx/>
                        <a:uFillTx/>
                        <a:latin typeface="+mn-lt"/>
                        <a:ea typeface="+mn-ea"/>
                        <a:cs typeface="+mn-cs"/>
                      </a:endParaRPr>
                    </a:p>
                  </a:txBody>
                  <a:tcPr marL="54610" marR="54610" marT="180000" marB="54610">
                    <a:lnL w="28575"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4938" marR="0" lvl="2" indent="0" algn="l" rtl="0" eaLnBrk="1" fontAlgn="auto" latinLnBrk="0" hangingPunct="1">
                        <a:lnSpc>
                          <a:spcPct val="100000"/>
                        </a:lnSpc>
                        <a:spcBef>
                          <a:spcPts val="0"/>
                        </a:spcBef>
                        <a:spcAft>
                          <a:spcPts val="600"/>
                        </a:spcAft>
                        <a:buFont typeface="Arial" panose="020B0604020202020204" pitchFamily="34" charset="0"/>
                        <a:buNone/>
                        <a:tabLst/>
                      </a:pPr>
                      <a:r>
                        <a:rPr lang="fi-FI" sz="1100" dirty="0" err="1"/>
                        <a:t>Suomi.fi</a:t>
                      </a:r>
                      <a:r>
                        <a:rPr lang="fi-FI" sz="1100" dirty="0"/>
                        <a:t>-portaaliin on rekisteröitynyt </a:t>
                      </a:r>
                      <a:r>
                        <a:rPr lang="fi-FI" sz="1100" b="1" dirty="0"/>
                        <a:t>115 digitukea tarjoavaa organisaatiota ja </a:t>
                      </a:r>
                      <a:br>
                        <a:rPr lang="fi-FI" sz="1100" b="1" dirty="0"/>
                      </a:br>
                      <a:r>
                        <a:rPr lang="fi-FI" sz="1100" b="1" dirty="0"/>
                        <a:t>245 digitukipalvelua</a:t>
                      </a:r>
                      <a:r>
                        <a:rPr lang="fi-FI" sz="1100" dirty="0"/>
                        <a:t>. Mukana on vasta osa </a:t>
                      </a:r>
                      <a:r>
                        <a:rPr lang="fi-FI" sz="1100" b="0" i="0" u="none" strike="noStrike" noProof="0" dirty="0">
                          <a:latin typeface="+mn-lt"/>
                        </a:rPr>
                        <a:t>Suomessa </a:t>
                      </a:r>
                      <a:r>
                        <a:rPr lang="fi-FI" sz="1100" dirty="0"/>
                        <a:t>tarjolla olevasta digituesta.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schemeClr val="tx1"/>
                        </a:solidFill>
                        <a:effectLst/>
                        <a:uLnTx/>
                        <a:uFillTx/>
                        <a:latin typeface="+mn-lt"/>
                        <a:ea typeface="+mn-ea"/>
                        <a:cs typeface="+mn-cs"/>
                      </a:endParaRPr>
                    </a:p>
                  </a:txBody>
                  <a:tcPr marL="54610" marR="54610" marT="180000" marB="54610">
                    <a:lnL>
                      <a:noFill/>
                    </a:lnL>
                    <a:lnR>
                      <a:noFill/>
                    </a:lnR>
                    <a:lnT w="127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fi-FI" sz="1100" b="0" kern="1200" noProof="0" dirty="0">
                          <a:solidFill>
                            <a:schemeClr val="tx1"/>
                          </a:solidFill>
                          <a:latin typeface="+mn-lt"/>
                          <a:ea typeface="+mn-ea"/>
                          <a:cs typeface="+mn-cs"/>
                        </a:rPr>
                        <a:t>Digitukipalveluiden määrä kasvaa vuosittain.</a:t>
                      </a:r>
                    </a:p>
                    <a:p>
                      <a:pPr marL="0"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endParaRPr lang="fi-FI" sz="1100" b="0" kern="1200" baseline="0" noProof="0" dirty="0">
                        <a:solidFill>
                          <a:schemeClr val="tx1"/>
                        </a:solidFill>
                        <a:latin typeface="+mn-lt"/>
                        <a:ea typeface="+mn-ea"/>
                        <a:cs typeface="+mn-cs"/>
                      </a:endParaRPr>
                    </a:p>
                  </a:txBody>
                  <a:tcPr marL="216000" marT="180000">
                    <a:lnL>
                      <a:noFill/>
                    </a:lnL>
                    <a:lnR w="28575"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9695639"/>
                  </a:ext>
                </a:extLst>
              </a:tr>
            </a:tbl>
          </a:graphicData>
        </a:graphic>
      </p:graphicFrame>
      <p:grpSp>
        <p:nvGrpSpPr>
          <p:cNvPr id="15" name="Group 14" descr="””&#10;">
            <a:extLst>
              <a:ext uri="{FF2B5EF4-FFF2-40B4-BE49-F238E27FC236}">
                <a16:creationId xmlns:a16="http://schemas.microsoft.com/office/drawing/2014/main" id="{70EA691D-41BE-5E4B-AD0D-0B9D692C564B}"/>
              </a:ext>
            </a:extLst>
          </p:cNvPr>
          <p:cNvGrpSpPr/>
          <p:nvPr/>
        </p:nvGrpSpPr>
        <p:grpSpPr>
          <a:xfrm>
            <a:off x="10509079" y="333375"/>
            <a:ext cx="795452" cy="863377"/>
            <a:chOff x="4113986" y="4165941"/>
            <a:chExt cx="795452" cy="863377"/>
          </a:xfrm>
        </p:grpSpPr>
        <p:sp>
          <p:nvSpPr>
            <p:cNvPr id="16" name="Oval 15">
              <a:extLst>
                <a:ext uri="{FF2B5EF4-FFF2-40B4-BE49-F238E27FC236}">
                  <a16:creationId xmlns:a16="http://schemas.microsoft.com/office/drawing/2014/main" id="{11546E4E-9D19-AE40-827A-1BF4B6B50FA1}"/>
                </a:ext>
              </a:extLst>
            </p:cNvPr>
            <p:cNvSpPr/>
            <p:nvPr/>
          </p:nvSpPr>
          <p:spPr>
            <a:xfrm>
              <a:off x="4113986" y="4165941"/>
              <a:ext cx="773382" cy="773382"/>
            </a:xfrm>
            <a:prstGeom prst="ellipse">
              <a:avLst/>
            </a:prstGeom>
            <a:solidFill>
              <a:schemeClr val="accent1">
                <a:lumMod val="40000"/>
                <a:lumOff val="60000"/>
                <a:alpha val="9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17" name="Graphic 16">
              <a:extLst>
                <a:ext uri="{FF2B5EF4-FFF2-40B4-BE49-F238E27FC236}">
                  <a16:creationId xmlns:a16="http://schemas.microsoft.com/office/drawing/2014/main" id="{795F5869-132D-5B46-8076-4E75400B26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198238" y="4292718"/>
              <a:ext cx="711200" cy="736600"/>
            </a:xfrm>
            <a:prstGeom prst="rect">
              <a:avLst/>
            </a:prstGeom>
          </p:spPr>
        </p:pic>
      </p:grpSp>
      <p:sp>
        <p:nvSpPr>
          <p:cNvPr id="2" name="Title 1">
            <a:extLst>
              <a:ext uri="{FF2B5EF4-FFF2-40B4-BE49-F238E27FC236}">
                <a16:creationId xmlns:a16="http://schemas.microsoft.com/office/drawing/2014/main" id="{E2D4EC7D-D149-5B49-80F1-7652E805FEC3}"/>
              </a:ext>
            </a:extLst>
          </p:cNvPr>
          <p:cNvSpPr>
            <a:spLocks noGrp="1"/>
          </p:cNvSpPr>
          <p:nvPr>
            <p:ph type="title"/>
          </p:nvPr>
        </p:nvSpPr>
        <p:spPr>
          <a:xfrm>
            <a:off x="774000" y="260648"/>
            <a:ext cx="10571480" cy="1325563"/>
          </a:xfrm>
        </p:spPr>
        <p:txBody>
          <a:bodyPr/>
          <a:lstStyle/>
          <a:p>
            <a:r>
              <a:rPr lang="en-GB" dirty="0" err="1"/>
              <a:t>Digitaidot</a:t>
            </a:r>
            <a:br>
              <a:rPr lang="en-FI" dirty="0"/>
            </a:br>
            <a:endParaRPr lang="en-FI" dirty="0"/>
          </a:p>
        </p:txBody>
      </p:sp>
      <p:sp>
        <p:nvSpPr>
          <p:cNvPr id="10" name="Dian numeron paikkamerkki 4">
            <a:extLst>
              <a:ext uri="{FF2B5EF4-FFF2-40B4-BE49-F238E27FC236}">
                <a16:creationId xmlns:a16="http://schemas.microsoft.com/office/drawing/2014/main" id="{C4504B5E-417F-584E-B5F7-98D319EC947F}"/>
              </a:ext>
            </a:extLst>
          </p:cNvPr>
          <p:cNvSpPr>
            <a:spLocks noGrp="1"/>
          </p:cNvSpPr>
          <p:nvPr>
            <p:ph type="sldNum" sz="quarter" idx="12"/>
          </p:nvPr>
        </p:nvSpPr>
        <p:spPr>
          <a:xfrm>
            <a:off x="781200" y="6453336"/>
            <a:ext cx="366880" cy="228600"/>
          </a:xfrm>
        </p:spPr>
        <p:txBody>
          <a:bodyPr/>
          <a:lstStyle/>
          <a:p>
            <a:fld id="{4BCCB783-365B-40E8-A1C9-91A9348041A5}" type="slidenum">
              <a:rPr lang="fi-FI" smtClean="0"/>
              <a:pPr/>
              <a:t>11</a:t>
            </a:fld>
            <a:endParaRPr lang="fi-FI" dirty="0"/>
          </a:p>
        </p:txBody>
      </p:sp>
    </p:spTree>
    <p:extLst>
      <p:ext uri="{BB962C8B-B14F-4D97-AF65-F5344CB8AC3E}">
        <p14:creationId xmlns:p14="http://schemas.microsoft.com/office/powerpoint/2010/main" val="1667372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2C2D98-C8E4-724C-A663-0376EFF1F6FD}"/>
              </a:ext>
            </a:extLst>
          </p:cNvPr>
          <p:cNvSpPr/>
          <p:nvPr/>
        </p:nvSpPr>
        <p:spPr>
          <a:xfrm>
            <a:off x="8493015" y="5909210"/>
            <a:ext cx="2860784" cy="400110"/>
          </a:xfrm>
          <a:prstGeom prst="rect">
            <a:avLst/>
          </a:prstGeom>
        </p:spPr>
        <p:txBody>
          <a:bodyPr wrap="none" lIns="0" rIns="0">
            <a:spAutoFit/>
          </a:bodyPr>
          <a:lstStyle/>
          <a:p>
            <a:pPr algn="r"/>
            <a:r>
              <a:rPr lang="en-GB" sz="1000" dirty="0" err="1"/>
              <a:t>Katso</a:t>
            </a:r>
            <a:r>
              <a:rPr lang="en-GB" sz="1000" dirty="0"/>
              <a:t> </a:t>
            </a:r>
            <a:r>
              <a:rPr lang="en-GB" sz="1000" dirty="0" err="1"/>
              <a:t>lähdeaineistoluettelo</a:t>
            </a:r>
            <a:r>
              <a:rPr lang="en-GB" sz="1000" dirty="0"/>
              <a:t> </a:t>
            </a:r>
            <a:r>
              <a:rPr lang="en-GB" sz="1000" dirty="0" err="1"/>
              <a:t>esityksen</a:t>
            </a:r>
            <a:r>
              <a:rPr lang="en-GB" sz="1000" dirty="0"/>
              <a:t> </a:t>
            </a:r>
            <a:r>
              <a:rPr lang="en-GB" sz="1000" dirty="0" err="1"/>
              <a:t>kalvolta</a:t>
            </a:r>
            <a:r>
              <a:rPr lang="en-GB" sz="1000" dirty="0"/>
              <a:t>  15</a:t>
            </a:r>
          </a:p>
          <a:p>
            <a:pPr algn="r"/>
            <a:endParaRPr lang="fi-FI" sz="1000" dirty="0"/>
          </a:p>
        </p:txBody>
      </p:sp>
      <p:graphicFrame>
        <p:nvGraphicFramePr>
          <p:cNvPr id="4" name="Taulukko 6">
            <a:extLst>
              <a:ext uri="{FF2B5EF4-FFF2-40B4-BE49-F238E27FC236}">
                <a16:creationId xmlns:a16="http://schemas.microsoft.com/office/drawing/2014/main" id="{1719D095-6F05-744E-BF0C-D8015C9FEB25}"/>
              </a:ext>
            </a:extLst>
          </p:cNvPr>
          <p:cNvGraphicFramePr>
            <a:graphicFrameLocks/>
          </p:cNvGraphicFramePr>
          <p:nvPr>
            <p:extLst>
              <p:ext uri="{D42A27DB-BD31-4B8C-83A1-F6EECF244321}">
                <p14:modId xmlns:p14="http://schemas.microsoft.com/office/powerpoint/2010/main" val="3119106486"/>
              </p:ext>
            </p:extLst>
          </p:nvPr>
        </p:nvGraphicFramePr>
        <p:xfrm>
          <a:off x="774000" y="1242000"/>
          <a:ext cx="10579799" cy="4635272"/>
        </p:xfrm>
        <a:graphic>
          <a:graphicData uri="http://schemas.openxmlformats.org/drawingml/2006/table">
            <a:tbl>
              <a:tblPr firstRow="1" bandRow="1">
                <a:tableStyleId>{6E25E649-3F16-4E02-A733-19D2CDBF48F0}</a:tableStyleId>
              </a:tblPr>
              <a:tblGrid>
                <a:gridCol w="1777298">
                  <a:extLst>
                    <a:ext uri="{9D8B030D-6E8A-4147-A177-3AD203B41FA5}">
                      <a16:colId xmlns:a16="http://schemas.microsoft.com/office/drawing/2014/main" val="4171460580"/>
                    </a:ext>
                  </a:extLst>
                </a:gridCol>
                <a:gridCol w="7527003">
                  <a:extLst>
                    <a:ext uri="{9D8B030D-6E8A-4147-A177-3AD203B41FA5}">
                      <a16:colId xmlns:a16="http://schemas.microsoft.com/office/drawing/2014/main" val="1755461022"/>
                    </a:ext>
                  </a:extLst>
                </a:gridCol>
                <a:gridCol w="1275498">
                  <a:extLst>
                    <a:ext uri="{9D8B030D-6E8A-4147-A177-3AD203B41FA5}">
                      <a16:colId xmlns:a16="http://schemas.microsoft.com/office/drawing/2014/main" val="554511778"/>
                    </a:ext>
                  </a:extLst>
                </a:gridCol>
              </a:tblGrid>
              <a:tr h="508375">
                <a:tc>
                  <a:txBody>
                    <a:bodyPr/>
                    <a:lstStyle/>
                    <a:p>
                      <a:r>
                        <a:rPr lang="en-GB" sz="1400" b="1" kern="800" spc="100" baseline="0" dirty="0" err="1">
                          <a:solidFill>
                            <a:schemeClr val="tx1"/>
                          </a:solidFill>
                        </a:rPr>
                        <a:t>Mittari</a:t>
                      </a:r>
                      <a:endParaRPr lang="fi-FI" sz="1300" b="0" kern="800" spc="100" baseline="0" dirty="0">
                        <a:solidFill>
                          <a:schemeClr val="tx1"/>
                        </a:solidFill>
                      </a:endParaRPr>
                    </a:p>
                  </a:txBody>
                  <a:tcPr marL="18000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400" spc="100" baseline="0" dirty="0">
                          <a:solidFill>
                            <a:schemeClr val="tx1"/>
                          </a:solidFill>
                        </a:rPr>
                        <a:t>Tilannekuva</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i-FI"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400" spc="100" baseline="0" dirty="0">
                          <a:solidFill>
                            <a:schemeClr val="tx1"/>
                          </a:solidFill>
                        </a:rPr>
                        <a:t>Tavoitetila</a:t>
                      </a:r>
                    </a:p>
                  </a:txBody>
                  <a:tcPr marL="180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1315302"/>
                  </a:ext>
                </a:extLst>
              </a:tr>
              <a:tr h="2469638">
                <a:tc>
                  <a:txBody>
                    <a:bodyPr/>
                    <a:lstStyle/>
                    <a:p>
                      <a:pPr marL="0" marR="0" lvl="2" indent="0" algn="l" rtl="0" eaLnBrk="1" fontAlgn="auto" latinLnBrk="0" hangingPunct="1">
                        <a:lnSpc>
                          <a:spcPct val="100000"/>
                        </a:lnSpc>
                        <a:spcBef>
                          <a:spcPts val="0"/>
                        </a:spcBef>
                        <a:spcAft>
                          <a:spcPts val="600"/>
                        </a:spcAft>
                        <a:buFont typeface="Arial" panose="020B0604020202020204" pitchFamily="34" charset="0"/>
                        <a:buNone/>
                      </a:pPr>
                      <a:r>
                        <a:rPr lang="en-US" sz="1100" b="1" kern="1200" noProof="0" dirty="0" err="1">
                          <a:solidFill>
                            <a:schemeClr val="tx1"/>
                          </a:solidFill>
                          <a:latin typeface="+mn-lt"/>
                          <a:ea typeface="+mn-ea"/>
                          <a:cs typeface="+mn-cs"/>
                        </a:rPr>
                        <a:t>Asiointikustannuksen</a:t>
                      </a:r>
                      <a:r>
                        <a:rPr lang="en-US" sz="1100" b="1" kern="1200" baseline="0" noProof="0" dirty="0">
                          <a:solidFill>
                            <a:schemeClr val="tx1"/>
                          </a:solidFill>
                          <a:latin typeface="+mn-lt"/>
                          <a:ea typeface="+mn-ea"/>
                          <a:cs typeface="+mn-cs"/>
                        </a:rPr>
                        <a:t> </a:t>
                      </a:r>
                      <a:r>
                        <a:rPr lang="en-US" sz="1100" b="1" kern="1200" baseline="0" noProof="0" dirty="0" err="1">
                          <a:solidFill>
                            <a:schemeClr val="tx1"/>
                          </a:solidFill>
                          <a:latin typeface="+mn-lt"/>
                          <a:ea typeface="+mn-ea"/>
                          <a:cs typeface="+mn-cs"/>
                        </a:rPr>
                        <a:t>muutosprosentti</a:t>
                      </a:r>
                      <a:r>
                        <a:rPr lang="en-US" sz="1100" b="1" kern="1200" baseline="0" noProof="0" dirty="0">
                          <a:solidFill>
                            <a:schemeClr val="tx1"/>
                          </a:solidFill>
                          <a:latin typeface="+mn-lt"/>
                          <a:ea typeface="+mn-ea"/>
                          <a:cs typeface="+mn-cs"/>
                        </a:rPr>
                        <a:t> </a:t>
                      </a:r>
                      <a:br>
                        <a:rPr lang="en-US" sz="1100" b="1" kern="1200" baseline="0" noProof="0" dirty="0">
                          <a:solidFill>
                            <a:srgbClr val="000000"/>
                          </a:solidFill>
                          <a:latin typeface="+mn-lt"/>
                          <a:ea typeface="+mn-ea"/>
                          <a:cs typeface="+mn-cs"/>
                        </a:rPr>
                      </a:br>
                      <a:r>
                        <a:rPr lang="en-US" sz="1100" b="1" kern="1200" baseline="0" noProof="0" dirty="0" err="1">
                          <a:solidFill>
                            <a:schemeClr val="tx1"/>
                          </a:solidFill>
                          <a:latin typeface="+mn-lt"/>
                          <a:ea typeface="+mn-ea"/>
                          <a:cs typeface="+mn-cs"/>
                        </a:rPr>
                        <a:t>asioinnin</a:t>
                      </a:r>
                      <a:r>
                        <a:rPr lang="en-US" sz="1100" b="1" kern="1200" baseline="0" noProof="0" dirty="0">
                          <a:solidFill>
                            <a:schemeClr val="tx1"/>
                          </a:solidFill>
                          <a:latin typeface="+mn-lt"/>
                          <a:ea typeface="+mn-ea"/>
                          <a:cs typeface="+mn-cs"/>
                        </a:rPr>
                        <a:t> </a:t>
                      </a:r>
                      <a:r>
                        <a:rPr lang="en-US" sz="1100" b="1" kern="1200" baseline="0" noProof="0" dirty="0" err="1">
                          <a:solidFill>
                            <a:schemeClr val="tx1"/>
                          </a:solidFill>
                          <a:latin typeface="+mn-lt"/>
                          <a:ea typeface="+mn-ea"/>
                          <a:cs typeface="+mn-cs"/>
                        </a:rPr>
                        <a:t>siirtyessä</a:t>
                      </a:r>
                      <a:r>
                        <a:rPr lang="en-US" sz="1100" b="1" kern="1200" baseline="0" noProof="0" dirty="0">
                          <a:solidFill>
                            <a:schemeClr val="tx1"/>
                          </a:solidFill>
                          <a:latin typeface="+mn-lt"/>
                          <a:ea typeface="+mn-ea"/>
                          <a:cs typeface="+mn-cs"/>
                        </a:rPr>
                        <a:t> </a:t>
                      </a:r>
                      <a:r>
                        <a:rPr lang="en-US" sz="1100" b="1" kern="1200" baseline="0" noProof="0" dirty="0" err="1">
                          <a:solidFill>
                            <a:schemeClr val="tx1"/>
                          </a:solidFill>
                          <a:latin typeface="+mn-lt"/>
                          <a:ea typeface="+mn-ea"/>
                          <a:cs typeface="+mn-cs"/>
                        </a:rPr>
                        <a:t>digikanavaan</a:t>
                      </a:r>
                      <a:endParaRPr lang="en-US" sz="1100" b="1" kern="1200" baseline="0" noProof="0" dirty="0">
                        <a:solidFill>
                          <a:schemeClr val="tx1"/>
                        </a:solidFill>
                        <a:latin typeface="+mn-lt"/>
                        <a:ea typeface="+mn-ea"/>
                        <a:cs typeface="+mn-cs"/>
                      </a:endParaRPr>
                    </a:p>
                    <a:p>
                      <a:endParaRPr lang="fi-FI" sz="1300" dirty="0"/>
                    </a:p>
                  </a:txBody>
                  <a:tcPr marL="180000" marT="180000">
                    <a:lnL w="28575"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FontTx/>
                        <a:buNone/>
                      </a:pPr>
                      <a:r>
                        <a:rPr lang="fi-FI" sz="1100" baseline="0" dirty="0"/>
                        <a:t>Kehittämishankkeita valmisteltaessa tehdään kustannus-hyötylaskentaa. </a:t>
                      </a:r>
                      <a:r>
                        <a:rPr lang="en-US" sz="1100" b="0" kern="1200" baseline="0" noProof="0" dirty="0" err="1">
                          <a:solidFill>
                            <a:schemeClr val="tx1"/>
                          </a:solidFill>
                          <a:latin typeface="+mn-lt"/>
                          <a:ea typeface="+mn-ea"/>
                          <a:cs typeface="+mn-cs"/>
                        </a:rPr>
                        <a:t>Hankkeiden</a:t>
                      </a:r>
                      <a:r>
                        <a:rPr lang="en-US" sz="1100" b="0" kern="1200" baseline="0" noProof="0" dirty="0">
                          <a:solidFill>
                            <a:schemeClr val="tx1"/>
                          </a:solidFill>
                          <a:latin typeface="+mn-lt"/>
                          <a:ea typeface="+mn-ea"/>
                          <a:cs typeface="+mn-cs"/>
                        </a:rPr>
                        <a:t> </a:t>
                      </a:r>
                      <a:r>
                        <a:rPr lang="en-US" sz="1100" b="0" kern="1200" baseline="0" noProof="0" dirty="0" err="1">
                          <a:solidFill>
                            <a:schemeClr val="tx1"/>
                          </a:solidFill>
                          <a:latin typeface="+mn-lt"/>
                          <a:ea typeface="+mn-ea"/>
                          <a:cs typeface="+mn-cs"/>
                        </a:rPr>
                        <a:t>jälkiseuranta</a:t>
                      </a:r>
                      <a:r>
                        <a:rPr lang="en-US" sz="1100" b="0" kern="1200" baseline="0" noProof="0" dirty="0">
                          <a:solidFill>
                            <a:schemeClr val="tx1"/>
                          </a:solidFill>
                          <a:latin typeface="+mn-lt"/>
                          <a:ea typeface="+mn-ea"/>
                          <a:cs typeface="+mn-cs"/>
                        </a:rPr>
                        <a:t> ja -</a:t>
                      </a:r>
                      <a:r>
                        <a:rPr lang="en-US" sz="1100" b="0" kern="1200" baseline="0" noProof="0" dirty="0" err="1">
                          <a:solidFill>
                            <a:schemeClr val="tx1"/>
                          </a:solidFill>
                          <a:latin typeface="+mn-lt"/>
                          <a:ea typeface="+mn-ea"/>
                          <a:cs typeface="+mn-cs"/>
                        </a:rPr>
                        <a:t>laskenta</a:t>
                      </a:r>
                      <a:r>
                        <a:rPr lang="en-US" sz="1100" b="0" kern="1200" baseline="0" noProof="0" dirty="0">
                          <a:solidFill>
                            <a:schemeClr val="tx1"/>
                          </a:solidFill>
                          <a:latin typeface="+mn-lt"/>
                          <a:ea typeface="+mn-ea"/>
                          <a:cs typeface="+mn-cs"/>
                        </a:rPr>
                        <a:t> on </a:t>
                      </a:r>
                      <a:r>
                        <a:rPr lang="en-US" sz="1100" b="0" kern="1200" baseline="0" noProof="0" dirty="0" err="1">
                          <a:solidFill>
                            <a:schemeClr val="tx1"/>
                          </a:solidFill>
                          <a:latin typeface="+mn-lt"/>
                          <a:ea typeface="+mn-ea"/>
                          <a:cs typeface="+mn-cs"/>
                        </a:rPr>
                        <a:t>kuitenkin</a:t>
                      </a:r>
                      <a:r>
                        <a:rPr lang="en-US" sz="1100" b="0" kern="1200" baseline="0" noProof="0" dirty="0">
                          <a:solidFill>
                            <a:schemeClr val="tx1"/>
                          </a:solidFill>
                          <a:latin typeface="+mn-lt"/>
                          <a:ea typeface="+mn-ea"/>
                          <a:cs typeface="+mn-cs"/>
                        </a:rPr>
                        <a:t> </a:t>
                      </a:r>
                      <a:r>
                        <a:rPr lang="en-US" sz="1100" b="0" kern="1200" baseline="0" noProof="0" dirty="0" err="1">
                          <a:solidFill>
                            <a:schemeClr val="tx1"/>
                          </a:solidFill>
                          <a:latin typeface="+mn-lt"/>
                          <a:ea typeface="+mn-ea"/>
                          <a:cs typeface="+mn-cs"/>
                        </a:rPr>
                        <a:t>vähäistä</a:t>
                      </a:r>
                      <a:r>
                        <a:rPr lang="en-US" sz="1100" b="0" kern="1200" baseline="0" noProof="0" dirty="0">
                          <a:solidFill>
                            <a:schemeClr val="tx1"/>
                          </a:solidFill>
                          <a:latin typeface="+mn-lt"/>
                          <a:ea typeface="+mn-ea"/>
                          <a:cs typeface="+mn-cs"/>
                        </a:rPr>
                        <a:t>. </a:t>
                      </a:r>
                      <a:r>
                        <a:rPr lang="en-US" sz="1100" b="0" kern="1200" baseline="0" noProof="0" dirty="0" err="1">
                          <a:solidFill>
                            <a:schemeClr val="tx1"/>
                          </a:solidFill>
                          <a:latin typeface="+mn-lt"/>
                          <a:ea typeface="+mn-ea"/>
                          <a:cs typeface="+mn-cs"/>
                        </a:rPr>
                        <a:t>Myös</a:t>
                      </a:r>
                      <a:r>
                        <a:rPr lang="en-US" sz="1100" b="0" kern="1200" baseline="0" noProof="0" dirty="0">
                          <a:solidFill>
                            <a:schemeClr val="tx1"/>
                          </a:solidFill>
                          <a:latin typeface="+mn-lt"/>
                          <a:ea typeface="+mn-ea"/>
                          <a:cs typeface="+mn-cs"/>
                        </a:rPr>
                        <a:t> </a:t>
                      </a:r>
                      <a:r>
                        <a:rPr lang="en-US" sz="1100" b="0" kern="1200" baseline="0" noProof="0" dirty="0" err="1">
                          <a:solidFill>
                            <a:schemeClr val="tx1"/>
                          </a:solidFill>
                          <a:latin typeface="+mn-lt"/>
                          <a:ea typeface="+mn-ea"/>
                          <a:cs typeface="+mn-cs"/>
                        </a:rPr>
                        <a:t>usean</a:t>
                      </a:r>
                      <a:r>
                        <a:rPr lang="en-US" sz="1100" b="0" kern="1200" baseline="0" noProof="0" dirty="0">
                          <a:solidFill>
                            <a:schemeClr val="tx1"/>
                          </a:solidFill>
                          <a:latin typeface="+mn-lt"/>
                          <a:ea typeface="+mn-ea"/>
                          <a:cs typeface="+mn-cs"/>
                        </a:rPr>
                        <a:t> </a:t>
                      </a:r>
                      <a:r>
                        <a:rPr lang="en-US" sz="1100" b="0" kern="1200" baseline="0" noProof="0" dirty="0" err="1">
                          <a:solidFill>
                            <a:schemeClr val="tx1"/>
                          </a:solidFill>
                          <a:latin typeface="+mn-lt"/>
                          <a:ea typeface="+mn-ea"/>
                          <a:cs typeface="+mn-cs"/>
                        </a:rPr>
                        <a:t>kehityshankkeen</a:t>
                      </a:r>
                      <a:r>
                        <a:rPr lang="en-US" sz="1100" b="0" kern="1200" baseline="0" noProof="0" dirty="0">
                          <a:solidFill>
                            <a:schemeClr val="tx1"/>
                          </a:solidFill>
                          <a:latin typeface="+mn-lt"/>
                          <a:ea typeface="+mn-ea"/>
                          <a:cs typeface="+mn-cs"/>
                        </a:rPr>
                        <a:t> </a:t>
                      </a:r>
                      <a:r>
                        <a:rPr lang="en-US" sz="1100" b="0" kern="1200" baseline="0" noProof="0" dirty="0" err="1">
                          <a:solidFill>
                            <a:schemeClr val="tx1"/>
                          </a:solidFill>
                          <a:latin typeface="+mn-lt"/>
                          <a:ea typeface="+mn-ea"/>
                          <a:cs typeface="+mn-cs"/>
                        </a:rPr>
                        <a:t>samanaikaisuus</a:t>
                      </a:r>
                      <a:r>
                        <a:rPr lang="en-US" sz="1100" b="0" kern="1200" baseline="0" noProof="0" dirty="0">
                          <a:solidFill>
                            <a:schemeClr val="tx1"/>
                          </a:solidFill>
                          <a:latin typeface="+mn-lt"/>
                          <a:ea typeface="+mn-ea"/>
                          <a:cs typeface="+mn-cs"/>
                        </a:rPr>
                        <a:t> ja </a:t>
                      </a:r>
                      <a:r>
                        <a:rPr lang="en-US" sz="1100" b="0" kern="1200" baseline="0" noProof="0" dirty="0" err="1">
                          <a:solidFill>
                            <a:schemeClr val="tx1"/>
                          </a:solidFill>
                          <a:latin typeface="+mn-lt"/>
                          <a:ea typeface="+mn-ea"/>
                          <a:cs typeface="+mn-cs"/>
                        </a:rPr>
                        <a:t>laaja-alainen</a:t>
                      </a:r>
                      <a:r>
                        <a:rPr lang="en-US" sz="1100" b="0" kern="1200" baseline="0" noProof="0" dirty="0">
                          <a:solidFill>
                            <a:schemeClr val="tx1"/>
                          </a:solidFill>
                          <a:latin typeface="+mn-lt"/>
                          <a:ea typeface="+mn-ea"/>
                          <a:cs typeface="+mn-cs"/>
                        </a:rPr>
                        <a:t> </a:t>
                      </a:r>
                      <a:r>
                        <a:rPr lang="en-US" sz="1100" b="0" kern="1200" baseline="0" noProof="0" dirty="0" err="1">
                          <a:solidFill>
                            <a:schemeClr val="tx1"/>
                          </a:solidFill>
                          <a:latin typeface="+mn-lt"/>
                          <a:ea typeface="+mn-ea"/>
                          <a:cs typeface="+mn-cs"/>
                        </a:rPr>
                        <a:t>vaikutus</a:t>
                      </a:r>
                      <a:r>
                        <a:rPr lang="en-US" sz="1100" b="0" kern="1200" baseline="0" noProof="0" dirty="0">
                          <a:solidFill>
                            <a:schemeClr val="tx1"/>
                          </a:solidFill>
                          <a:latin typeface="+mn-lt"/>
                          <a:ea typeface="+mn-ea"/>
                          <a:cs typeface="+mn-cs"/>
                        </a:rPr>
                        <a:t> on </a:t>
                      </a:r>
                      <a:r>
                        <a:rPr lang="en-US" sz="1100" b="0" kern="1200" baseline="0" noProof="0" dirty="0" err="1">
                          <a:solidFill>
                            <a:schemeClr val="tx1"/>
                          </a:solidFill>
                          <a:latin typeface="+mn-lt"/>
                          <a:ea typeface="+mn-ea"/>
                          <a:cs typeface="+mn-cs"/>
                        </a:rPr>
                        <a:t>otettava</a:t>
                      </a:r>
                      <a:r>
                        <a:rPr lang="en-US" sz="1100" b="0" kern="1200" baseline="0" noProof="0" dirty="0">
                          <a:solidFill>
                            <a:schemeClr val="tx1"/>
                          </a:solidFill>
                          <a:latin typeface="+mn-lt"/>
                          <a:ea typeface="+mn-ea"/>
                          <a:cs typeface="+mn-cs"/>
                        </a:rPr>
                        <a:t> </a:t>
                      </a:r>
                      <a:r>
                        <a:rPr lang="en-US" sz="1100" b="0" kern="1200" baseline="0" noProof="0" dirty="0" err="1">
                          <a:solidFill>
                            <a:schemeClr val="tx1"/>
                          </a:solidFill>
                          <a:latin typeface="+mn-lt"/>
                          <a:ea typeface="+mn-ea"/>
                          <a:cs typeface="+mn-cs"/>
                        </a:rPr>
                        <a:t>huomioon</a:t>
                      </a:r>
                      <a:r>
                        <a:rPr lang="en-US" sz="1100" b="0" kern="1200" baseline="0" noProof="0" dirty="0">
                          <a:solidFill>
                            <a:schemeClr val="tx1"/>
                          </a:solidFill>
                          <a:latin typeface="+mn-lt"/>
                          <a:ea typeface="+mn-ea"/>
                          <a:cs typeface="+mn-cs"/>
                        </a:rPr>
                        <a:t>. </a:t>
                      </a:r>
                      <a:r>
                        <a:rPr lang="fi-FI" sz="1100" b="0" kern="1200" baseline="0" noProof="0" dirty="0">
                          <a:solidFill>
                            <a:schemeClr val="tx1"/>
                          </a:solidFill>
                          <a:latin typeface="+mn-lt"/>
                          <a:ea typeface="+mn-ea"/>
                          <a:cs typeface="+mn-cs"/>
                        </a:rPr>
                        <a:t>Kustannushyötyjen laskeminen muuttaa tulosta sen mukaan, sisällytetäänkö kehittämiskustannukset mukaan vai ei.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noProof="0" dirty="0">
                        <a:solidFill>
                          <a:schemeClr val="tx1"/>
                        </a:solidFill>
                        <a:latin typeface="+mn-lt"/>
                        <a:ea typeface="+mn-ea"/>
                        <a:cs typeface="+mn-cs"/>
                      </a:endParaRPr>
                    </a:p>
                    <a:p>
                      <a:pPr marL="0" marR="0" lvl="0" indent="0" algn="l" rtl="0" eaLnBrk="1" fontAlgn="auto" latinLnBrk="0" hangingPunct="1">
                        <a:lnSpc>
                          <a:spcPct val="100000"/>
                        </a:lnSpc>
                        <a:spcBef>
                          <a:spcPts val="0"/>
                        </a:spcBef>
                        <a:spcAft>
                          <a:spcPts val="0"/>
                        </a:spcAft>
                        <a:buFontTx/>
                        <a:buNone/>
                      </a:pPr>
                      <a:r>
                        <a:rPr lang="fi-FI" sz="1100" b="0" kern="1200" baseline="0" noProof="0" dirty="0">
                          <a:solidFill>
                            <a:schemeClr val="tx1"/>
                          </a:solidFill>
                          <a:latin typeface="+mn-lt"/>
                          <a:ea typeface="+mn-ea"/>
                          <a:cs typeface="+mn-cs"/>
                        </a:rPr>
                        <a:t>Muun muassa Verohallinnolla ja Kelalla on havaintoja asiointikustannuksista. </a:t>
                      </a:r>
                      <a:br>
                        <a:rPr lang="fi-FI" sz="1100" b="0" kern="1200" baseline="0" noProof="0" dirty="0">
                          <a:solidFill>
                            <a:schemeClr val="tx1"/>
                          </a:solidFill>
                          <a:latin typeface="+mn-lt"/>
                          <a:ea typeface="+mn-ea"/>
                          <a:cs typeface="+mn-cs"/>
                        </a:rPr>
                      </a:br>
                      <a:r>
                        <a:rPr lang="fi-FI" sz="1100" b="0" kern="1200" baseline="0" noProof="0" dirty="0">
                          <a:solidFill>
                            <a:schemeClr val="tx1"/>
                          </a:solidFill>
                          <a:latin typeface="+mn-lt"/>
                          <a:ea typeface="+mn-ea"/>
                          <a:cs typeface="+mn-cs"/>
                        </a:rPr>
                        <a:t>Nämä ovat ehkä kuitenkin yleistettyjä tilannetietoja.</a:t>
                      </a:r>
                    </a:p>
                    <a:p>
                      <a:pPr marL="171450" indent="-171450">
                        <a:buClr>
                          <a:schemeClr val="tx1"/>
                        </a:buClr>
                        <a:buFont typeface="Arial" panose="020B0604020202020204" pitchFamily="34" charset="0"/>
                        <a:buChar char="•"/>
                      </a:pPr>
                      <a:r>
                        <a:rPr lang="fi-FI" sz="1100" dirty="0"/>
                        <a:t>Muutosverokortin hakeminen (Verohallinto):</a:t>
                      </a:r>
                    </a:p>
                    <a:p>
                      <a:pPr marL="182562" indent="0">
                        <a:spcAft>
                          <a:spcPts val="0"/>
                        </a:spcAft>
                        <a:buClr>
                          <a:schemeClr val="tx1"/>
                        </a:buClr>
                        <a:buFontTx/>
                        <a:buNone/>
                        <a:tabLst/>
                      </a:pPr>
                      <a:r>
                        <a:rPr lang="fi-FI" sz="1100" dirty="0"/>
                        <a:t>-  Käyntiasioinnissa: 10 € / verokortti</a:t>
                      </a:r>
                    </a:p>
                    <a:p>
                      <a:pPr marL="182562" indent="0">
                        <a:spcAft>
                          <a:spcPts val="0"/>
                        </a:spcAft>
                        <a:buClr>
                          <a:schemeClr val="tx1"/>
                        </a:buClr>
                        <a:buFontTx/>
                        <a:buNone/>
                        <a:tabLst/>
                      </a:pPr>
                      <a:r>
                        <a:rPr lang="fi-FI" sz="1100" dirty="0"/>
                        <a:t>-  Puhelinasioinnissa: 6 € / verokortti</a:t>
                      </a:r>
                    </a:p>
                    <a:p>
                      <a:pPr marL="182562" indent="0">
                        <a:spcAft>
                          <a:spcPts val="0"/>
                        </a:spcAft>
                        <a:buClr>
                          <a:schemeClr val="tx1"/>
                        </a:buClr>
                        <a:buFontTx/>
                        <a:buNone/>
                        <a:tabLst/>
                      </a:pPr>
                      <a:r>
                        <a:rPr lang="fi-FI" sz="1100" dirty="0"/>
                        <a:t>-  Sähköisessä asioinnissa: 1 € / verokortti</a:t>
                      </a:r>
                    </a:p>
                    <a:p>
                      <a:pPr marL="171450" indent="-171450">
                        <a:spcAft>
                          <a:spcPts val="0"/>
                        </a:spcAft>
                        <a:buClr>
                          <a:schemeClr val="tx1"/>
                        </a:buClr>
                        <a:buFont typeface="Arial" panose="020B0604020202020204" pitchFamily="34" charset="0"/>
                        <a:buChar char="•"/>
                      </a:pPr>
                      <a:r>
                        <a:rPr lang="fi-FI" sz="1100" dirty="0"/>
                        <a:t>Kela: säästö 5 € / asiointi</a:t>
                      </a:r>
                    </a:p>
                    <a:p>
                      <a:pPr marL="171450" indent="-171450">
                        <a:spcAft>
                          <a:spcPts val="0"/>
                        </a:spcAft>
                        <a:buClr>
                          <a:schemeClr val="accent1"/>
                        </a:buClr>
                        <a:buFont typeface="Arial" panose="020B0604020202020204" pitchFamily="34" charset="0"/>
                        <a:buChar char="•"/>
                      </a:pPr>
                      <a:endParaRPr lang="fi-FI" sz="1100" dirty="0"/>
                    </a:p>
                    <a:p>
                      <a:pPr marL="0" marR="0" lvl="0" indent="0" algn="l" defTabSz="914400" rtl="0" eaLnBrk="1" fontAlgn="auto" latinLnBrk="0" hangingPunct="1">
                        <a:lnSpc>
                          <a:spcPct val="100000"/>
                        </a:lnSpc>
                        <a:spcBef>
                          <a:spcPts val="0"/>
                        </a:spcBef>
                        <a:spcAft>
                          <a:spcPts val="0"/>
                        </a:spcAft>
                        <a:buClr>
                          <a:schemeClr val="accent1"/>
                        </a:buClr>
                        <a:buSzTx/>
                        <a:buFontTx/>
                        <a:buNone/>
                        <a:tabLst/>
                        <a:defRPr/>
                      </a:pPr>
                      <a:r>
                        <a:rPr lang="fi-FI" sz="1100" dirty="0">
                          <a:solidFill>
                            <a:schemeClr val="tx1"/>
                          </a:solidFill>
                        </a:rPr>
                        <a:t>Maksupalveluasetuksissa eri hintoja kanaville. Näissä perusteluissa todennäköisesti</a:t>
                      </a:r>
                      <a:r>
                        <a:rPr lang="fi-FI" sz="1100" baseline="0" dirty="0">
                          <a:solidFill>
                            <a:schemeClr val="tx1"/>
                          </a:solidFill>
                        </a:rPr>
                        <a:t> </a:t>
                      </a:r>
                      <a:r>
                        <a:rPr lang="fi-FI" sz="1100" dirty="0">
                          <a:solidFill>
                            <a:schemeClr val="tx1"/>
                          </a:solidFill>
                        </a:rPr>
                        <a:t>selvitetty palvelun tuottamiskustannuksia kanavittain. Näitä selvitetään jatkotyössä.</a:t>
                      </a:r>
                    </a:p>
                    <a:p>
                      <a:pPr marL="0" marR="0" lvl="0" indent="0" algn="l" defTabSz="914400" rtl="0" eaLnBrk="1" fontAlgn="auto" latinLnBrk="0" hangingPunct="1">
                        <a:lnSpc>
                          <a:spcPct val="100000"/>
                        </a:lnSpc>
                        <a:spcBef>
                          <a:spcPts val="0"/>
                        </a:spcBef>
                        <a:spcAft>
                          <a:spcPts val="0"/>
                        </a:spcAft>
                        <a:buClr>
                          <a:schemeClr val="accent1"/>
                        </a:buClr>
                        <a:buSzTx/>
                        <a:buFontTx/>
                        <a:buNone/>
                        <a:tabLst/>
                        <a:defRPr/>
                      </a:pPr>
                      <a:endParaRPr lang="fi-FI" sz="1100" dirty="0">
                        <a:solidFill>
                          <a:schemeClr val="tx1"/>
                        </a:solidFill>
                      </a:endParaRPr>
                    </a:p>
                  </a:txBody>
                  <a:tcPr marL="180000" marT="18000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l" defTabSz="990570" rtl="0" eaLnBrk="1" fontAlgn="auto" latinLnBrk="0" hangingPunct="1">
                        <a:lnSpc>
                          <a:spcPct val="100000"/>
                        </a:lnSpc>
                        <a:spcBef>
                          <a:spcPts val="0"/>
                        </a:spcBef>
                        <a:spcAft>
                          <a:spcPts val="600"/>
                        </a:spcAft>
                        <a:buClr>
                          <a:schemeClr val="tx2"/>
                        </a:buClr>
                        <a:buSzTx/>
                        <a:buFontTx/>
                        <a:buNone/>
                        <a:tabLst/>
                        <a:defRPr/>
                      </a:pPr>
                      <a:endParaRPr lang="fi-FI" sz="1100" b="0" kern="1200" noProof="0" dirty="0">
                        <a:solidFill>
                          <a:schemeClr val="tx1"/>
                        </a:solidFill>
                        <a:latin typeface="+mn-lt"/>
                        <a:ea typeface="+mn-ea"/>
                        <a:cs typeface="+mn-cs"/>
                      </a:endParaRPr>
                    </a:p>
                  </a:txBody>
                  <a:tcPr marL="180000" marT="180000">
                    <a:lnL>
                      <a:noFill/>
                    </a:lnL>
                    <a:lnR w="28575"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3135018"/>
                  </a:ext>
                </a:extLst>
              </a:tr>
              <a:tr h="675749">
                <a:tc>
                  <a:txBody>
                    <a:bodyPr/>
                    <a:lstStyle/>
                    <a:p>
                      <a:pPr marL="0"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en-US" sz="1100" b="1" kern="1200" noProof="0" dirty="0" err="1">
                          <a:solidFill>
                            <a:schemeClr val="tx1"/>
                          </a:solidFill>
                          <a:latin typeface="+mn-lt"/>
                          <a:ea typeface="+mn-ea"/>
                          <a:cs typeface="+mn-cs"/>
                        </a:rPr>
                        <a:t>Palveluntuotannon</a:t>
                      </a:r>
                      <a:r>
                        <a:rPr lang="en-US" sz="1100" b="1" kern="1200" noProof="0" dirty="0">
                          <a:solidFill>
                            <a:schemeClr val="tx1"/>
                          </a:solidFill>
                          <a:latin typeface="+mn-lt"/>
                          <a:ea typeface="+mn-ea"/>
                          <a:cs typeface="+mn-cs"/>
                        </a:rPr>
                        <a:t> </a:t>
                      </a:r>
                      <a:r>
                        <a:rPr lang="en-US" sz="1100" b="1" kern="1200" noProof="0" dirty="0" err="1">
                          <a:solidFill>
                            <a:schemeClr val="tx1"/>
                          </a:solidFill>
                          <a:latin typeface="+mn-lt"/>
                          <a:ea typeface="+mn-ea"/>
                          <a:cs typeface="+mn-cs"/>
                        </a:rPr>
                        <a:t>läpimenoajan</a:t>
                      </a:r>
                      <a:r>
                        <a:rPr lang="en-US" sz="1100" b="1" kern="1200" baseline="0" noProof="0" dirty="0">
                          <a:solidFill>
                            <a:schemeClr val="tx1"/>
                          </a:solidFill>
                          <a:latin typeface="+mn-lt"/>
                          <a:ea typeface="+mn-ea"/>
                          <a:cs typeface="+mn-cs"/>
                        </a:rPr>
                        <a:t> </a:t>
                      </a:r>
                      <a:r>
                        <a:rPr lang="en-US" sz="1100" b="1" kern="1200" baseline="0" noProof="0" dirty="0" err="1">
                          <a:solidFill>
                            <a:schemeClr val="tx1"/>
                          </a:solidFill>
                          <a:latin typeface="+mn-lt"/>
                          <a:ea typeface="+mn-ea"/>
                          <a:cs typeface="+mn-cs"/>
                        </a:rPr>
                        <a:t>muutos</a:t>
                      </a:r>
                      <a:endParaRPr lang="en-US" sz="1100" b="1" kern="1200" baseline="0" noProof="0" dirty="0">
                        <a:solidFill>
                          <a:schemeClr val="tx1"/>
                        </a:solidFill>
                        <a:latin typeface="+mn-lt"/>
                        <a:ea typeface="+mn-ea"/>
                        <a:cs typeface="+mn-cs"/>
                      </a:endParaRPr>
                    </a:p>
                  </a:txBody>
                  <a:tcPr marL="180000" marT="180000">
                    <a:lnL w="28575"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dirty="0">
                          <a:solidFill>
                            <a:schemeClr val="tx1"/>
                          </a:solidFill>
                        </a:rPr>
                        <a:t>Tietoja ei ole saatavilla. Jatkotyössä on myös selvitettävä, miten muita osa-alueita </a:t>
                      </a:r>
                      <a:br>
                        <a:rPr lang="fi-FI" sz="1100" dirty="0">
                          <a:solidFill>
                            <a:schemeClr val="tx1"/>
                          </a:solidFill>
                        </a:rPr>
                      </a:br>
                      <a:r>
                        <a:rPr lang="fi-FI" sz="1100" b="0" i="0" u="none" strike="noStrike" noProof="0" dirty="0">
                          <a:solidFill>
                            <a:schemeClr val="tx1"/>
                          </a:solidFill>
                          <a:latin typeface="+mn-lt"/>
                        </a:rPr>
                        <a:t>(läpimenoaika ja asiakkaan kuluttama aika)</a:t>
                      </a:r>
                      <a:r>
                        <a:rPr lang="fi-FI" sz="1100" dirty="0">
                          <a:solidFill>
                            <a:schemeClr val="tx1"/>
                          </a:solidFill>
                        </a:rPr>
                        <a:t> mitattaisiin.</a:t>
                      </a:r>
                    </a:p>
                  </a:txBody>
                  <a:tcPr marL="180000" marT="18000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l" defTabSz="990570" rtl="0" eaLnBrk="1" fontAlgn="auto" latinLnBrk="0" hangingPunct="1">
                        <a:lnSpc>
                          <a:spcPct val="100000"/>
                        </a:lnSpc>
                        <a:spcBef>
                          <a:spcPts val="0"/>
                        </a:spcBef>
                        <a:spcAft>
                          <a:spcPts val="600"/>
                        </a:spcAft>
                        <a:buClr>
                          <a:schemeClr val="tx2"/>
                        </a:buClr>
                        <a:buSzTx/>
                        <a:buFontTx/>
                        <a:buNone/>
                        <a:tabLst/>
                        <a:defRPr/>
                      </a:pPr>
                      <a:endParaRPr lang="fi-FI" sz="1100" b="0" kern="1200" noProof="0" dirty="0">
                        <a:solidFill>
                          <a:schemeClr val="tx1"/>
                        </a:solidFill>
                        <a:latin typeface="+mn-lt"/>
                        <a:ea typeface="+mn-ea"/>
                        <a:cs typeface="+mn-cs"/>
                      </a:endParaRPr>
                    </a:p>
                  </a:txBody>
                  <a:tcPr marL="180000" marT="180000">
                    <a:lnL>
                      <a:noFill/>
                    </a:lnL>
                    <a:lnR w="28575"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907983"/>
                  </a:ext>
                </a:extLst>
              </a:tr>
              <a:tr h="701043">
                <a:tc>
                  <a:txBody>
                    <a:bodyPr/>
                    <a:lstStyle/>
                    <a:p>
                      <a:pPr marL="0"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en-US" sz="1100" b="1" kern="1200" noProof="0" dirty="0" err="1">
                          <a:solidFill>
                            <a:schemeClr val="tx1"/>
                          </a:solidFill>
                          <a:latin typeface="+mn-lt"/>
                          <a:ea typeface="+mn-ea"/>
                          <a:cs typeface="+mn-cs"/>
                        </a:rPr>
                        <a:t>Asiakkaalle</a:t>
                      </a:r>
                      <a:r>
                        <a:rPr lang="en-US" sz="1100" b="1" kern="1200" noProof="0" dirty="0">
                          <a:solidFill>
                            <a:schemeClr val="tx1"/>
                          </a:solidFill>
                          <a:latin typeface="+mn-lt"/>
                          <a:ea typeface="+mn-ea"/>
                          <a:cs typeface="+mn-cs"/>
                        </a:rPr>
                        <a:t> </a:t>
                      </a:r>
                      <a:r>
                        <a:rPr lang="en-US" sz="1100" b="1" kern="1200" noProof="0" dirty="0" err="1">
                          <a:solidFill>
                            <a:schemeClr val="tx1"/>
                          </a:solidFill>
                          <a:latin typeface="+mn-lt"/>
                          <a:ea typeface="+mn-ea"/>
                          <a:cs typeface="+mn-cs"/>
                        </a:rPr>
                        <a:t>koituva</a:t>
                      </a:r>
                      <a:r>
                        <a:rPr lang="en-US" sz="1100" b="1" kern="1200" noProof="0" dirty="0">
                          <a:solidFill>
                            <a:schemeClr val="tx1"/>
                          </a:solidFill>
                          <a:latin typeface="+mn-lt"/>
                          <a:ea typeface="+mn-ea"/>
                          <a:cs typeface="+mn-cs"/>
                        </a:rPr>
                        <a:t> </a:t>
                      </a:r>
                      <a:br>
                        <a:rPr lang="en-US" sz="1100" b="1" kern="1200" noProof="0" dirty="0">
                          <a:solidFill>
                            <a:schemeClr val="tx1"/>
                          </a:solidFill>
                          <a:latin typeface="+mn-lt"/>
                          <a:ea typeface="+mn-ea"/>
                          <a:cs typeface="+mn-cs"/>
                        </a:rPr>
                      </a:br>
                      <a:r>
                        <a:rPr lang="en-US" sz="1100" b="1" kern="1200" noProof="0" dirty="0" err="1">
                          <a:solidFill>
                            <a:schemeClr val="tx1"/>
                          </a:solidFill>
                          <a:latin typeface="+mn-lt"/>
                          <a:ea typeface="+mn-ea"/>
                          <a:cs typeface="+mn-cs"/>
                        </a:rPr>
                        <a:t>ajan</a:t>
                      </a:r>
                      <a:r>
                        <a:rPr lang="en-US" sz="1100" b="1" kern="1200" noProof="0" dirty="0">
                          <a:solidFill>
                            <a:schemeClr val="tx1"/>
                          </a:solidFill>
                          <a:latin typeface="+mn-lt"/>
                          <a:ea typeface="+mn-ea"/>
                          <a:cs typeface="+mn-cs"/>
                        </a:rPr>
                        <a:t>- ja </a:t>
                      </a:r>
                      <a:r>
                        <a:rPr lang="en-US" sz="1100" b="1" kern="1200" noProof="0" dirty="0" err="1">
                          <a:solidFill>
                            <a:schemeClr val="tx1"/>
                          </a:solidFill>
                          <a:latin typeface="+mn-lt"/>
                          <a:ea typeface="+mn-ea"/>
                          <a:cs typeface="+mn-cs"/>
                        </a:rPr>
                        <a:t>rahansäästö</a:t>
                      </a:r>
                      <a:r>
                        <a:rPr lang="en-US" sz="1100" b="1" kern="1200" noProof="0" dirty="0">
                          <a:solidFill>
                            <a:schemeClr val="tx1"/>
                          </a:solidFill>
                          <a:latin typeface="+mn-lt"/>
                          <a:ea typeface="+mn-ea"/>
                          <a:cs typeface="+mn-cs"/>
                        </a:rPr>
                        <a:t> </a:t>
                      </a:r>
                    </a:p>
                  </a:txBody>
                  <a:tcPr marL="180000" marT="180000">
                    <a:lnL w="28575"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FontTx/>
                        <a:buNone/>
                      </a:pPr>
                      <a:r>
                        <a:rPr lang="fi-FI" sz="1100" b="0" i="0" u="none" strike="noStrike" baseline="0" dirty="0">
                          <a:solidFill>
                            <a:srgbClr val="000000"/>
                          </a:solidFill>
                          <a:latin typeface="+mn-lt"/>
                        </a:rPr>
                        <a:t>Vajaa puolet vastaajista </a:t>
                      </a:r>
                      <a:r>
                        <a:rPr lang="fi-FI" sz="1100" dirty="0">
                          <a:latin typeface="+mn-lt"/>
                        </a:rPr>
                        <a:t>n</a:t>
                      </a:r>
                      <a:r>
                        <a:rPr lang="fi-FI" sz="1100" b="0" i="0" u="none" strike="noStrike" baseline="0" dirty="0">
                          <a:solidFill>
                            <a:srgbClr val="000000"/>
                          </a:solidFill>
                          <a:latin typeface="+mn-lt"/>
                        </a:rPr>
                        <a:t>äki </a:t>
                      </a:r>
                      <a:r>
                        <a:rPr lang="fi-FI" sz="1100" b="0" i="0" u="none" strike="noStrike" baseline="0" noProof="0" dirty="0">
                          <a:solidFill>
                            <a:srgbClr val="000000"/>
                          </a:solidFill>
                          <a:latin typeface="+mn-lt"/>
                        </a:rPr>
                        <a:t>ajan ja rahan säästön</a:t>
                      </a:r>
                      <a:r>
                        <a:rPr lang="fi-FI" sz="1100" b="0" i="0" u="none" strike="noStrike" baseline="0" dirty="0">
                          <a:solidFill>
                            <a:srgbClr val="000000"/>
                          </a:solidFill>
                          <a:latin typeface="+mn-lt"/>
                        </a:rPr>
                        <a:t> hyödyksi sähköisten </a:t>
                      </a:r>
                      <a:br>
                        <a:rPr lang="fi-FI" sz="1100" b="0" i="0" u="none" strike="noStrike" baseline="0" dirty="0">
                          <a:solidFill>
                            <a:srgbClr val="000000"/>
                          </a:solidFill>
                          <a:latin typeface="+mn-lt"/>
                        </a:rPr>
                      </a:br>
                      <a:r>
                        <a:rPr lang="fi-FI" sz="1100" b="0" i="0" u="none" strike="noStrike" baseline="0" dirty="0">
                          <a:solidFill>
                            <a:srgbClr val="000000"/>
                          </a:solidFill>
                          <a:latin typeface="+mn-lt"/>
                        </a:rPr>
                        <a:t>palvelujen käytöstä.</a:t>
                      </a:r>
                      <a:endParaRPr lang="fi-FI" sz="1100" dirty="0">
                        <a:latin typeface="+mn-lt"/>
                      </a:endParaRPr>
                    </a:p>
                  </a:txBody>
                  <a:tcPr marL="180000" marT="180000" marB="0">
                    <a:lnL>
                      <a:noFill/>
                    </a:lnL>
                    <a:lnR>
                      <a:noFill/>
                    </a:lnR>
                    <a:lnT w="127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l" defTabSz="990570" rtl="0" eaLnBrk="1" fontAlgn="auto" latinLnBrk="0" hangingPunct="1">
                        <a:lnSpc>
                          <a:spcPct val="100000"/>
                        </a:lnSpc>
                        <a:spcBef>
                          <a:spcPts val="0"/>
                        </a:spcBef>
                        <a:spcAft>
                          <a:spcPts val="600"/>
                        </a:spcAft>
                        <a:buClr>
                          <a:schemeClr val="tx2"/>
                        </a:buClr>
                        <a:buSzTx/>
                        <a:buFontTx/>
                        <a:buNone/>
                        <a:tabLst/>
                        <a:defRPr/>
                      </a:pPr>
                      <a:endParaRPr lang="fi-FI" sz="1100" b="0" kern="1200" noProof="0" dirty="0">
                        <a:solidFill>
                          <a:schemeClr val="tx1"/>
                        </a:solidFill>
                        <a:latin typeface="+mn-lt"/>
                        <a:ea typeface="+mn-ea"/>
                        <a:cs typeface="+mn-cs"/>
                      </a:endParaRPr>
                    </a:p>
                  </a:txBody>
                  <a:tcPr marL="180000" marT="180000">
                    <a:lnL>
                      <a:noFill/>
                    </a:lnL>
                    <a:lnR w="28575"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2745490"/>
                  </a:ext>
                </a:extLst>
              </a:tr>
            </a:tbl>
          </a:graphicData>
        </a:graphic>
      </p:graphicFrame>
      <p:grpSp>
        <p:nvGrpSpPr>
          <p:cNvPr id="10" name="Group 9" descr="””&#10;">
            <a:extLst>
              <a:ext uri="{FF2B5EF4-FFF2-40B4-BE49-F238E27FC236}">
                <a16:creationId xmlns:a16="http://schemas.microsoft.com/office/drawing/2014/main" id="{6BDAA22E-EC20-6247-8C10-952C8FE76680}"/>
              </a:ext>
            </a:extLst>
          </p:cNvPr>
          <p:cNvGrpSpPr/>
          <p:nvPr/>
        </p:nvGrpSpPr>
        <p:grpSpPr>
          <a:xfrm>
            <a:off x="10506200" y="332656"/>
            <a:ext cx="773382" cy="773382"/>
            <a:chOff x="7536160" y="4155527"/>
            <a:chExt cx="773382" cy="773382"/>
          </a:xfrm>
        </p:grpSpPr>
        <p:sp>
          <p:nvSpPr>
            <p:cNvPr id="11" name="Oval 10">
              <a:extLst>
                <a:ext uri="{FF2B5EF4-FFF2-40B4-BE49-F238E27FC236}">
                  <a16:creationId xmlns:a16="http://schemas.microsoft.com/office/drawing/2014/main" id="{57493986-C1F6-6140-BDEA-6A2655302797}"/>
                </a:ext>
              </a:extLst>
            </p:cNvPr>
            <p:cNvSpPr/>
            <p:nvPr/>
          </p:nvSpPr>
          <p:spPr>
            <a:xfrm>
              <a:off x="7536160" y="4155527"/>
              <a:ext cx="773382" cy="773382"/>
            </a:xfrm>
            <a:prstGeom prst="ellipse">
              <a:avLst/>
            </a:prstGeom>
            <a:solidFill>
              <a:schemeClr val="accent1">
                <a:lumMod val="40000"/>
                <a:lumOff val="60000"/>
                <a:alpha val="9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12" name="Graphic 11">
              <a:extLst>
                <a:ext uri="{FF2B5EF4-FFF2-40B4-BE49-F238E27FC236}">
                  <a16:creationId xmlns:a16="http://schemas.microsoft.com/office/drawing/2014/main" id="{7B665C1E-1B66-3A40-A230-28E2B9F43D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566165" y="4191658"/>
              <a:ext cx="721948" cy="721948"/>
            </a:xfrm>
            <a:prstGeom prst="rect">
              <a:avLst/>
            </a:prstGeom>
          </p:spPr>
        </p:pic>
      </p:grpSp>
      <p:sp>
        <p:nvSpPr>
          <p:cNvPr id="2" name="Title 1">
            <a:extLst>
              <a:ext uri="{FF2B5EF4-FFF2-40B4-BE49-F238E27FC236}">
                <a16:creationId xmlns:a16="http://schemas.microsoft.com/office/drawing/2014/main" id="{88D60028-B915-1544-B4E0-47FD0CCF7326}"/>
              </a:ext>
            </a:extLst>
          </p:cNvPr>
          <p:cNvSpPr>
            <a:spLocks noGrp="1"/>
          </p:cNvSpPr>
          <p:nvPr>
            <p:ph type="title"/>
          </p:nvPr>
        </p:nvSpPr>
        <p:spPr>
          <a:xfrm>
            <a:off x="782320" y="260648"/>
            <a:ext cx="10571480" cy="1325563"/>
          </a:xfrm>
        </p:spPr>
        <p:txBody>
          <a:bodyPr/>
          <a:lstStyle/>
          <a:p>
            <a:r>
              <a:rPr lang="en-GB" dirty="0" err="1"/>
              <a:t>Kustannusvaikuttavuus</a:t>
            </a:r>
            <a:r>
              <a:rPr lang="en-GB" dirty="0"/>
              <a:t> </a:t>
            </a:r>
            <a:br>
              <a:rPr lang="en-GB" dirty="0"/>
            </a:br>
            <a:endParaRPr lang="en-GB" dirty="0"/>
          </a:p>
        </p:txBody>
      </p:sp>
      <p:sp>
        <p:nvSpPr>
          <p:cNvPr id="9" name="Dian numeron paikkamerkki 4">
            <a:extLst>
              <a:ext uri="{FF2B5EF4-FFF2-40B4-BE49-F238E27FC236}">
                <a16:creationId xmlns:a16="http://schemas.microsoft.com/office/drawing/2014/main" id="{F33F2DC2-FFA9-5646-8611-23D4AA774BEE}"/>
              </a:ext>
            </a:extLst>
          </p:cNvPr>
          <p:cNvSpPr>
            <a:spLocks noGrp="1"/>
          </p:cNvSpPr>
          <p:nvPr>
            <p:ph type="sldNum" sz="quarter" idx="12"/>
          </p:nvPr>
        </p:nvSpPr>
        <p:spPr>
          <a:xfrm>
            <a:off x="781200" y="6453336"/>
            <a:ext cx="366880" cy="228600"/>
          </a:xfrm>
        </p:spPr>
        <p:txBody>
          <a:bodyPr/>
          <a:lstStyle/>
          <a:p>
            <a:fld id="{4BCCB783-365B-40E8-A1C9-91A9348041A5}" type="slidenum">
              <a:rPr lang="fi-FI" smtClean="0"/>
              <a:pPr/>
              <a:t>12</a:t>
            </a:fld>
            <a:endParaRPr lang="fi-FI" dirty="0"/>
          </a:p>
        </p:txBody>
      </p:sp>
    </p:spTree>
    <p:extLst>
      <p:ext uri="{BB962C8B-B14F-4D97-AF65-F5344CB8AC3E}">
        <p14:creationId xmlns:p14="http://schemas.microsoft.com/office/powerpoint/2010/main" val="2024318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9DF7-E3F5-534B-A9C0-78E1A1F86A61}"/>
              </a:ext>
            </a:extLst>
          </p:cNvPr>
          <p:cNvSpPr>
            <a:spLocks noGrp="1"/>
          </p:cNvSpPr>
          <p:nvPr>
            <p:ph type="title"/>
          </p:nvPr>
        </p:nvSpPr>
        <p:spPr>
          <a:xfrm>
            <a:off x="2059290" y="3861048"/>
            <a:ext cx="9005262" cy="1572384"/>
          </a:xfrm>
        </p:spPr>
        <p:txBody>
          <a:bodyPr/>
          <a:lstStyle/>
          <a:p>
            <a:r>
              <a:rPr lang="en-GB" b="0" u="sng" dirty="0">
                <a:hlinkClick r:id="rId3" tooltip="https://vm.fi/digitalisaation-edistamisen-ohjelma">
                  <a:extLst>
                    <a:ext uri="{A12FA001-AC4F-418D-AE19-62706E023703}">
                      <ahyp:hlinkClr xmlns:ahyp="http://schemas.microsoft.com/office/drawing/2018/hyperlinkcolor" val="tx"/>
                    </a:ext>
                  </a:extLst>
                </a:hlinkClick>
              </a:rPr>
              <a:t>https://vm.fi/digitalisaation-edistamisen-ohjelma</a:t>
            </a:r>
            <a:endParaRPr lang="en-FI" dirty="0"/>
          </a:p>
        </p:txBody>
      </p:sp>
    </p:spTree>
    <p:extLst>
      <p:ext uri="{BB962C8B-B14F-4D97-AF65-F5344CB8AC3E}">
        <p14:creationId xmlns:p14="http://schemas.microsoft.com/office/powerpoint/2010/main" val="482497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C325C0-B6F2-6741-B076-198D63F7589B}"/>
              </a:ext>
            </a:extLst>
          </p:cNvPr>
          <p:cNvSpPr/>
          <p:nvPr/>
        </p:nvSpPr>
        <p:spPr>
          <a:xfrm>
            <a:off x="695400" y="1120115"/>
            <a:ext cx="11089232" cy="6204263"/>
          </a:xfrm>
          <a:prstGeom prst="rect">
            <a:avLst/>
          </a:prstGeom>
        </p:spPr>
        <p:txBody>
          <a:bodyPr wrap="square">
            <a:spAutoFit/>
          </a:bodyPr>
          <a:lstStyle/>
          <a:p>
            <a:pPr marL="0" lvl="2" defTabSz="990570">
              <a:spcAft>
                <a:spcPts val="600"/>
              </a:spcAft>
              <a:buClr>
                <a:schemeClr val="tx1"/>
              </a:buClr>
              <a:defRPr/>
            </a:pPr>
            <a:r>
              <a:rPr lang="fi-FI" sz="1100" b="1" dirty="0"/>
              <a:t>Digipalveluiden tarjonta ja ekosysteemit</a:t>
            </a:r>
            <a:endParaRPr lang="fi-FI" sz="1100" dirty="0"/>
          </a:p>
          <a:p>
            <a:pPr marL="136525" lvl="2" indent="-128588" defTabSz="990570">
              <a:spcAft>
                <a:spcPts val="100"/>
              </a:spcAft>
              <a:buClr>
                <a:schemeClr val="tx1"/>
              </a:buClr>
              <a:buFont typeface="Arial" panose="020B0604020202020204" pitchFamily="34" charset="0"/>
              <a:buChar char="•"/>
              <a:defRPr/>
            </a:pPr>
            <a:r>
              <a:rPr lang="fi-FI" sz="900" dirty="0"/>
              <a:t>Tunnistaminen ja arviointi asiantuntijoiden tietämyksen ja ilmoitusten perusteella.</a:t>
            </a:r>
          </a:p>
          <a:p>
            <a:pPr marL="136525" lvl="2" indent="-128588" defTabSz="990570">
              <a:spcAft>
                <a:spcPts val="100"/>
              </a:spcAft>
              <a:buClr>
                <a:schemeClr val="tx1"/>
              </a:buClr>
              <a:buFont typeface="Arial" panose="020B0604020202020204" pitchFamily="34" charset="0"/>
              <a:buChar char="•"/>
              <a:defRPr/>
            </a:pPr>
            <a:r>
              <a:rPr lang="fi-FI" sz="900" dirty="0" err="1"/>
              <a:t>AuroraAI</a:t>
            </a:r>
            <a:r>
              <a:rPr lang="fi-FI" sz="900" dirty="0"/>
              <a:t>-ohjelma, VM </a:t>
            </a:r>
            <a:r>
              <a:rPr lang="fi-FI" sz="900" dirty="0">
                <a:hlinkClick r:id="rId3"/>
              </a:rPr>
              <a:t>https://vm.fi/tekoalyohjelma-auroraai</a:t>
            </a:r>
            <a:endParaRPr lang="fi-FI" sz="900" dirty="0"/>
          </a:p>
          <a:p>
            <a:pPr marL="136525" lvl="2" indent="-128588" defTabSz="990570">
              <a:spcAft>
                <a:spcPts val="100"/>
              </a:spcAft>
              <a:buClr>
                <a:schemeClr val="tx1"/>
              </a:buClr>
              <a:buFont typeface="Arial" panose="020B0604020202020204" pitchFamily="34" charset="0"/>
              <a:buChar char="•"/>
              <a:defRPr/>
            </a:pPr>
            <a:r>
              <a:rPr lang="fi-FI" sz="900" dirty="0">
                <a:hlinkClick r:id="rId4"/>
              </a:rPr>
              <a:t>https://www.suomidigi.fi/ryhmat/laheisen-kuolema</a:t>
            </a:r>
            <a:endParaRPr lang="fi-FI" sz="900" dirty="0"/>
          </a:p>
          <a:p>
            <a:pPr marL="136525" lvl="2" indent="-128588" defTabSz="990570">
              <a:spcAft>
                <a:spcPts val="100"/>
              </a:spcAft>
              <a:buClr>
                <a:schemeClr val="tx1"/>
              </a:buClr>
              <a:buFont typeface="Arial" panose="020B0604020202020204" pitchFamily="34" charset="0"/>
              <a:buChar char="•"/>
              <a:defRPr/>
            </a:pPr>
            <a:r>
              <a:rPr lang="fi-FI" sz="900" dirty="0"/>
              <a:t>Digitaalinen työnvälitys ja ekosysteemit </a:t>
            </a:r>
            <a:r>
              <a:rPr lang="fi-FI" sz="900" dirty="0">
                <a:hlinkClick r:id="rId5"/>
              </a:rPr>
              <a:t>https://julkaisut.valtioneuvosto.fi/handle/10024/162159</a:t>
            </a:r>
            <a:endParaRPr lang="fi-FI" sz="900" dirty="0"/>
          </a:p>
          <a:p>
            <a:pPr marL="136525" lvl="2" indent="-128588" defTabSz="990570">
              <a:spcAft>
                <a:spcPts val="100"/>
              </a:spcAft>
              <a:buClr>
                <a:schemeClr val="tx1"/>
              </a:buClr>
              <a:buFont typeface="Arial" panose="020B0604020202020204" pitchFamily="34" charset="0"/>
              <a:buChar char="•"/>
              <a:defRPr/>
            </a:pPr>
            <a:r>
              <a:rPr lang="fi-FI" sz="900" dirty="0">
                <a:hlinkClick r:id="rId6"/>
              </a:rPr>
              <a:t>https://tem.fi/luvat-ja-valvonta</a:t>
            </a:r>
            <a:endParaRPr lang="fi-FI" sz="900" dirty="0"/>
          </a:p>
          <a:p>
            <a:pPr marL="136525" lvl="2" indent="-128588" defTabSz="990570">
              <a:spcAft>
                <a:spcPts val="100"/>
              </a:spcAft>
              <a:buClr>
                <a:schemeClr val="tx1"/>
              </a:buClr>
              <a:buFont typeface="Arial" panose="020B0604020202020204" pitchFamily="34" charset="0"/>
              <a:buChar char="•"/>
              <a:defRPr/>
            </a:pPr>
            <a:r>
              <a:rPr lang="fi-FI" sz="900" dirty="0"/>
              <a:t>Palvelutietovaranto (digikanava tarjolla)  </a:t>
            </a:r>
          </a:p>
          <a:p>
            <a:pPr marL="136525" lvl="2" indent="-128588" defTabSz="990570">
              <a:spcAft>
                <a:spcPts val="100"/>
              </a:spcAft>
              <a:buClr>
                <a:schemeClr val="tx1"/>
              </a:buClr>
              <a:buFont typeface="Arial" panose="020B0604020202020204" pitchFamily="34" charset="0"/>
              <a:buChar char="•"/>
              <a:defRPr/>
            </a:pPr>
            <a:r>
              <a:rPr lang="fi-FI" sz="900" dirty="0">
                <a:hlinkClick r:id="rId7"/>
              </a:rPr>
              <a:t>https://www.suomi.fi/kansalaiselle</a:t>
            </a:r>
            <a:r>
              <a:rPr lang="fi-FI" sz="900" dirty="0"/>
              <a:t> </a:t>
            </a:r>
          </a:p>
          <a:p>
            <a:pPr marL="136525" lvl="2" indent="-128588" defTabSz="990570">
              <a:spcAft>
                <a:spcPts val="100"/>
              </a:spcAft>
              <a:buClr>
                <a:schemeClr val="tx1"/>
              </a:buClr>
              <a:buFont typeface="Arial" panose="020B0604020202020204" pitchFamily="34" charset="0"/>
              <a:buChar char="•"/>
              <a:defRPr/>
            </a:pPr>
            <a:r>
              <a:rPr lang="fi-FI" sz="900" dirty="0">
                <a:hlinkClick r:id="rId8"/>
              </a:rPr>
              <a:t>https://www.suomi.fi/yritykselle</a:t>
            </a:r>
            <a:r>
              <a:rPr lang="fi-FI" sz="900" dirty="0"/>
              <a:t> </a:t>
            </a:r>
          </a:p>
          <a:p>
            <a:pPr marL="136525" lvl="2" indent="-128588" defTabSz="990570">
              <a:spcAft>
                <a:spcPts val="100"/>
              </a:spcAft>
              <a:buClr>
                <a:schemeClr val="tx1"/>
              </a:buClr>
              <a:buFont typeface="Arial" panose="020B0604020202020204" pitchFamily="34" charset="0"/>
              <a:buChar char="•"/>
              <a:defRPr/>
            </a:pPr>
            <a:r>
              <a:rPr lang="fi-FI" sz="900" dirty="0">
                <a:solidFill>
                  <a:prstClr val="black"/>
                </a:solidFill>
              </a:rPr>
              <a:t>ETLA, Digibarometri 2019. </a:t>
            </a:r>
            <a:r>
              <a:rPr lang="fi-FI" sz="900" dirty="0">
                <a:hlinkClick r:id="rId9"/>
              </a:rPr>
              <a:t>https://www.etla.fi/wp-content/uploads/Digibarometri-2019.pdf</a:t>
            </a:r>
            <a:r>
              <a:rPr lang="fi-FI" sz="900" dirty="0"/>
              <a:t> </a:t>
            </a:r>
          </a:p>
          <a:p>
            <a:pPr marL="136525" lvl="2" indent="-128588" defTabSz="990570">
              <a:spcAft>
                <a:spcPts val="100"/>
              </a:spcAft>
              <a:buClr>
                <a:schemeClr val="tx1"/>
              </a:buClr>
              <a:buFont typeface="Arial" panose="020B0604020202020204" pitchFamily="34" charset="0"/>
              <a:buChar char="•"/>
              <a:defRPr/>
            </a:pPr>
            <a:r>
              <a:rPr lang="fi-FI" sz="900" dirty="0">
                <a:solidFill>
                  <a:prstClr val="black"/>
                </a:solidFill>
              </a:rPr>
              <a:t>VM, Tiekarttapalveluiden 2019–2023 vastausaineisto: </a:t>
            </a:r>
            <a:r>
              <a:rPr lang="fi-FI" sz="900" dirty="0">
                <a:solidFill>
                  <a:prstClr val="black"/>
                </a:solidFill>
                <a:hlinkClick r:id="rId10"/>
              </a:rPr>
              <a:t>https://vm.fi/digipalvelujen-tiekartta</a:t>
            </a:r>
            <a:r>
              <a:rPr lang="fi-FI" sz="900" dirty="0"/>
              <a:t> </a:t>
            </a:r>
          </a:p>
          <a:p>
            <a:pPr marL="136525" lvl="2" indent="-128588" defTabSz="990570">
              <a:spcAft>
                <a:spcPts val="100"/>
              </a:spcAft>
              <a:buClr>
                <a:schemeClr val="tx1"/>
              </a:buClr>
              <a:buFont typeface="Arial" panose="020B0604020202020204" pitchFamily="34" charset="0"/>
              <a:buChar char="•"/>
              <a:defRPr/>
            </a:pPr>
            <a:r>
              <a:rPr lang="fi-FI" sz="900" dirty="0"/>
              <a:t>Kuntien digikartoitus (otos kunnista ja digipalveluista): </a:t>
            </a:r>
            <a:r>
              <a:rPr lang="fi-FI" sz="900" dirty="0">
                <a:hlinkClick r:id="rId11"/>
              </a:rPr>
              <a:t>https://vm.fi/documents/10623/306832/Kuntien+digikartoituksen+raportti/e2cce3b9-251a-e834-1482-53b9d5b5b962/Kuntien+digikartoituksen+raportti.pdf</a:t>
            </a:r>
            <a:r>
              <a:rPr lang="fi-FI" sz="900" dirty="0"/>
              <a:t> </a:t>
            </a:r>
          </a:p>
          <a:p>
            <a:pPr marL="136525" lvl="2" indent="-128588" defTabSz="990570">
              <a:spcAft>
                <a:spcPts val="100"/>
              </a:spcAft>
              <a:buClr>
                <a:schemeClr val="tx1"/>
              </a:buClr>
              <a:buFont typeface="Arial" panose="020B0604020202020204" pitchFamily="34" charset="0"/>
              <a:buChar char="•"/>
              <a:defRPr/>
            </a:pPr>
            <a:r>
              <a:rPr lang="fi-FI" sz="900" dirty="0" err="1"/>
              <a:t>YritysDigin</a:t>
            </a:r>
            <a:r>
              <a:rPr lang="fi-FI" sz="900" dirty="0"/>
              <a:t> palvelulupaukset, tulossa 15.6.2020 mennessä</a:t>
            </a:r>
          </a:p>
          <a:p>
            <a:pPr marL="0" lvl="2" defTabSz="990570">
              <a:spcBef>
                <a:spcPts val="800"/>
              </a:spcBef>
              <a:spcAft>
                <a:spcPts val="600"/>
              </a:spcAft>
              <a:buClr>
                <a:srgbClr val="365ABD"/>
              </a:buClr>
              <a:defRPr/>
            </a:pPr>
            <a:r>
              <a:rPr lang="en-GB" sz="1100" b="1" dirty="0" err="1"/>
              <a:t>Digitaalisten</a:t>
            </a:r>
            <a:r>
              <a:rPr lang="en-GB" sz="1100" b="1" dirty="0"/>
              <a:t> </a:t>
            </a:r>
            <a:r>
              <a:rPr lang="en-GB" sz="1100" b="1" dirty="0" err="1"/>
              <a:t>palvelujen</a:t>
            </a:r>
            <a:r>
              <a:rPr lang="en-GB" sz="1100" b="1" dirty="0"/>
              <a:t> </a:t>
            </a:r>
            <a:r>
              <a:rPr lang="en-GB" sz="1100" b="1" dirty="0" err="1"/>
              <a:t>saavutettavuus</a:t>
            </a:r>
            <a:endParaRPr lang="en-GB" sz="1100" b="1" dirty="0"/>
          </a:p>
          <a:p>
            <a:pPr marL="0" lvl="2" indent="-130175" defTabSz="990570">
              <a:spcAft>
                <a:spcPts val="100"/>
              </a:spcAft>
              <a:buClr>
                <a:schemeClr val="tx1"/>
              </a:buClr>
              <a:buFont typeface="Arial" panose="020B0604020202020204" pitchFamily="34" charset="0"/>
              <a:buChar char="•"/>
            </a:pPr>
            <a:r>
              <a:rPr lang="fi-FI" sz="900" dirty="0"/>
              <a:t>Digipalvelulain toimeenpanon kyselyn tulokset (VM), toteutettu Q4/2019, toteutetaan seuraavan kerran Q4/2020</a:t>
            </a:r>
          </a:p>
          <a:p>
            <a:pPr marL="0" lvl="2" indent="-130175" defTabSz="990570">
              <a:spcAft>
                <a:spcPts val="100"/>
              </a:spcAft>
              <a:buClr>
                <a:schemeClr val="tx1"/>
              </a:buClr>
              <a:buFont typeface="Arial" panose="020B0604020202020204" pitchFamily="34" charset="0"/>
              <a:buChar char="•"/>
              <a:tabLst>
                <a:tab pos="128588" algn="l"/>
              </a:tabLst>
            </a:pPr>
            <a:r>
              <a:rPr lang="fi-FI" sz="900" dirty="0"/>
              <a:t>Saavutettavuusvalvonnan raportointi komissiolle. Ensimmäinen valvontajakso on 2020-2021. Suomen osalta raportointiotos koostuu noin 200 verkkosivustosta automatisoidulla</a:t>
            </a:r>
            <a:br>
              <a:rPr lang="fi-FI" sz="900" dirty="0"/>
            </a:br>
            <a:r>
              <a:rPr lang="fi-FI" sz="900" dirty="0"/>
              <a:t>	menetelmällä, 20 verkkosivustosta laajemmalla kattavalla menetelmällä ja neljästä mobiilisovelluksesta</a:t>
            </a:r>
          </a:p>
          <a:p>
            <a:pPr indent="-130175">
              <a:spcAft>
                <a:spcPts val="100"/>
              </a:spcAft>
              <a:buClr>
                <a:schemeClr val="tx1"/>
              </a:buClr>
              <a:buFont typeface="Arial" panose="020B0604020202020204" pitchFamily="34" charset="0"/>
              <a:buChar char="•"/>
            </a:pPr>
            <a:r>
              <a:rPr lang="fi-FI" sz="900" dirty="0"/>
              <a:t>Kuntien digikartoitus: </a:t>
            </a:r>
            <a:r>
              <a:rPr lang="fi-FI" sz="900" dirty="0">
                <a:solidFill>
                  <a:prstClr val="black"/>
                </a:solidFill>
                <a:hlinkClick r:id="rId11"/>
              </a:rPr>
              <a:t>https://vm.fi/documents/10623/306832/Kuntien+digikartoituksen+raportti/e2cce3b9-251a-e834-1482-53b9d5b5b962/Kuntien+digikartoituksen+raportti.pdf</a:t>
            </a:r>
            <a:endParaRPr lang="fi-FI" sz="900" dirty="0">
              <a:solidFill>
                <a:prstClr val="black"/>
              </a:solidFill>
            </a:endParaRPr>
          </a:p>
          <a:p>
            <a:pPr marL="0" lvl="2" defTabSz="990570">
              <a:spcBef>
                <a:spcPts val="800"/>
              </a:spcBef>
              <a:spcAft>
                <a:spcPts val="600"/>
              </a:spcAft>
              <a:buClr>
                <a:schemeClr val="tx1"/>
              </a:buClr>
              <a:defRPr/>
            </a:pPr>
            <a:r>
              <a:rPr lang="en-GB" sz="1100" b="1" dirty="0" err="1"/>
              <a:t>Digipalveluiden</a:t>
            </a:r>
            <a:r>
              <a:rPr lang="en-GB" sz="1100" b="1" dirty="0"/>
              <a:t> </a:t>
            </a:r>
            <a:r>
              <a:rPr lang="en-GB" sz="1100" b="1" dirty="0" err="1"/>
              <a:t>käyttö</a:t>
            </a:r>
            <a:r>
              <a:rPr lang="en-GB" sz="1100" b="1" dirty="0"/>
              <a:t> </a:t>
            </a:r>
            <a:r>
              <a:rPr lang="en-GB" sz="1100" b="1" dirty="0" err="1"/>
              <a:t>ja</a:t>
            </a:r>
            <a:r>
              <a:rPr lang="en-GB" sz="1100" b="1" dirty="0"/>
              <a:t> </a:t>
            </a:r>
            <a:r>
              <a:rPr lang="en-GB" sz="1100" b="1" dirty="0" err="1"/>
              <a:t>asiakastyytyväisyys</a:t>
            </a:r>
            <a:r>
              <a:rPr lang="en-GB" sz="1100" b="1" dirty="0"/>
              <a:t> </a:t>
            </a:r>
            <a:endParaRPr lang="fi-FI" sz="1100" dirty="0"/>
          </a:p>
          <a:p>
            <a:pPr marL="0" lvl="2" indent="-136525" defTabSz="990570">
              <a:spcAft>
                <a:spcPts val="100"/>
              </a:spcAft>
              <a:buClr>
                <a:schemeClr val="tx1"/>
              </a:buClr>
              <a:buFont typeface="Arial" panose="020B0604020202020204" pitchFamily="34" charset="0"/>
              <a:buChar char="•"/>
              <a:defRPr/>
            </a:pPr>
            <a:r>
              <a:rPr lang="fi-FI" sz="900" dirty="0"/>
              <a:t>Kysytty muutamien laajasti käytössä olevien digipalveluiden käyttömääriä verrattuna fyysiseen asiointiin</a:t>
            </a:r>
          </a:p>
          <a:p>
            <a:pPr marL="0" lvl="2" indent="-136525" defTabSz="990570">
              <a:spcAft>
                <a:spcPts val="100"/>
              </a:spcAft>
              <a:buClr>
                <a:schemeClr val="tx1"/>
              </a:buClr>
              <a:buFont typeface="Arial" panose="020B0604020202020204" pitchFamily="34" charset="0"/>
              <a:buChar char="•"/>
            </a:pPr>
            <a:r>
              <a:rPr lang="fi-FI" sz="900" dirty="0" err="1"/>
              <a:t>Suomi.fi</a:t>
            </a:r>
            <a:r>
              <a:rPr lang="fi-FI" sz="900" dirty="0"/>
              <a:t> ohjausryhmän tilannekatsaus 4/2020</a:t>
            </a:r>
          </a:p>
          <a:p>
            <a:pPr marL="0" lvl="2" indent="-136525" defTabSz="990570">
              <a:spcAft>
                <a:spcPts val="100"/>
              </a:spcAft>
              <a:buClr>
                <a:schemeClr val="tx1"/>
              </a:buClr>
              <a:buFont typeface="Arial" panose="020B0604020202020204" pitchFamily="34" charset="0"/>
              <a:buChar char="•"/>
            </a:pPr>
            <a:r>
              <a:rPr lang="fi-FI" sz="900" dirty="0">
                <a:hlinkClick r:id="rId12"/>
              </a:rPr>
              <a:t>https://palveluhallinta.suomi.fi/fi/tilastot/etusivu</a:t>
            </a:r>
            <a:endParaRPr lang="fi-FI" sz="900" dirty="0"/>
          </a:p>
          <a:p>
            <a:pPr marL="0" lvl="2" indent="-136525" defTabSz="990570">
              <a:spcAft>
                <a:spcPts val="100"/>
              </a:spcAft>
              <a:buClr>
                <a:schemeClr val="tx1"/>
              </a:buClr>
              <a:buFont typeface="Arial" panose="020B0604020202020204" pitchFamily="34" charset="0"/>
              <a:buChar char="•"/>
            </a:pPr>
            <a:r>
              <a:rPr lang="fi-FI" sz="900" dirty="0"/>
              <a:t>@</a:t>
            </a:r>
            <a:r>
              <a:rPr lang="fi-FI" sz="900" dirty="0" err="1"/>
              <a:t>suomifi</a:t>
            </a:r>
            <a:endParaRPr lang="fi-FI" sz="900" dirty="0"/>
          </a:p>
          <a:p>
            <a:pPr marL="0" lvl="2" indent="-136525" defTabSz="990570">
              <a:spcAft>
                <a:spcPts val="100"/>
              </a:spcAft>
              <a:buClr>
                <a:schemeClr val="tx1"/>
              </a:buClr>
              <a:buFont typeface="Arial" panose="020B0604020202020204" pitchFamily="34" charset="0"/>
              <a:buChar char="•"/>
            </a:pPr>
            <a:r>
              <a:rPr lang="fi-FI" sz="900" dirty="0"/>
              <a:t>Väestön tieto- ja viestintätekniikan käyttö -tutkimus 2019, Tilastokeskus: </a:t>
            </a:r>
            <a:r>
              <a:rPr lang="en-US" sz="900" dirty="0">
                <a:hlinkClick r:id="rId13"/>
              </a:rPr>
              <a:t>http://tilastokeskus.fi/til/sutivi/2019/sutivi_2019_2019-11-07_tau_022_fi.html</a:t>
            </a:r>
            <a:endParaRPr lang="fi-FI" sz="900" dirty="0"/>
          </a:p>
          <a:p>
            <a:pPr marL="0" lvl="2" indent="-136525" defTabSz="990570">
              <a:spcAft>
                <a:spcPts val="100"/>
              </a:spcAft>
              <a:buClr>
                <a:schemeClr val="tx1"/>
              </a:buClr>
              <a:buFont typeface="Arial" panose="020B0604020202020204" pitchFamily="34" charset="0"/>
              <a:buChar char="•"/>
              <a:defRPr/>
            </a:pPr>
            <a:r>
              <a:rPr lang="fi-FI" sz="900" dirty="0"/>
              <a:t>ETLA, Digibarometri 2019: </a:t>
            </a:r>
            <a:r>
              <a:rPr lang="fi-FI" sz="900" dirty="0">
                <a:hlinkClick r:id="rId9"/>
              </a:rPr>
              <a:t>https://www.etla.fi/wp-content/uploads/Digibarometri-2019.pdf</a:t>
            </a:r>
            <a:endParaRPr lang="en-US" sz="900" dirty="0"/>
          </a:p>
          <a:p>
            <a:pPr marL="0" lvl="2" indent="-136525" defTabSz="990570">
              <a:spcAft>
                <a:spcPts val="100"/>
              </a:spcAft>
              <a:buClr>
                <a:schemeClr val="tx1"/>
              </a:buClr>
              <a:buFont typeface="Arial" panose="020B0604020202020204" pitchFamily="34" charset="0"/>
              <a:buChar char="•"/>
              <a:defRPr/>
            </a:pPr>
            <a:r>
              <a:rPr lang="en-US" sz="900" dirty="0"/>
              <a:t>OECD (Going digital toolkit): </a:t>
            </a:r>
            <a:r>
              <a:rPr lang="fi-FI" sz="900" dirty="0">
                <a:hlinkClick r:id="rId14"/>
              </a:rPr>
              <a:t>https://goingdigital.oecd.org/en/countries/fin/</a:t>
            </a:r>
            <a:r>
              <a:rPr lang="fi-FI" sz="900" dirty="0"/>
              <a:t> </a:t>
            </a:r>
            <a:r>
              <a:rPr lang="fi-FI" sz="900" dirty="0">
                <a:hlinkClick r:id="rId15"/>
              </a:rPr>
              <a:t>https://goingdigital.oecd.org/en/indicator/23/</a:t>
            </a:r>
            <a:r>
              <a:rPr lang="fi-FI" sz="900" dirty="0"/>
              <a:t> </a:t>
            </a:r>
          </a:p>
          <a:p>
            <a:pPr marL="0" lvl="2" indent="-136525" defTabSz="990570">
              <a:spcAft>
                <a:spcPts val="100"/>
              </a:spcAft>
              <a:buClr>
                <a:schemeClr val="tx1"/>
              </a:buClr>
              <a:buFont typeface="Arial" panose="020B0604020202020204" pitchFamily="34" charset="0"/>
              <a:buChar char="•"/>
              <a:defRPr/>
            </a:pPr>
            <a:r>
              <a:rPr lang="fi-FI" sz="900" dirty="0" err="1"/>
              <a:t>STePS</a:t>
            </a:r>
            <a:r>
              <a:rPr lang="fi-FI" sz="900" dirty="0"/>
              <a:t> </a:t>
            </a:r>
            <a:r>
              <a:rPr lang="fi-FI" sz="900" dirty="0" err="1"/>
              <a:t>Sosiaali</a:t>
            </a:r>
            <a:r>
              <a:rPr lang="fi-FI" sz="900" dirty="0"/>
              <a:t>- ja terveydenhuollon tietojärjestelmäpalvelujen arviointi (2013-2023), väestöosuus, THL</a:t>
            </a:r>
            <a:endParaRPr lang="fi-FI" sz="900" dirty="0">
              <a:hlinkClick r:id="rId16"/>
            </a:endParaRPr>
          </a:p>
          <a:p>
            <a:pPr marL="0" lvl="2" indent="-136525" defTabSz="990570">
              <a:spcAft>
                <a:spcPts val="100"/>
              </a:spcAft>
              <a:buClr>
                <a:schemeClr val="tx1"/>
              </a:buClr>
              <a:buFont typeface="Arial" panose="020B0604020202020204" pitchFamily="34" charset="0"/>
              <a:buChar char="•"/>
              <a:defRPr/>
            </a:pPr>
            <a:r>
              <a:rPr lang="fi-FI" sz="900" dirty="0">
                <a:hlinkClick r:id="rId16"/>
              </a:rPr>
              <a:t>http://www.julkari.fi/handle/10024/135932</a:t>
            </a:r>
            <a:endParaRPr lang="fi-FI" sz="900" dirty="0"/>
          </a:p>
          <a:p>
            <a:pPr marL="0" lvl="2" indent="-134938" defTabSz="990570">
              <a:spcAft>
                <a:spcPts val="200"/>
              </a:spcAft>
              <a:buClr>
                <a:schemeClr val="tx2"/>
              </a:buClr>
              <a:buFont typeface="Arial" panose="020B0604020202020204" pitchFamily="34" charset="0"/>
              <a:buChar char="•"/>
              <a:defRPr/>
            </a:pPr>
            <a:endParaRPr lang="fi-FI" sz="900" dirty="0"/>
          </a:p>
          <a:p>
            <a:pPr marL="0" lvl="2" indent="-133350" defTabSz="990570">
              <a:buClr>
                <a:schemeClr val="tx2"/>
              </a:buClr>
              <a:buFont typeface="Arial" panose="020B0604020202020204" pitchFamily="34" charset="0"/>
              <a:buChar char="•"/>
            </a:pPr>
            <a:endParaRPr lang="fi-FI" sz="900" dirty="0"/>
          </a:p>
          <a:p>
            <a:pPr indent="-130175">
              <a:spcAft>
                <a:spcPts val="100"/>
              </a:spcAft>
              <a:buClr>
                <a:schemeClr val="tx1"/>
              </a:buClr>
              <a:buFont typeface="Arial" panose="020B0604020202020204" pitchFamily="34" charset="0"/>
              <a:buChar char="•"/>
            </a:pPr>
            <a:endParaRPr lang="fi-FI" sz="900" dirty="0">
              <a:solidFill>
                <a:prstClr val="black"/>
              </a:solidFill>
            </a:endParaRPr>
          </a:p>
          <a:p>
            <a:pPr marL="133350" lvl="2" indent="-127000" defTabSz="990570">
              <a:spcBef>
                <a:spcPts val="100"/>
              </a:spcBef>
              <a:spcAft>
                <a:spcPts val="600"/>
              </a:spcAft>
              <a:buClr>
                <a:schemeClr val="tx2"/>
              </a:buClr>
              <a:buFont typeface="Arial" panose="020B0604020202020204" pitchFamily="34" charset="0"/>
              <a:buChar char="•"/>
            </a:pPr>
            <a:endParaRPr lang="fi-FI" sz="900" dirty="0"/>
          </a:p>
          <a:p>
            <a:pPr marL="0" lvl="2" defTabSz="990570">
              <a:spcBef>
                <a:spcPts val="100"/>
              </a:spcBef>
              <a:spcAft>
                <a:spcPts val="600"/>
              </a:spcAft>
              <a:buClr>
                <a:srgbClr val="365ABD"/>
              </a:buClr>
              <a:defRPr/>
            </a:pPr>
            <a:endParaRPr lang="fi-FI" sz="1200" dirty="0"/>
          </a:p>
          <a:p>
            <a:pPr marL="136525" lvl="2" indent="-128588" defTabSz="990570">
              <a:spcAft>
                <a:spcPts val="100"/>
              </a:spcAft>
              <a:buClr>
                <a:schemeClr val="tx1"/>
              </a:buClr>
              <a:buFont typeface="Arial" panose="020B0604020202020204" pitchFamily="34" charset="0"/>
              <a:buChar char="•"/>
              <a:defRPr/>
            </a:pPr>
            <a:endParaRPr lang="fi-FI" sz="900" dirty="0"/>
          </a:p>
          <a:p>
            <a:pPr marL="171450" lvl="2" indent="-171450" defTabSz="990570">
              <a:buClr>
                <a:srgbClr val="365ABD"/>
              </a:buClr>
              <a:buFontTx/>
              <a:buChar char="-"/>
              <a:defRPr/>
            </a:pPr>
            <a:endParaRPr lang="fi-FI" sz="900" dirty="0"/>
          </a:p>
        </p:txBody>
      </p:sp>
      <p:sp>
        <p:nvSpPr>
          <p:cNvPr id="2" name="Title 1">
            <a:extLst>
              <a:ext uri="{FF2B5EF4-FFF2-40B4-BE49-F238E27FC236}">
                <a16:creationId xmlns:a16="http://schemas.microsoft.com/office/drawing/2014/main" id="{4D1CF745-5E7D-1C49-A2FD-0AFB5890F0AA}"/>
              </a:ext>
            </a:extLst>
          </p:cNvPr>
          <p:cNvSpPr>
            <a:spLocks noGrp="1"/>
          </p:cNvSpPr>
          <p:nvPr>
            <p:ph type="title"/>
          </p:nvPr>
        </p:nvSpPr>
        <p:spPr>
          <a:xfrm>
            <a:off x="782320" y="35302"/>
            <a:ext cx="10571480" cy="1325563"/>
          </a:xfrm>
        </p:spPr>
        <p:txBody>
          <a:bodyPr/>
          <a:lstStyle/>
          <a:p>
            <a:r>
              <a:rPr lang="en-FI" dirty="0"/>
              <a:t>Lähdeaineistoluettelo</a:t>
            </a:r>
          </a:p>
        </p:txBody>
      </p:sp>
      <p:sp>
        <p:nvSpPr>
          <p:cNvPr id="3" name="Slide Number Placeholder 2">
            <a:extLst>
              <a:ext uri="{FF2B5EF4-FFF2-40B4-BE49-F238E27FC236}">
                <a16:creationId xmlns:a16="http://schemas.microsoft.com/office/drawing/2014/main" id="{F2ECE62A-DC75-1D41-B7C1-6B9C4F8ABEEB}"/>
              </a:ext>
            </a:extLst>
          </p:cNvPr>
          <p:cNvSpPr>
            <a:spLocks noGrp="1"/>
          </p:cNvSpPr>
          <p:nvPr>
            <p:ph type="sldNum" sz="quarter" idx="12"/>
          </p:nvPr>
        </p:nvSpPr>
        <p:spPr/>
        <p:txBody>
          <a:bodyPr/>
          <a:lstStyle/>
          <a:p>
            <a:fld id="{4BCCB783-365B-40E8-A1C9-91A9348041A5}" type="slidenum">
              <a:rPr lang="fi-FI" smtClean="0"/>
              <a:pPr/>
              <a:t>14</a:t>
            </a:fld>
            <a:endParaRPr lang="fi-FI" dirty="0"/>
          </a:p>
        </p:txBody>
      </p:sp>
    </p:spTree>
    <p:extLst>
      <p:ext uri="{BB962C8B-B14F-4D97-AF65-F5344CB8AC3E}">
        <p14:creationId xmlns:p14="http://schemas.microsoft.com/office/powerpoint/2010/main" val="3842613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13741E-98FC-2B4B-AADE-F1EB12B107EC}"/>
              </a:ext>
            </a:extLst>
          </p:cNvPr>
          <p:cNvSpPr/>
          <p:nvPr/>
        </p:nvSpPr>
        <p:spPr>
          <a:xfrm>
            <a:off x="695400" y="1124744"/>
            <a:ext cx="9563272" cy="5783635"/>
          </a:xfrm>
          <a:prstGeom prst="rect">
            <a:avLst/>
          </a:prstGeom>
        </p:spPr>
        <p:txBody>
          <a:bodyPr wrap="square">
            <a:spAutoFit/>
          </a:bodyPr>
          <a:lstStyle/>
          <a:p>
            <a:pPr marL="0" lvl="2" defTabSz="990570">
              <a:spcAft>
                <a:spcPts val="600"/>
              </a:spcAft>
              <a:buClr>
                <a:schemeClr val="tx1"/>
              </a:buClr>
              <a:defRPr/>
            </a:pPr>
            <a:r>
              <a:rPr lang="en-GB" sz="1100" b="1" dirty="0" err="1"/>
              <a:t>Digipalveluiden</a:t>
            </a:r>
            <a:r>
              <a:rPr lang="en-GB" sz="1100" b="1" dirty="0"/>
              <a:t> </a:t>
            </a:r>
            <a:r>
              <a:rPr lang="en-GB" sz="1100" b="1" dirty="0" err="1"/>
              <a:t>käyttö</a:t>
            </a:r>
            <a:r>
              <a:rPr lang="en-GB" sz="1100" b="1" dirty="0"/>
              <a:t> </a:t>
            </a:r>
            <a:r>
              <a:rPr lang="en-GB" sz="1100" b="1" dirty="0" err="1"/>
              <a:t>ja</a:t>
            </a:r>
            <a:r>
              <a:rPr lang="en-GB" sz="1100" b="1" dirty="0"/>
              <a:t> </a:t>
            </a:r>
            <a:r>
              <a:rPr lang="en-GB" sz="1100" b="1" dirty="0" err="1"/>
              <a:t>asiakastyytyväisyys</a:t>
            </a:r>
            <a:r>
              <a:rPr lang="en-GB" sz="1100" b="1" dirty="0"/>
              <a:t> (</a:t>
            </a:r>
            <a:r>
              <a:rPr lang="en-GB" sz="1100" b="1" dirty="0" err="1"/>
              <a:t>jatkoa</a:t>
            </a:r>
            <a:r>
              <a:rPr lang="en-GB" sz="1100" b="1" dirty="0"/>
              <a:t>)</a:t>
            </a:r>
            <a:endParaRPr lang="fi-FI" sz="1100" dirty="0"/>
          </a:p>
          <a:p>
            <a:pPr marL="0" lvl="2" indent="-136525" defTabSz="990570">
              <a:spcAft>
                <a:spcPts val="100"/>
              </a:spcAft>
              <a:buClr>
                <a:schemeClr val="tx1"/>
              </a:buClr>
              <a:buFont typeface="Arial" panose="020B0604020202020204" pitchFamily="34" charset="0"/>
              <a:buChar char="•"/>
            </a:pPr>
            <a:r>
              <a:rPr lang="fi-FI" sz="900" dirty="0"/>
              <a:t>Viranomaisten keräämä asiakaspalaute, yhteinen työkalu tulossa käyttöön 2021</a:t>
            </a:r>
          </a:p>
          <a:p>
            <a:pPr marL="0" lvl="2" indent="-136525" defTabSz="990570">
              <a:spcAft>
                <a:spcPts val="100"/>
              </a:spcAft>
              <a:buClr>
                <a:schemeClr val="tx1"/>
              </a:buClr>
              <a:buFont typeface="Arial" panose="020B0604020202020204" pitchFamily="34" charset="0"/>
              <a:buChar char="•"/>
            </a:pPr>
            <a:r>
              <a:rPr lang="fi-FI" sz="900" dirty="0"/>
              <a:t>ETLA, </a:t>
            </a:r>
            <a:r>
              <a:rPr lang="fi-FI" sz="900" dirty="0" err="1"/>
              <a:t>Eurostatin</a:t>
            </a:r>
            <a:r>
              <a:rPr lang="fi-FI" sz="900" dirty="0"/>
              <a:t> </a:t>
            </a:r>
            <a:r>
              <a:rPr lang="fi-FI" sz="900" dirty="0" err="1"/>
              <a:t>Information</a:t>
            </a:r>
            <a:r>
              <a:rPr lang="fi-FI" sz="900" dirty="0"/>
              <a:t> </a:t>
            </a:r>
            <a:r>
              <a:rPr lang="fi-FI" sz="900" dirty="0" err="1"/>
              <a:t>society</a:t>
            </a:r>
            <a:r>
              <a:rPr lang="fi-FI" sz="900" dirty="0"/>
              <a:t> </a:t>
            </a:r>
            <a:r>
              <a:rPr lang="fi-FI" sz="900" dirty="0" err="1"/>
              <a:t>statistics</a:t>
            </a:r>
            <a:r>
              <a:rPr lang="fi-FI" sz="900" dirty="0"/>
              <a:t>, 2018, Kansalaisten sähköinen viranomaisasiointi</a:t>
            </a:r>
          </a:p>
          <a:p>
            <a:pPr marL="0" lvl="2" indent="-136525" defTabSz="990570">
              <a:spcAft>
                <a:spcPts val="100"/>
              </a:spcAft>
              <a:buClr>
                <a:schemeClr val="tx1"/>
              </a:buClr>
              <a:buFont typeface="Arial" panose="020B0604020202020204" pitchFamily="34" charset="0"/>
              <a:buChar char="•"/>
            </a:pPr>
            <a:r>
              <a:rPr lang="fi-FI" sz="900" dirty="0" err="1"/>
              <a:t>STePS</a:t>
            </a:r>
            <a:r>
              <a:rPr lang="fi-FI" sz="900" dirty="0"/>
              <a:t> 2017, otos 15 000/3554</a:t>
            </a:r>
          </a:p>
          <a:p>
            <a:pPr marL="0" lvl="2" indent="-136525" defTabSz="990570">
              <a:spcAft>
                <a:spcPts val="100"/>
              </a:spcAft>
              <a:buClr>
                <a:schemeClr val="tx1"/>
              </a:buClr>
              <a:buFont typeface="Arial" panose="020B0604020202020204" pitchFamily="34" charset="0"/>
              <a:buChar char="•"/>
            </a:pPr>
            <a:r>
              <a:rPr lang="fi-FI" sz="900" dirty="0"/>
              <a:t>Tilastokeskus 2019</a:t>
            </a:r>
          </a:p>
          <a:p>
            <a:pPr marL="0" lvl="2" indent="-136525" defTabSz="990570">
              <a:spcAft>
                <a:spcPts val="100"/>
              </a:spcAft>
              <a:buClr>
                <a:schemeClr val="tx1"/>
              </a:buClr>
              <a:buFont typeface="Arial" panose="020B0604020202020204" pitchFamily="34" charset="0"/>
              <a:buChar char="•"/>
            </a:pPr>
            <a:r>
              <a:rPr lang="fi-FI" sz="900" dirty="0">
                <a:solidFill>
                  <a:srgbClr val="000000"/>
                </a:solidFill>
              </a:rPr>
              <a:t>THL, 2017, otos 15 000, vastaajia 3554</a:t>
            </a:r>
            <a:endParaRPr lang="fi-FI" sz="900" dirty="0"/>
          </a:p>
          <a:p>
            <a:pPr marL="0" lvl="2" defTabSz="990570">
              <a:spcBef>
                <a:spcPts val="800"/>
              </a:spcBef>
              <a:spcAft>
                <a:spcPts val="600"/>
              </a:spcAft>
              <a:buClr>
                <a:srgbClr val="365ABD"/>
              </a:buClr>
              <a:defRPr/>
            </a:pPr>
            <a:r>
              <a:rPr lang="en-GB" sz="1100" b="1" dirty="0" err="1"/>
              <a:t>Digipalveluiden</a:t>
            </a:r>
            <a:r>
              <a:rPr lang="en-GB" sz="1100" b="1" dirty="0"/>
              <a:t> </a:t>
            </a:r>
            <a:r>
              <a:rPr lang="en-GB" sz="1100" b="1" dirty="0" err="1"/>
              <a:t>luotettavuus</a:t>
            </a:r>
            <a:endParaRPr lang="en-GB" sz="1100" b="1" dirty="0"/>
          </a:p>
          <a:p>
            <a:pPr marL="136525" lvl="2" indent="-128588" defTabSz="990570">
              <a:spcAft>
                <a:spcPts val="100"/>
              </a:spcAft>
              <a:buClr>
                <a:schemeClr val="tx1"/>
              </a:buClr>
              <a:buFont typeface="Arial" panose="020B0604020202020204" pitchFamily="34" charset="0"/>
              <a:buChar char="•"/>
              <a:defRPr/>
            </a:pPr>
            <a:r>
              <a:rPr lang="fi-FI" sz="900" dirty="0"/>
              <a:t>Suomalaisten hyvinvointi 2018, toim. Kestilä &amp; Karvonen </a:t>
            </a:r>
            <a:r>
              <a:rPr lang="fi-FI" sz="900" dirty="0">
                <a:hlinkClick r:id="rId2"/>
              </a:rPr>
              <a:t>https://www.julkari.fi/bitstream/handle/10024/137498/THL_Suomalaisten%20hyvinvointi%202018.pdf?sequence=1&amp;isAllowed=y</a:t>
            </a:r>
            <a:endParaRPr lang="fi-FI" sz="900" dirty="0"/>
          </a:p>
          <a:p>
            <a:pPr marL="136525" lvl="2" indent="-128588" defTabSz="990570">
              <a:spcAft>
                <a:spcPts val="100"/>
              </a:spcAft>
              <a:buClr>
                <a:schemeClr val="tx1"/>
              </a:buClr>
              <a:buFont typeface="Arial" panose="020B0604020202020204" pitchFamily="34" charset="0"/>
              <a:buChar char="•"/>
              <a:defRPr/>
            </a:pPr>
            <a:r>
              <a:rPr lang="en-US" sz="900" dirty="0" err="1"/>
              <a:t>Etlatieto</a:t>
            </a:r>
            <a:r>
              <a:rPr lang="en-US" sz="900" dirty="0"/>
              <a:t>: </a:t>
            </a:r>
            <a:r>
              <a:rPr lang="en-US" sz="900" dirty="0">
                <a:hlinkClick r:id="rId3"/>
              </a:rPr>
              <a:t>https://www.etla.fi/wp-content/uploads/Digibarometri-2019.pdf</a:t>
            </a:r>
            <a:endParaRPr lang="en-US" sz="900" dirty="0"/>
          </a:p>
          <a:p>
            <a:pPr marL="136525" lvl="2" indent="-128588" defTabSz="990570">
              <a:spcAft>
                <a:spcPts val="100"/>
              </a:spcAft>
              <a:buClr>
                <a:schemeClr val="tx1"/>
              </a:buClr>
              <a:buFont typeface="Arial" panose="020B0604020202020204" pitchFamily="34" charset="0"/>
              <a:buChar char="•"/>
              <a:defRPr/>
            </a:pPr>
            <a:r>
              <a:rPr lang="fi-FI" sz="900" dirty="0"/>
              <a:t>Kestilä &amp; Karvonen, s. 289</a:t>
            </a:r>
          </a:p>
          <a:p>
            <a:pPr marL="136525" lvl="2" indent="-128588" defTabSz="990570">
              <a:spcAft>
                <a:spcPts val="100"/>
              </a:spcAft>
              <a:buClr>
                <a:schemeClr val="tx1"/>
              </a:buClr>
              <a:buFont typeface="Arial" panose="020B0604020202020204" pitchFamily="34" charset="0"/>
              <a:buChar char="•"/>
              <a:defRPr/>
            </a:pPr>
            <a:r>
              <a:rPr lang="fi-FI" sz="900" dirty="0"/>
              <a:t>Digibarometri 2019, s. 41</a:t>
            </a:r>
          </a:p>
          <a:p>
            <a:pPr marL="136525" lvl="2" indent="-128588" defTabSz="990570">
              <a:spcAft>
                <a:spcPts val="100"/>
              </a:spcAft>
              <a:buClr>
                <a:schemeClr val="tx1"/>
              </a:buClr>
              <a:buFont typeface="Arial" panose="020B0604020202020204" pitchFamily="34" charset="0"/>
              <a:buChar char="•"/>
              <a:defRPr/>
            </a:pPr>
            <a:r>
              <a:rPr lang="fi-FI" sz="900" dirty="0"/>
              <a:t>DESI, Human Capital Digital </a:t>
            </a:r>
            <a:r>
              <a:rPr lang="fi-FI" sz="900" dirty="0" err="1"/>
              <a:t>Inclusion</a:t>
            </a:r>
            <a:r>
              <a:rPr lang="fi-FI" sz="900" dirty="0"/>
              <a:t> and </a:t>
            </a:r>
            <a:r>
              <a:rPr lang="fi-FI" sz="900" dirty="0" err="1"/>
              <a:t>Skills</a:t>
            </a:r>
            <a:endParaRPr lang="fi-FI" sz="900" dirty="0"/>
          </a:p>
          <a:p>
            <a:pPr marL="0" lvl="2" defTabSz="990570">
              <a:spcBef>
                <a:spcPts val="800"/>
              </a:spcBef>
              <a:spcAft>
                <a:spcPts val="600"/>
              </a:spcAft>
              <a:buClr>
                <a:schemeClr val="tx2"/>
              </a:buClr>
              <a:defRPr/>
            </a:pPr>
            <a:r>
              <a:rPr lang="en-US" sz="1100" b="1" dirty="0" err="1"/>
              <a:t>Digitaidot</a:t>
            </a:r>
            <a:endParaRPr lang="en-US" sz="1100" b="1" dirty="0"/>
          </a:p>
          <a:p>
            <a:pPr marL="136525" lvl="2" indent="-128588" defTabSz="990570">
              <a:spcAft>
                <a:spcPts val="100"/>
              </a:spcAft>
              <a:buClr>
                <a:schemeClr val="tx1"/>
              </a:buClr>
              <a:buFont typeface="Arial" panose="020B0604020202020204" pitchFamily="34" charset="0"/>
              <a:buChar char="•"/>
              <a:defRPr/>
            </a:pPr>
            <a:r>
              <a:rPr lang="en-US" sz="900" dirty="0"/>
              <a:t>DESI (Human Capital Digital Inclusion and Skills): </a:t>
            </a:r>
            <a:r>
              <a:rPr lang="en-US" sz="900" dirty="0">
                <a:hlinkClick r:id="rId4"/>
              </a:rPr>
              <a:t>https://ec.europa.eu/digital-single-market/en/desi</a:t>
            </a:r>
            <a:endParaRPr lang="en-US" sz="900" dirty="0"/>
          </a:p>
          <a:p>
            <a:pPr marL="136525" lvl="2" indent="-128588" defTabSz="990570">
              <a:spcAft>
                <a:spcPts val="100"/>
              </a:spcAft>
              <a:buClr>
                <a:schemeClr val="tx1"/>
              </a:buClr>
              <a:buFont typeface="Arial" panose="020B0604020202020204" pitchFamily="34" charset="0"/>
              <a:buChar char="•"/>
              <a:defRPr/>
            </a:pPr>
            <a:r>
              <a:rPr lang="fi-FI" sz="900" dirty="0">
                <a:hlinkClick r:id="rId5"/>
              </a:rPr>
              <a:t>https://appsso.eurostat.ec.europa.eu/nui/show.do?dataset=isoc_sk_dskl_i&amp;lang=en</a:t>
            </a:r>
            <a:endParaRPr lang="en-US" sz="900" dirty="0"/>
          </a:p>
          <a:p>
            <a:pPr marL="136525" lvl="2" indent="-128588" defTabSz="990570">
              <a:spcAft>
                <a:spcPts val="100"/>
              </a:spcAft>
              <a:buClr>
                <a:schemeClr val="tx1"/>
              </a:buClr>
              <a:buFont typeface="Arial" panose="020B0604020202020204" pitchFamily="34" charset="0"/>
              <a:buChar char="•"/>
              <a:defRPr/>
            </a:pPr>
            <a:r>
              <a:rPr lang="en-US" sz="900" dirty="0" err="1"/>
              <a:t>Tilastokeskus</a:t>
            </a:r>
            <a:r>
              <a:rPr lang="en-US" sz="900" dirty="0"/>
              <a:t> </a:t>
            </a:r>
            <a:r>
              <a:rPr lang="en-US" sz="900" dirty="0" err="1"/>
              <a:t>Väestön</a:t>
            </a:r>
            <a:r>
              <a:rPr lang="en-US" sz="900" dirty="0"/>
              <a:t> </a:t>
            </a:r>
            <a:r>
              <a:rPr lang="en-US" sz="900" dirty="0" err="1"/>
              <a:t>tieto</a:t>
            </a:r>
            <a:r>
              <a:rPr lang="en-US" sz="900" dirty="0"/>
              <a:t>- ja </a:t>
            </a:r>
            <a:r>
              <a:rPr lang="en-US" sz="900" dirty="0" err="1"/>
              <a:t>viestintätekniikan</a:t>
            </a:r>
            <a:r>
              <a:rPr lang="en-US" sz="900" dirty="0"/>
              <a:t> </a:t>
            </a:r>
            <a:r>
              <a:rPr lang="en-US" sz="900" dirty="0" err="1"/>
              <a:t>käyttö</a:t>
            </a:r>
            <a:r>
              <a:rPr lang="en-US" sz="900" dirty="0"/>
              <a:t> 2019 (</a:t>
            </a:r>
            <a:r>
              <a:rPr lang="en-US" sz="900" dirty="0" err="1"/>
              <a:t>otos</a:t>
            </a:r>
            <a:r>
              <a:rPr lang="en-US" sz="900" dirty="0"/>
              <a:t> </a:t>
            </a:r>
            <a:r>
              <a:rPr lang="en-US" sz="900" dirty="0" err="1"/>
              <a:t>vuosittain</a:t>
            </a:r>
            <a:r>
              <a:rPr lang="en-US" sz="900" dirty="0"/>
              <a:t>) </a:t>
            </a:r>
            <a:r>
              <a:rPr lang="fi-FI" sz="900" dirty="0">
                <a:hlinkClick r:id="rId6"/>
              </a:rPr>
              <a:t>https://www.tilastokeskus.fi/til/sutivi/2019/sutivi_2019_2019-11-07_fi.pdf</a:t>
            </a:r>
            <a:endParaRPr lang="fi-FI" sz="900" dirty="0"/>
          </a:p>
          <a:p>
            <a:pPr marL="136525" lvl="2" indent="-128588" defTabSz="990570">
              <a:spcAft>
                <a:spcPts val="100"/>
              </a:spcAft>
              <a:buClr>
                <a:schemeClr val="tx1"/>
              </a:buClr>
              <a:buFont typeface="Arial" panose="020B0604020202020204" pitchFamily="34" charset="0"/>
              <a:buChar char="•"/>
              <a:defRPr/>
            </a:pPr>
            <a:r>
              <a:rPr lang="fi-FI" sz="900" dirty="0"/>
              <a:t>Tarveselvitys elinkeinotoimintaa harjoittavien digituesta valmistuu Q4/2020</a:t>
            </a:r>
          </a:p>
          <a:p>
            <a:pPr marL="136525" lvl="2" indent="-128588" defTabSz="990570">
              <a:spcAft>
                <a:spcPts val="100"/>
              </a:spcAft>
              <a:buClr>
                <a:schemeClr val="tx1"/>
              </a:buClr>
              <a:buFont typeface="Arial" panose="020B0604020202020204" pitchFamily="34" charset="0"/>
              <a:buChar char="•"/>
              <a:defRPr/>
            </a:pPr>
            <a:r>
              <a:rPr lang="fi-FI" sz="900" dirty="0" err="1"/>
              <a:t>EK:n</a:t>
            </a:r>
            <a:r>
              <a:rPr lang="fi-FI" sz="900" dirty="0"/>
              <a:t> ja Suomen yrittäjien kyselyt: </a:t>
            </a:r>
            <a:br>
              <a:rPr lang="fi-FI" sz="900" dirty="0"/>
            </a:br>
            <a:r>
              <a:rPr lang="fi-FI" sz="900" dirty="0">
                <a:hlinkClick r:id="rId7"/>
              </a:rPr>
              <a:t>https://ek.fi/ajankohtaista/tiedotteet/2019/04/10/ekn-yrityskysely-digitalisaation-edellakavijoita-10-prosenttia-digipassiivien-osuus-35-prosenttia/</a:t>
            </a:r>
            <a:br>
              <a:rPr lang="fi-FI" sz="900" dirty="0"/>
            </a:br>
            <a:r>
              <a:rPr lang="fi-FI" sz="900" dirty="0">
                <a:hlinkClick r:id="rId8"/>
              </a:rPr>
              <a:t>https://www.yrittajat.fi/suomen-yrittajat/tutkimukset/digitalisaatiotutkimukset/suomalaisten-pk-yritysten-digiosaaminen-2019</a:t>
            </a:r>
            <a:endParaRPr lang="fi-FI" sz="900" dirty="0"/>
          </a:p>
          <a:p>
            <a:pPr marL="136525" lvl="2" indent="-128588" defTabSz="990570">
              <a:spcAft>
                <a:spcPts val="100"/>
              </a:spcAft>
              <a:buClr>
                <a:schemeClr val="tx1"/>
              </a:buClr>
              <a:buFont typeface="Arial" panose="020B0604020202020204" pitchFamily="34" charset="0"/>
              <a:buChar char="•"/>
              <a:defRPr/>
            </a:pPr>
            <a:r>
              <a:rPr lang="fi-FI" sz="900" dirty="0" err="1"/>
              <a:t>Suomi.fi</a:t>
            </a:r>
            <a:endParaRPr lang="fi-FI" sz="900" dirty="0"/>
          </a:p>
          <a:p>
            <a:pPr marL="136525" lvl="2" indent="-128588" defTabSz="990570">
              <a:spcAft>
                <a:spcPts val="100"/>
              </a:spcAft>
              <a:buClr>
                <a:schemeClr val="tx1"/>
              </a:buClr>
              <a:buFont typeface="Arial" panose="020B0604020202020204" pitchFamily="34" charset="0"/>
              <a:buChar char="•"/>
              <a:defRPr/>
            </a:pPr>
            <a:r>
              <a:rPr lang="fi-FI" sz="900" dirty="0"/>
              <a:t>Digituen alueellinen koordinaattoreiden tuottama tieto</a:t>
            </a:r>
          </a:p>
          <a:p>
            <a:pPr marL="136525" lvl="2" indent="-128588" defTabSz="990570">
              <a:spcAft>
                <a:spcPts val="100"/>
              </a:spcAft>
              <a:buClr>
                <a:schemeClr val="tx1"/>
              </a:buClr>
              <a:buFont typeface="Arial" panose="020B0604020202020204" pitchFamily="34" charset="0"/>
              <a:buChar char="•"/>
              <a:defRPr/>
            </a:pPr>
            <a:r>
              <a:rPr lang="fi-FI" sz="900" dirty="0"/>
              <a:t>Tilastokeskus 2019</a:t>
            </a:r>
          </a:p>
          <a:p>
            <a:pPr marL="0" lvl="2" defTabSz="990570">
              <a:spcBef>
                <a:spcPts val="800"/>
              </a:spcBef>
              <a:spcAft>
                <a:spcPts val="600"/>
              </a:spcAft>
              <a:buClr>
                <a:schemeClr val="tx2"/>
              </a:buClr>
            </a:pPr>
            <a:r>
              <a:rPr lang="en-US" sz="1100" b="1" dirty="0" err="1"/>
              <a:t>Kustannusvaikuttavuus</a:t>
            </a:r>
            <a:endParaRPr lang="en-US" sz="1100" b="1" dirty="0"/>
          </a:p>
          <a:p>
            <a:pPr marL="136525" lvl="2" indent="-136525" defTabSz="990570">
              <a:spcAft>
                <a:spcPts val="100"/>
              </a:spcAft>
              <a:buClr>
                <a:schemeClr val="tx1"/>
              </a:buClr>
              <a:buFont typeface="Arial" panose="020B0604020202020204" pitchFamily="34" charset="0"/>
              <a:buChar char="•"/>
            </a:pPr>
            <a:r>
              <a:rPr lang="en-US" sz="900" dirty="0" err="1"/>
              <a:t>Viranomaisten</a:t>
            </a:r>
            <a:r>
              <a:rPr lang="en-US" sz="900" dirty="0"/>
              <a:t> </a:t>
            </a:r>
            <a:r>
              <a:rPr lang="en-US" sz="900" dirty="0" err="1"/>
              <a:t>omat</a:t>
            </a:r>
            <a:r>
              <a:rPr lang="en-US" sz="900" dirty="0"/>
              <a:t> </a:t>
            </a:r>
            <a:r>
              <a:rPr lang="en-US" sz="900" dirty="0" err="1"/>
              <a:t>seurantatiedot</a:t>
            </a:r>
            <a:r>
              <a:rPr lang="en-US" sz="900" dirty="0"/>
              <a:t>: </a:t>
            </a:r>
            <a:r>
              <a:rPr lang="en-US" sz="900" dirty="0" err="1"/>
              <a:t>Valitaan</a:t>
            </a:r>
            <a:r>
              <a:rPr lang="en-US" sz="900" dirty="0"/>
              <a:t> </a:t>
            </a:r>
            <a:r>
              <a:rPr lang="en-US" sz="900" dirty="0" err="1"/>
              <a:t>muutamia</a:t>
            </a:r>
            <a:r>
              <a:rPr lang="en-US" sz="900" dirty="0"/>
              <a:t> </a:t>
            </a:r>
            <a:r>
              <a:rPr lang="en-US" sz="900" dirty="0" err="1"/>
              <a:t>palveluntuottajia</a:t>
            </a:r>
            <a:r>
              <a:rPr lang="en-US" sz="900" dirty="0"/>
              <a:t>, </a:t>
            </a:r>
            <a:r>
              <a:rPr lang="en-US" sz="900" dirty="0" err="1"/>
              <a:t>joilta</a:t>
            </a:r>
            <a:r>
              <a:rPr lang="en-US" sz="900" dirty="0"/>
              <a:t> </a:t>
            </a:r>
            <a:r>
              <a:rPr lang="en-US" sz="900" dirty="0" err="1"/>
              <a:t>asiaa</a:t>
            </a:r>
            <a:r>
              <a:rPr lang="en-US" sz="900" dirty="0"/>
              <a:t> </a:t>
            </a:r>
            <a:r>
              <a:rPr lang="en-US" sz="900" dirty="0" err="1"/>
              <a:t>selvitetään</a:t>
            </a:r>
            <a:endParaRPr lang="en-US" sz="900" dirty="0"/>
          </a:p>
          <a:p>
            <a:pPr marL="136525" lvl="2" indent="-136525" defTabSz="990570">
              <a:spcAft>
                <a:spcPts val="100"/>
              </a:spcAft>
              <a:buClr>
                <a:schemeClr val="tx1"/>
              </a:buClr>
              <a:buFont typeface="Arial" panose="020B0604020202020204" pitchFamily="34" charset="0"/>
              <a:buChar char="•"/>
              <a:defRPr/>
            </a:pPr>
            <a:r>
              <a:rPr lang="en-US" sz="900" dirty="0" err="1">
                <a:solidFill>
                  <a:prstClr val="black"/>
                </a:solidFill>
              </a:rPr>
              <a:t>Maksupalveluasetukset</a:t>
            </a:r>
            <a:endParaRPr lang="en-US" sz="900" dirty="0"/>
          </a:p>
          <a:p>
            <a:pPr marL="136525" lvl="2" indent="-136525" defTabSz="990570">
              <a:spcAft>
                <a:spcPts val="100"/>
              </a:spcAft>
              <a:buClr>
                <a:schemeClr val="tx1"/>
              </a:buClr>
              <a:buFont typeface="Arial" panose="020B0604020202020204" pitchFamily="34" charset="0"/>
              <a:buChar char="•"/>
              <a:defRPr/>
            </a:pPr>
            <a:r>
              <a:rPr lang="fi-FI" sz="900" dirty="0" err="1"/>
              <a:t>STePS</a:t>
            </a:r>
            <a:r>
              <a:rPr lang="fi-FI" sz="900" dirty="0"/>
              <a:t> </a:t>
            </a:r>
            <a:r>
              <a:rPr lang="fi-FI" sz="900" dirty="0" err="1"/>
              <a:t>Sosiaali</a:t>
            </a:r>
            <a:r>
              <a:rPr lang="fi-FI" sz="900" dirty="0"/>
              <a:t>- ja terveydenhuollon tietojärjestelmäpalvelujen arviointi (2013-2023), väestöosuus, THL: </a:t>
            </a:r>
            <a:r>
              <a:rPr lang="fi-FI" sz="900" dirty="0">
                <a:hlinkClick r:id="rId9"/>
              </a:rPr>
              <a:t>http://www.julkari.fi/handle/10024/135932</a:t>
            </a:r>
            <a:endParaRPr lang="fi-FI" sz="900" dirty="0"/>
          </a:p>
          <a:p>
            <a:pPr marL="136525" lvl="2" indent="-136525" defTabSz="990570">
              <a:spcAft>
                <a:spcPts val="100"/>
              </a:spcAft>
              <a:buClr>
                <a:schemeClr val="tx1"/>
              </a:buClr>
              <a:buFont typeface="Arial" panose="020B0604020202020204" pitchFamily="34" charset="0"/>
              <a:buChar char="•"/>
              <a:defRPr/>
            </a:pPr>
            <a:r>
              <a:rPr lang="fi-FI" sz="900" dirty="0" err="1"/>
              <a:t>STePS</a:t>
            </a:r>
            <a:r>
              <a:rPr lang="fi-FI" sz="900" dirty="0"/>
              <a:t> 2017, otos 15 000/3554</a:t>
            </a:r>
          </a:p>
          <a:p>
            <a:pPr marL="136525" lvl="2" indent="-128588" defTabSz="990570">
              <a:spcAft>
                <a:spcPts val="100"/>
              </a:spcAft>
              <a:buClr>
                <a:schemeClr val="tx1"/>
              </a:buClr>
              <a:buFont typeface="Arial" panose="020B0604020202020204" pitchFamily="34" charset="0"/>
              <a:buChar char="•"/>
              <a:defRPr/>
            </a:pPr>
            <a:endParaRPr lang="fi-FI" sz="900" dirty="0"/>
          </a:p>
          <a:p>
            <a:pPr marL="136525" lvl="2" indent="-128588" defTabSz="990570">
              <a:spcAft>
                <a:spcPts val="100"/>
              </a:spcAft>
              <a:buClr>
                <a:schemeClr val="tx1"/>
              </a:buClr>
              <a:buFont typeface="Arial" panose="020B0604020202020204" pitchFamily="34" charset="0"/>
              <a:buChar char="•"/>
              <a:defRPr/>
            </a:pPr>
            <a:endParaRPr lang="fi-FI" sz="1100" dirty="0"/>
          </a:p>
          <a:p>
            <a:pPr marL="0" lvl="2" defTabSz="990570">
              <a:spcAft>
                <a:spcPts val="100"/>
              </a:spcAft>
              <a:buClr>
                <a:srgbClr val="365ABD"/>
              </a:buClr>
              <a:defRPr/>
            </a:pPr>
            <a:endParaRPr lang="fi-FI" sz="1100" b="1" dirty="0"/>
          </a:p>
          <a:p>
            <a:pPr marL="0" lvl="2" indent="-133350" defTabSz="990570">
              <a:spcAft>
                <a:spcPts val="600"/>
              </a:spcAft>
              <a:buClr>
                <a:schemeClr val="tx2"/>
              </a:buClr>
              <a:buFont typeface="Arial" panose="020B0604020202020204" pitchFamily="34" charset="0"/>
              <a:buChar char="•"/>
            </a:pPr>
            <a:endParaRPr lang="fi-FI" sz="900" dirty="0"/>
          </a:p>
        </p:txBody>
      </p:sp>
      <p:sp>
        <p:nvSpPr>
          <p:cNvPr id="8" name="Title 1">
            <a:extLst>
              <a:ext uri="{FF2B5EF4-FFF2-40B4-BE49-F238E27FC236}">
                <a16:creationId xmlns:a16="http://schemas.microsoft.com/office/drawing/2014/main" id="{F75BCC4B-9FB7-1E41-92BE-F2F890609B35}"/>
              </a:ext>
            </a:extLst>
          </p:cNvPr>
          <p:cNvSpPr>
            <a:spLocks noGrp="1"/>
          </p:cNvSpPr>
          <p:nvPr>
            <p:ph type="title"/>
          </p:nvPr>
        </p:nvSpPr>
        <p:spPr>
          <a:xfrm>
            <a:off x="782320" y="35302"/>
            <a:ext cx="10571480" cy="1325563"/>
          </a:xfrm>
        </p:spPr>
        <p:txBody>
          <a:bodyPr/>
          <a:lstStyle/>
          <a:p>
            <a:r>
              <a:rPr lang="en-FI" dirty="0"/>
              <a:t>Lähdeaineistoluettelo</a:t>
            </a:r>
          </a:p>
        </p:txBody>
      </p:sp>
      <p:sp>
        <p:nvSpPr>
          <p:cNvPr id="3" name="Slide Number Placeholder 2">
            <a:extLst>
              <a:ext uri="{FF2B5EF4-FFF2-40B4-BE49-F238E27FC236}">
                <a16:creationId xmlns:a16="http://schemas.microsoft.com/office/drawing/2014/main" id="{F2ECE62A-DC75-1D41-B7C1-6B9C4F8ABEEB}"/>
              </a:ext>
            </a:extLst>
          </p:cNvPr>
          <p:cNvSpPr>
            <a:spLocks noGrp="1"/>
          </p:cNvSpPr>
          <p:nvPr>
            <p:ph type="sldNum" sz="quarter" idx="12"/>
          </p:nvPr>
        </p:nvSpPr>
        <p:spPr/>
        <p:txBody>
          <a:bodyPr/>
          <a:lstStyle/>
          <a:p>
            <a:fld id="{4BCCB783-365B-40E8-A1C9-91A9348041A5}" type="slidenum">
              <a:rPr lang="fi-FI" smtClean="0"/>
              <a:pPr/>
              <a:t>15</a:t>
            </a:fld>
            <a:endParaRPr lang="fi-FI" dirty="0"/>
          </a:p>
        </p:txBody>
      </p:sp>
    </p:spTree>
    <p:extLst>
      <p:ext uri="{BB962C8B-B14F-4D97-AF65-F5344CB8AC3E}">
        <p14:creationId xmlns:p14="http://schemas.microsoft.com/office/powerpoint/2010/main" val="789729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descr="””&#10;">
            <a:extLst>
              <a:ext uri="{FF2B5EF4-FFF2-40B4-BE49-F238E27FC236}">
                <a16:creationId xmlns:a16="http://schemas.microsoft.com/office/drawing/2014/main" id="{CBA02569-63D7-274F-B873-6C7485D5C406}"/>
              </a:ext>
            </a:extLst>
          </p:cNvPr>
          <p:cNvGrpSpPr/>
          <p:nvPr/>
        </p:nvGrpSpPr>
        <p:grpSpPr>
          <a:xfrm>
            <a:off x="3914030" y="2132856"/>
            <a:ext cx="3622315" cy="3622316"/>
            <a:chOff x="3914030" y="2132856"/>
            <a:chExt cx="3622315" cy="3622316"/>
          </a:xfrm>
        </p:grpSpPr>
        <p:sp>
          <p:nvSpPr>
            <p:cNvPr id="35" name="Oval 34" descr="&quot;”&#10;">
              <a:extLst>
                <a:ext uri="{FF2B5EF4-FFF2-40B4-BE49-F238E27FC236}">
                  <a16:creationId xmlns:a16="http://schemas.microsoft.com/office/drawing/2014/main" id="{B62DE60A-741F-A246-B12A-2B41EF7B34AC}"/>
                </a:ext>
                <a:ext uri="{C183D7F6-B498-43B3-948B-1728B52AA6E4}">
                  <adec:decorative xmlns:adec="http://schemas.microsoft.com/office/drawing/2017/decorative" val="0"/>
                </a:ext>
              </a:extLst>
            </p:cNvPr>
            <p:cNvSpPr/>
            <p:nvPr/>
          </p:nvSpPr>
          <p:spPr>
            <a:xfrm>
              <a:off x="3914030" y="2132856"/>
              <a:ext cx="3622315" cy="3622316"/>
            </a:xfrm>
            <a:prstGeom prst="ellipse">
              <a:avLst/>
            </a:prstGeom>
            <a:solidFill>
              <a:schemeClr val="accent1">
                <a:lumMod val="40000"/>
                <a:lumOff val="60000"/>
                <a:alpha val="9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Graphic 4">
              <a:extLst>
                <a:ext uri="{FF2B5EF4-FFF2-40B4-BE49-F238E27FC236}">
                  <a16:creationId xmlns:a16="http://schemas.microsoft.com/office/drawing/2014/main" id="{7CD0DBEF-5F20-1049-A6F8-09C4C4D26B9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074643" y="2708920"/>
              <a:ext cx="3266927" cy="2698059"/>
            </a:xfrm>
            <a:prstGeom prst="rect">
              <a:avLst/>
            </a:prstGeom>
          </p:spPr>
        </p:pic>
      </p:grpSp>
      <p:cxnSp>
        <p:nvCxnSpPr>
          <p:cNvPr id="47" name="Straight Connector 46" descr="&quot;&quot;&#10;">
            <a:extLst>
              <a:ext uri="{FF2B5EF4-FFF2-40B4-BE49-F238E27FC236}">
                <a16:creationId xmlns:a16="http://schemas.microsoft.com/office/drawing/2014/main" id="{F328C29B-A603-6447-A9B9-5A3931B9DEBC}"/>
              </a:ext>
            </a:extLst>
          </p:cNvPr>
          <p:cNvCxnSpPr>
            <a:cxnSpLocks/>
          </p:cNvCxnSpPr>
          <p:nvPr/>
        </p:nvCxnSpPr>
        <p:spPr>
          <a:xfrm flipH="1">
            <a:off x="7886370" y="4935014"/>
            <a:ext cx="285381" cy="0"/>
          </a:xfrm>
          <a:prstGeom prst="line">
            <a:avLst/>
          </a:prstGeom>
          <a:ln w="889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4D30078-CE83-F84B-88DB-462A877C1CA1}"/>
              </a:ext>
            </a:extLst>
          </p:cNvPr>
          <p:cNvSpPr/>
          <p:nvPr/>
        </p:nvSpPr>
        <p:spPr>
          <a:xfrm>
            <a:off x="7810242" y="4993246"/>
            <a:ext cx="3493660" cy="1123384"/>
          </a:xfrm>
          <a:prstGeom prst="rect">
            <a:avLst/>
          </a:prstGeom>
        </p:spPr>
        <p:txBody>
          <a:bodyPr wrap="square">
            <a:spAutoFit/>
          </a:bodyPr>
          <a:lstStyle/>
          <a:p>
            <a:pPr>
              <a:spcAft>
                <a:spcPts val="600"/>
              </a:spcAft>
            </a:pPr>
            <a:r>
              <a:rPr lang="fi-FI" sz="1400" b="1" dirty="0">
                <a:ea typeface="Times New Roman" panose="02020603050405020304" pitchFamily="18" charset="0"/>
              </a:rPr>
              <a:t>Kustannusvaikuttavuus</a:t>
            </a:r>
            <a:endParaRPr lang="en-FI" sz="1400" b="1" dirty="0">
              <a:ea typeface="Times New Roman" panose="02020603050405020304" pitchFamily="18" charset="0"/>
            </a:endParaRPr>
          </a:p>
          <a:p>
            <a:pPr marL="171450" indent="-171450">
              <a:spcAft>
                <a:spcPts val="0"/>
              </a:spcAft>
              <a:buFont typeface="Arial" panose="020B0604020202020204" pitchFamily="34" charset="0"/>
              <a:buChar char="•"/>
            </a:pPr>
            <a:r>
              <a:rPr lang="fi-FI" sz="1200" dirty="0">
                <a:ea typeface="Times New Roman" panose="02020603050405020304" pitchFamily="18" charset="0"/>
              </a:rPr>
              <a:t>Muutosverokortin hakeminen (Verohallinto):</a:t>
            </a:r>
            <a:endParaRPr lang="en-FI" sz="1200" dirty="0">
              <a:ea typeface="Times New Roman" panose="02020603050405020304" pitchFamily="18" charset="0"/>
            </a:endParaRPr>
          </a:p>
          <a:p>
            <a:pPr>
              <a:spcAft>
                <a:spcPts val="0"/>
              </a:spcAft>
            </a:pPr>
            <a:r>
              <a:rPr lang="fi-FI" sz="1200" dirty="0">
                <a:ea typeface="Times New Roman" panose="02020603050405020304" pitchFamily="18" charset="0"/>
              </a:rPr>
              <a:t>    - Käyntiasioinnissa: 10 € / verokortti</a:t>
            </a:r>
            <a:endParaRPr lang="en-FI" sz="1200" dirty="0">
              <a:ea typeface="Times New Roman" panose="02020603050405020304" pitchFamily="18" charset="0"/>
            </a:endParaRPr>
          </a:p>
          <a:p>
            <a:pPr>
              <a:spcAft>
                <a:spcPts val="0"/>
              </a:spcAft>
            </a:pPr>
            <a:r>
              <a:rPr lang="fi-FI" sz="1200" dirty="0">
                <a:ea typeface="Times New Roman" panose="02020603050405020304" pitchFamily="18" charset="0"/>
              </a:rPr>
              <a:t>    - Puhelinasioinnissa: 6 € / verokortti</a:t>
            </a:r>
            <a:endParaRPr lang="en-FI" sz="1200" dirty="0">
              <a:ea typeface="Times New Roman" panose="02020603050405020304" pitchFamily="18" charset="0"/>
            </a:endParaRPr>
          </a:p>
          <a:p>
            <a:pPr>
              <a:spcAft>
                <a:spcPts val="0"/>
              </a:spcAft>
            </a:pPr>
            <a:r>
              <a:rPr lang="fi-FI" sz="1200" dirty="0">
                <a:ea typeface="Times New Roman" panose="02020603050405020304" pitchFamily="18" charset="0"/>
              </a:rPr>
              <a:t>    - Sähköisessä asioinnissa: 1 € / verokortti  </a:t>
            </a:r>
            <a:endParaRPr lang="en-FI" sz="1200" dirty="0">
              <a:ea typeface="Times New Roman" panose="02020603050405020304" pitchFamily="18" charset="0"/>
            </a:endParaRPr>
          </a:p>
        </p:txBody>
      </p:sp>
      <p:cxnSp>
        <p:nvCxnSpPr>
          <p:cNvPr id="41" name="Straight Connector 40" descr="&quot;&quot;&#10;">
            <a:extLst>
              <a:ext uri="{FF2B5EF4-FFF2-40B4-BE49-F238E27FC236}">
                <a16:creationId xmlns:a16="http://schemas.microsoft.com/office/drawing/2014/main" id="{41FE5D99-2D99-DF4A-A0B3-0824E4EE0D42}"/>
              </a:ext>
            </a:extLst>
          </p:cNvPr>
          <p:cNvCxnSpPr>
            <a:cxnSpLocks/>
          </p:cNvCxnSpPr>
          <p:nvPr/>
        </p:nvCxnSpPr>
        <p:spPr>
          <a:xfrm flipH="1">
            <a:off x="7886370" y="3325848"/>
            <a:ext cx="285381" cy="0"/>
          </a:xfrm>
          <a:prstGeom prst="line">
            <a:avLst/>
          </a:prstGeom>
          <a:ln w="889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8FBE849-C67C-744C-9A7D-0ACD47110B82}"/>
              </a:ext>
            </a:extLst>
          </p:cNvPr>
          <p:cNvSpPr/>
          <p:nvPr/>
        </p:nvSpPr>
        <p:spPr>
          <a:xfrm>
            <a:off x="7810242" y="3397856"/>
            <a:ext cx="3493660" cy="1308050"/>
          </a:xfrm>
          <a:prstGeom prst="rect">
            <a:avLst/>
          </a:prstGeom>
        </p:spPr>
        <p:txBody>
          <a:bodyPr wrap="square">
            <a:spAutoFit/>
          </a:bodyPr>
          <a:lstStyle/>
          <a:p>
            <a:pPr>
              <a:spcAft>
                <a:spcPts val="600"/>
              </a:spcAft>
            </a:pPr>
            <a:r>
              <a:rPr lang="fi-FI" sz="1400" b="1" dirty="0">
                <a:ea typeface="Times New Roman" panose="02020603050405020304" pitchFamily="18" charset="0"/>
              </a:rPr>
              <a:t>Digitaidot</a:t>
            </a:r>
            <a:endParaRPr lang="en-FI" sz="1400" dirty="0">
              <a:ea typeface="Times New Roman" panose="02020603050405020304" pitchFamily="18" charset="0"/>
            </a:endParaRPr>
          </a:p>
          <a:p>
            <a:pPr marL="177800" indent="-171450">
              <a:spcAft>
                <a:spcPts val="0"/>
              </a:spcAft>
              <a:buFont typeface="Arial" panose="020B0604020202020204" pitchFamily="34" charset="0"/>
              <a:buChar char="•"/>
            </a:pPr>
            <a:r>
              <a:rPr lang="fi-FI" sz="1200" dirty="0">
                <a:ea typeface="Times New Roman" panose="02020603050405020304" pitchFamily="18" charset="0"/>
              </a:rPr>
              <a:t>Suomalaisista </a:t>
            </a:r>
            <a:r>
              <a:rPr lang="fi-FI" sz="1200" b="1" dirty="0">
                <a:ea typeface="Times New Roman" panose="02020603050405020304" pitchFamily="18" charset="0"/>
              </a:rPr>
              <a:t>76 %:lla </a:t>
            </a:r>
            <a:r>
              <a:rPr lang="fi-FI" sz="1200" dirty="0">
                <a:ea typeface="Times New Roman" panose="02020603050405020304" pitchFamily="18" charset="0"/>
              </a:rPr>
              <a:t>on digitaaliset </a:t>
            </a:r>
            <a:br>
              <a:rPr lang="fi-FI" sz="1200" dirty="0">
                <a:ea typeface="Times New Roman" panose="02020603050405020304" pitchFamily="18" charset="0"/>
              </a:rPr>
            </a:br>
            <a:r>
              <a:rPr lang="fi-FI" sz="1200" dirty="0">
                <a:ea typeface="Times New Roman" panose="02020603050405020304" pitchFamily="18" charset="0"/>
              </a:rPr>
              <a:t>perustaidot tai sitä paremmat digitaidot</a:t>
            </a:r>
            <a:endParaRPr lang="en-FI" sz="1200" dirty="0">
              <a:ea typeface="Times New Roman" panose="02020603050405020304" pitchFamily="18" charset="0"/>
            </a:endParaRPr>
          </a:p>
          <a:p>
            <a:pPr marL="177800" indent="-171450">
              <a:spcAft>
                <a:spcPts val="0"/>
              </a:spcAft>
              <a:buFont typeface="Arial" panose="020B0604020202020204" pitchFamily="34" charset="0"/>
              <a:buChar char="•"/>
            </a:pPr>
            <a:r>
              <a:rPr lang="fi-FI" sz="1200" dirty="0">
                <a:ea typeface="Times New Roman" panose="02020603050405020304" pitchFamily="18" charset="0"/>
              </a:rPr>
              <a:t>Yrityksistä </a:t>
            </a:r>
            <a:r>
              <a:rPr lang="fi-FI" sz="1200" b="1" dirty="0">
                <a:ea typeface="Times New Roman" panose="02020603050405020304" pitchFamily="18" charset="0"/>
              </a:rPr>
              <a:t>15% </a:t>
            </a:r>
            <a:r>
              <a:rPr lang="fi-FI" sz="1200" dirty="0">
                <a:ea typeface="Times New Roman" panose="02020603050405020304" pitchFamily="18" charset="0"/>
              </a:rPr>
              <a:t>kokee tarvitsevansa paljon tukea digitaalisessa asioinnissa</a:t>
            </a:r>
            <a:endParaRPr lang="en-FI" sz="1200" dirty="0">
              <a:ea typeface="Times New Roman" panose="02020603050405020304" pitchFamily="18" charset="0"/>
            </a:endParaRPr>
          </a:p>
          <a:p>
            <a:pPr>
              <a:spcAft>
                <a:spcPts val="0"/>
              </a:spcAft>
            </a:pPr>
            <a:r>
              <a:rPr lang="fi-FI" sz="1200" dirty="0">
                <a:ea typeface="Times New Roman" panose="02020603050405020304" pitchFamily="18" charset="0"/>
              </a:rPr>
              <a:t> </a:t>
            </a:r>
            <a:endParaRPr lang="en-FI" sz="1200" dirty="0">
              <a:ea typeface="Times New Roman" panose="02020603050405020304" pitchFamily="18" charset="0"/>
            </a:endParaRPr>
          </a:p>
        </p:txBody>
      </p:sp>
      <p:cxnSp>
        <p:nvCxnSpPr>
          <p:cNvPr id="40" name="Straight Connector 39" descr="&quot;&quot;&#10;">
            <a:extLst>
              <a:ext uri="{FF2B5EF4-FFF2-40B4-BE49-F238E27FC236}">
                <a16:creationId xmlns:a16="http://schemas.microsoft.com/office/drawing/2014/main" id="{68EDDF4D-0B42-8D43-9BB3-568D6432307C}"/>
              </a:ext>
            </a:extLst>
          </p:cNvPr>
          <p:cNvCxnSpPr>
            <a:cxnSpLocks/>
          </p:cNvCxnSpPr>
          <p:nvPr/>
        </p:nvCxnSpPr>
        <p:spPr>
          <a:xfrm flipH="1">
            <a:off x="7886370" y="1826876"/>
            <a:ext cx="285381" cy="0"/>
          </a:xfrm>
          <a:prstGeom prst="line">
            <a:avLst/>
          </a:prstGeom>
          <a:ln w="889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92890C35-0135-7F41-926B-284AAFFC90EB}"/>
              </a:ext>
            </a:extLst>
          </p:cNvPr>
          <p:cNvSpPr/>
          <p:nvPr/>
        </p:nvSpPr>
        <p:spPr>
          <a:xfrm>
            <a:off x="7810242" y="1900960"/>
            <a:ext cx="4095753" cy="1123384"/>
          </a:xfrm>
          <a:prstGeom prst="rect">
            <a:avLst/>
          </a:prstGeom>
        </p:spPr>
        <p:txBody>
          <a:bodyPr wrap="square">
            <a:spAutoFit/>
          </a:bodyPr>
          <a:lstStyle/>
          <a:p>
            <a:pPr>
              <a:spcAft>
                <a:spcPts val="600"/>
              </a:spcAft>
            </a:pPr>
            <a:r>
              <a:rPr lang="fi-FI" sz="1400" b="1" dirty="0">
                <a:ea typeface="Times New Roman" panose="02020603050405020304" pitchFamily="18" charset="0"/>
              </a:rPr>
              <a:t>Digipalveluiden luotettavuus</a:t>
            </a:r>
            <a:endParaRPr lang="en-FI" sz="1400" dirty="0">
              <a:ea typeface="Times New Roman" panose="02020603050405020304" pitchFamily="18" charset="0"/>
            </a:endParaRPr>
          </a:p>
          <a:p>
            <a:pPr marL="177800" indent="-171450">
              <a:spcAft>
                <a:spcPts val="0"/>
              </a:spcAft>
              <a:buFont typeface="Arial" panose="020B0604020202020204" pitchFamily="34" charset="0"/>
              <a:buChar char="•"/>
            </a:pPr>
            <a:r>
              <a:rPr lang="fi-FI" sz="1200" b="1" dirty="0">
                <a:ea typeface="Times New Roman" panose="02020603050405020304" pitchFamily="18" charset="0"/>
              </a:rPr>
              <a:t>Yli puolet </a:t>
            </a:r>
            <a:r>
              <a:rPr lang="fi-FI" sz="1200" dirty="0">
                <a:ea typeface="Times New Roman" panose="02020603050405020304" pitchFamily="18" charset="0"/>
              </a:rPr>
              <a:t>kokee verkkopalvelujen käytössä</a:t>
            </a:r>
            <a:br>
              <a:rPr lang="fi-FI" sz="1200" dirty="0">
                <a:ea typeface="Times New Roman" panose="02020603050405020304" pitchFamily="18" charset="0"/>
              </a:rPr>
            </a:br>
            <a:r>
              <a:rPr lang="fi-FI" sz="1200" dirty="0">
                <a:ea typeface="Times New Roman" panose="02020603050405020304" pitchFamily="18" charset="0"/>
              </a:rPr>
              <a:t>palvelujen laatuun ja luottamukseen liittyviä esteitä </a:t>
            </a:r>
            <a:endParaRPr lang="en-FI" sz="1200" i="1" dirty="0">
              <a:ea typeface="Times New Roman" panose="02020603050405020304" pitchFamily="18" charset="0"/>
            </a:endParaRPr>
          </a:p>
          <a:p>
            <a:pPr marL="177800" indent="-171450">
              <a:spcAft>
                <a:spcPts val="0"/>
              </a:spcAft>
              <a:buFont typeface="Arial" panose="020B0604020202020204" pitchFamily="34" charset="0"/>
              <a:buChar char="•"/>
            </a:pPr>
            <a:r>
              <a:rPr lang="fi-FI" sz="1200" dirty="0">
                <a:ea typeface="Times New Roman" panose="02020603050405020304" pitchFamily="18" charset="0"/>
              </a:rPr>
              <a:t>Noin </a:t>
            </a:r>
            <a:r>
              <a:rPr lang="fi-FI" sz="1200" b="1" dirty="0">
                <a:ea typeface="Times New Roman" panose="02020603050405020304" pitchFamily="18" charset="0"/>
              </a:rPr>
              <a:t>99</a:t>
            </a:r>
            <a:r>
              <a:rPr lang="fi-FI" sz="1200" dirty="0">
                <a:ea typeface="Times New Roman" panose="02020603050405020304" pitchFamily="18" charset="0"/>
              </a:rPr>
              <a:t> </a:t>
            </a:r>
            <a:r>
              <a:rPr lang="fi-FI" sz="1200" b="1" dirty="0">
                <a:ea typeface="Times New Roman" panose="02020603050405020304" pitchFamily="18" charset="0"/>
              </a:rPr>
              <a:t>%:lla </a:t>
            </a:r>
            <a:r>
              <a:rPr lang="fi-FI" sz="1200" dirty="0">
                <a:ea typeface="Times New Roman" panose="02020603050405020304" pitchFamily="18" charset="0"/>
              </a:rPr>
              <a:t>kansalaisista tietoturvahuolet eivät </a:t>
            </a:r>
            <a:br>
              <a:rPr lang="fi-FI" sz="1200" dirty="0">
                <a:ea typeface="Times New Roman" panose="02020603050405020304" pitchFamily="18" charset="0"/>
              </a:rPr>
            </a:br>
            <a:r>
              <a:rPr lang="fi-FI" sz="1200" dirty="0">
                <a:ea typeface="Times New Roman" panose="02020603050405020304" pitchFamily="18" charset="0"/>
              </a:rPr>
              <a:t>estä viranomaisasiointia internetissä</a:t>
            </a:r>
            <a:endParaRPr lang="en-FI" sz="1200" i="1" dirty="0">
              <a:ea typeface="Times New Roman" panose="02020603050405020304" pitchFamily="18" charset="0"/>
            </a:endParaRPr>
          </a:p>
        </p:txBody>
      </p:sp>
      <p:cxnSp>
        <p:nvCxnSpPr>
          <p:cNvPr id="39" name="Straight Connector 38" descr="&quot;&quot;&#10;">
            <a:extLst>
              <a:ext uri="{FF2B5EF4-FFF2-40B4-BE49-F238E27FC236}">
                <a16:creationId xmlns:a16="http://schemas.microsoft.com/office/drawing/2014/main" id="{15505016-047A-AF4F-B610-1E3BE9F26637}"/>
              </a:ext>
            </a:extLst>
          </p:cNvPr>
          <p:cNvCxnSpPr>
            <a:cxnSpLocks/>
          </p:cNvCxnSpPr>
          <p:nvPr/>
        </p:nvCxnSpPr>
        <p:spPr>
          <a:xfrm flipH="1">
            <a:off x="780996" y="4935014"/>
            <a:ext cx="285381" cy="0"/>
          </a:xfrm>
          <a:prstGeom prst="line">
            <a:avLst/>
          </a:prstGeom>
          <a:ln w="889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78DF1F8-78F9-4D46-BF13-B5A433017BB2}"/>
              </a:ext>
            </a:extLst>
          </p:cNvPr>
          <p:cNvSpPr/>
          <p:nvPr/>
        </p:nvSpPr>
        <p:spPr>
          <a:xfrm>
            <a:off x="719431" y="4993246"/>
            <a:ext cx="3926332" cy="1123384"/>
          </a:xfrm>
          <a:prstGeom prst="rect">
            <a:avLst/>
          </a:prstGeom>
        </p:spPr>
        <p:txBody>
          <a:bodyPr wrap="square">
            <a:spAutoFit/>
          </a:bodyPr>
          <a:lstStyle/>
          <a:p>
            <a:pPr marL="138113" indent="-138113">
              <a:spcAft>
                <a:spcPts val="600"/>
              </a:spcAft>
            </a:pPr>
            <a:r>
              <a:rPr lang="fi-FI" sz="1400" b="1" dirty="0">
                <a:ea typeface="Times New Roman" panose="02020603050405020304" pitchFamily="18" charset="0"/>
              </a:rPr>
              <a:t>Digipalveluiden saavutettavuus</a:t>
            </a:r>
            <a:endParaRPr lang="en-FI" sz="1400" dirty="0">
              <a:ea typeface="Times New Roman" panose="02020603050405020304" pitchFamily="18" charset="0"/>
            </a:endParaRPr>
          </a:p>
          <a:p>
            <a:pPr marL="171450" indent="-171450">
              <a:spcAft>
                <a:spcPts val="0"/>
              </a:spcAft>
              <a:buFont typeface="Arial" panose="020B0604020202020204" pitchFamily="34" charset="0"/>
              <a:buChar char="•"/>
            </a:pPr>
            <a:r>
              <a:rPr lang="fi-FI" sz="1200" dirty="0">
                <a:ea typeface="Times New Roman" panose="02020603050405020304" pitchFamily="18" charset="0"/>
              </a:rPr>
              <a:t>Valtiovarainministeriön kyselyn mukaan </a:t>
            </a:r>
            <a:br>
              <a:rPr lang="fi-FI" sz="1200" dirty="0">
                <a:ea typeface="Times New Roman" panose="02020603050405020304" pitchFamily="18" charset="0"/>
              </a:rPr>
            </a:br>
            <a:r>
              <a:rPr lang="fi-FI" sz="1200" b="1" dirty="0">
                <a:ea typeface="Times New Roman" panose="02020603050405020304" pitchFamily="18" charset="0"/>
              </a:rPr>
              <a:t>28 %:lla </a:t>
            </a:r>
            <a:r>
              <a:rPr lang="fi-FI" sz="1200" dirty="0">
                <a:ea typeface="Times New Roman" panose="02020603050405020304" pitchFamily="18" charset="0"/>
              </a:rPr>
              <a:t>vastanneista on verkkosivustollaan saavutettavuusseloste</a:t>
            </a:r>
            <a:br>
              <a:rPr lang="fi-FI" sz="1200" dirty="0">
                <a:ea typeface="Times New Roman" panose="02020603050405020304" pitchFamily="18" charset="0"/>
              </a:rPr>
            </a:br>
            <a:endParaRPr lang="en-FI" sz="1200" i="1" dirty="0">
              <a:ea typeface="Times New Roman" panose="02020603050405020304" pitchFamily="18" charset="0"/>
            </a:endParaRPr>
          </a:p>
        </p:txBody>
      </p:sp>
      <p:cxnSp>
        <p:nvCxnSpPr>
          <p:cNvPr id="38" name="Straight Connector 37" descr="&quot;&quot;&#10;">
            <a:extLst>
              <a:ext uri="{FF2B5EF4-FFF2-40B4-BE49-F238E27FC236}">
                <a16:creationId xmlns:a16="http://schemas.microsoft.com/office/drawing/2014/main" id="{BCB9F1D7-B2D6-D441-B524-C256C8573D81}"/>
              </a:ext>
            </a:extLst>
          </p:cNvPr>
          <p:cNvCxnSpPr>
            <a:cxnSpLocks/>
          </p:cNvCxnSpPr>
          <p:nvPr/>
        </p:nvCxnSpPr>
        <p:spPr>
          <a:xfrm flipH="1">
            <a:off x="780996" y="3319625"/>
            <a:ext cx="285381" cy="0"/>
          </a:xfrm>
          <a:prstGeom prst="line">
            <a:avLst/>
          </a:prstGeom>
          <a:ln w="889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ACC14267-70A0-B645-A473-BF52603C3BD3}"/>
              </a:ext>
            </a:extLst>
          </p:cNvPr>
          <p:cNvSpPr/>
          <p:nvPr/>
        </p:nvSpPr>
        <p:spPr>
          <a:xfrm>
            <a:off x="719431" y="3391633"/>
            <a:ext cx="3273360" cy="1338828"/>
          </a:xfrm>
          <a:prstGeom prst="rect">
            <a:avLst/>
          </a:prstGeom>
        </p:spPr>
        <p:txBody>
          <a:bodyPr wrap="square">
            <a:spAutoFit/>
          </a:bodyPr>
          <a:lstStyle/>
          <a:p>
            <a:pPr>
              <a:spcAft>
                <a:spcPts val="600"/>
              </a:spcAft>
            </a:pPr>
            <a:r>
              <a:rPr lang="fi-FI" sz="1400" b="1" dirty="0">
                <a:ea typeface="Times New Roman" panose="02020603050405020304" pitchFamily="18" charset="0"/>
              </a:rPr>
              <a:t>Digipalveluiden käyttö </a:t>
            </a:r>
            <a:br>
              <a:rPr lang="fi-FI" sz="1400" b="1" dirty="0">
                <a:ea typeface="Times New Roman" panose="02020603050405020304" pitchFamily="18" charset="0"/>
              </a:rPr>
            </a:br>
            <a:r>
              <a:rPr lang="fi-FI" sz="1400" b="1" dirty="0">
                <a:ea typeface="Times New Roman" panose="02020603050405020304" pitchFamily="18" charset="0"/>
              </a:rPr>
              <a:t>ja asiakastyytyväisyys</a:t>
            </a:r>
            <a:endParaRPr lang="en-FI" sz="1400" dirty="0">
              <a:ea typeface="Times New Roman" panose="02020603050405020304" pitchFamily="18" charset="0"/>
            </a:endParaRPr>
          </a:p>
          <a:p>
            <a:pPr marL="171450" indent="-171450">
              <a:spcAft>
                <a:spcPts val="0"/>
              </a:spcAft>
              <a:buFont typeface="Arial" panose="020B0604020202020204" pitchFamily="34" charset="0"/>
              <a:buChar char="•"/>
            </a:pPr>
            <a:r>
              <a:rPr lang="fi-FI" sz="1200" dirty="0">
                <a:ea typeface="Times New Roman" panose="02020603050405020304" pitchFamily="18" charset="0"/>
              </a:rPr>
              <a:t>Koronatilanne lisännyt huimasti digipalvelujen tarvetta ja käyttöä</a:t>
            </a:r>
            <a:endParaRPr lang="en-FI" sz="1200" dirty="0">
              <a:ea typeface="Times New Roman" panose="02020603050405020304" pitchFamily="18" charset="0"/>
            </a:endParaRPr>
          </a:p>
          <a:p>
            <a:pPr marL="171450" indent="-171450">
              <a:spcAft>
                <a:spcPts val="0"/>
              </a:spcAft>
              <a:buFont typeface="Arial" panose="020B0604020202020204" pitchFamily="34" charset="0"/>
              <a:buChar char="•"/>
            </a:pPr>
            <a:r>
              <a:rPr lang="fi-FI" sz="1200" dirty="0">
                <a:ea typeface="Times New Roman" panose="02020603050405020304" pitchFamily="18" charset="0"/>
              </a:rPr>
              <a:t>Valmisteilla yhteinen </a:t>
            </a:r>
            <a:br>
              <a:rPr lang="fi-FI" sz="1200" dirty="0">
                <a:ea typeface="Times New Roman" panose="02020603050405020304" pitchFamily="18" charset="0"/>
              </a:rPr>
            </a:br>
            <a:r>
              <a:rPr lang="fi-FI" sz="1200" dirty="0">
                <a:ea typeface="Times New Roman" panose="02020603050405020304" pitchFamily="18" charset="0"/>
              </a:rPr>
              <a:t>asiakaspalautetyökalu</a:t>
            </a:r>
            <a:endParaRPr lang="en-FI" sz="1200" dirty="0">
              <a:ea typeface="Times New Roman" panose="02020603050405020304" pitchFamily="18" charset="0"/>
            </a:endParaRPr>
          </a:p>
        </p:txBody>
      </p:sp>
      <p:cxnSp>
        <p:nvCxnSpPr>
          <p:cNvPr id="50" name="Straight Connector 49" descr="&quot;&quot;&#10;&#10;">
            <a:extLst>
              <a:ext uri="{FF2B5EF4-FFF2-40B4-BE49-F238E27FC236}">
                <a16:creationId xmlns:a16="http://schemas.microsoft.com/office/drawing/2014/main" id="{5329CEEF-EBF0-C644-B658-30A92E904884}"/>
              </a:ext>
            </a:extLst>
          </p:cNvPr>
          <p:cNvCxnSpPr>
            <a:cxnSpLocks/>
          </p:cNvCxnSpPr>
          <p:nvPr/>
        </p:nvCxnSpPr>
        <p:spPr>
          <a:xfrm flipH="1">
            <a:off x="780996" y="1826876"/>
            <a:ext cx="285381" cy="0"/>
          </a:xfrm>
          <a:prstGeom prst="line">
            <a:avLst/>
          </a:prstGeom>
          <a:ln w="889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B3776CD-B00D-324A-AD7D-27BA19F431A9}"/>
              </a:ext>
            </a:extLst>
          </p:cNvPr>
          <p:cNvSpPr/>
          <p:nvPr/>
        </p:nvSpPr>
        <p:spPr>
          <a:xfrm>
            <a:off x="719431" y="1915151"/>
            <a:ext cx="3926332" cy="1154162"/>
          </a:xfrm>
          <a:prstGeom prst="rect">
            <a:avLst/>
          </a:prstGeom>
        </p:spPr>
        <p:txBody>
          <a:bodyPr wrap="square">
            <a:spAutoFit/>
          </a:bodyPr>
          <a:lstStyle/>
          <a:p>
            <a:pPr>
              <a:spcAft>
                <a:spcPts val="600"/>
              </a:spcAft>
            </a:pPr>
            <a:r>
              <a:rPr lang="fi-FI" sz="1400" b="1" dirty="0">
                <a:ea typeface="Times New Roman" panose="02020603050405020304" pitchFamily="18" charset="0"/>
              </a:rPr>
              <a:t>Digipalveluiden tarjonta </a:t>
            </a:r>
            <a:br>
              <a:rPr lang="fi-FI" sz="1400" b="1" dirty="0">
                <a:ea typeface="Times New Roman" panose="02020603050405020304" pitchFamily="18" charset="0"/>
              </a:rPr>
            </a:br>
            <a:r>
              <a:rPr lang="fi-FI" sz="1400" b="1" dirty="0">
                <a:ea typeface="Times New Roman" panose="02020603050405020304" pitchFamily="18" charset="0"/>
              </a:rPr>
              <a:t>ja ekosysteemit</a:t>
            </a:r>
            <a:endParaRPr lang="en-FI" sz="1400" dirty="0">
              <a:ea typeface="Times New Roman" panose="02020603050405020304" pitchFamily="18" charset="0"/>
            </a:endParaRPr>
          </a:p>
          <a:p>
            <a:pPr marL="171450" indent="-171450">
              <a:spcAft>
                <a:spcPts val="0"/>
              </a:spcAft>
              <a:buFont typeface="Arial" panose="020B0604020202020204" pitchFamily="34" charset="0"/>
              <a:buChar char="•"/>
            </a:pPr>
            <a:r>
              <a:rPr lang="fi-FI" sz="1200" dirty="0">
                <a:ea typeface="Times New Roman" panose="02020603050405020304" pitchFamily="18" charset="0"/>
              </a:rPr>
              <a:t>Ekosysteemit kehittymässä </a:t>
            </a:r>
            <a:endParaRPr lang="en-FI" sz="1200" dirty="0">
              <a:ea typeface="Times New Roman" panose="02020603050405020304" pitchFamily="18" charset="0"/>
            </a:endParaRPr>
          </a:p>
          <a:p>
            <a:pPr marL="171450" indent="-171450">
              <a:spcAft>
                <a:spcPts val="0"/>
              </a:spcAft>
              <a:buFont typeface="Arial" panose="020B0604020202020204" pitchFamily="34" charset="0"/>
              <a:buChar char="•"/>
            </a:pPr>
            <a:r>
              <a:rPr lang="fi-FI" sz="1200" b="1" dirty="0">
                <a:ea typeface="Times New Roman" panose="02020603050405020304" pitchFamily="18" charset="0"/>
              </a:rPr>
              <a:t>224</a:t>
            </a:r>
            <a:r>
              <a:rPr lang="fi-FI" sz="1200" dirty="0">
                <a:ea typeface="Times New Roman" panose="02020603050405020304" pitchFamily="18" charset="0"/>
              </a:rPr>
              <a:t> ensisijaisesti digitaalista </a:t>
            </a:r>
            <a:br>
              <a:rPr lang="fi-FI" sz="1200" dirty="0">
                <a:ea typeface="Times New Roman" panose="02020603050405020304" pitchFamily="18" charset="0"/>
              </a:rPr>
            </a:br>
            <a:r>
              <a:rPr lang="fi-FI" sz="1200" dirty="0">
                <a:ea typeface="Times New Roman" panose="02020603050405020304" pitchFamily="18" charset="0"/>
              </a:rPr>
              <a:t>valtion palvelua </a:t>
            </a:r>
            <a:endParaRPr lang="en-FI" sz="1200" dirty="0">
              <a:ea typeface="Times New Roman" panose="02020603050405020304" pitchFamily="18" charset="0"/>
            </a:endParaRPr>
          </a:p>
        </p:txBody>
      </p:sp>
      <p:sp>
        <p:nvSpPr>
          <p:cNvPr id="2" name="Otsikko 1"/>
          <p:cNvSpPr>
            <a:spLocks noGrp="1"/>
          </p:cNvSpPr>
          <p:nvPr>
            <p:ph type="title"/>
          </p:nvPr>
        </p:nvSpPr>
        <p:spPr/>
        <p:txBody>
          <a:bodyPr/>
          <a:lstStyle/>
          <a:p>
            <a:r>
              <a:rPr lang="fi-FI" dirty="0"/>
              <a:t>Julkisen hallinnon </a:t>
            </a:r>
            <a:r>
              <a:rPr lang="fi-FI" dirty="0" err="1"/>
              <a:t>digitalisaation</a:t>
            </a:r>
            <a:r>
              <a:rPr lang="fi-FI" dirty="0"/>
              <a:t> </a:t>
            </a:r>
            <a:br>
              <a:rPr lang="fi-FI" dirty="0"/>
            </a:br>
            <a:r>
              <a:rPr lang="fi-FI" dirty="0"/>
              <a:t>edistämisen tilannekuva, toukokuu 2020</a:t>
            </a:r>
          </a:p>
        </p:txBody>
      </p:sp>
      <p:sp>
        <p:nvSpPr>
          <p:cNvPr id="4" name="Dian numeron paikkamerkki 3"/>
          <p:cNvSpPr>
            <a:spLocks noGrp="1"/>
          </p:cNvSpPr>
          <p:nvPr>
            <p:ph type="sldNum" sz="quarter" idx="12"/>
          </p:nvPr>
        </p:nvSpPr>
        <p:spPr>
          <a:xfrm>
            <a:off x="884261" y="6512768"/>
            <a:ext cx="366880" cy="228600"/>
          </a:xfrm>
        </p:spPr>
        <p:txBody>
          <a:bodyPr/>
          <a:lstStyle/>
          <a:p>
            <a:fld id="{4BCCB783-365B-40E8-A1C9-91A9348041A5}" type="slidenum">
              <a:rPr lang="fi-FI" smtClean="0"/>
              <a:pPr/>
              <a:t>2</a:t>
            </a:fld>
            <a:endParaRPr lang="fi-FI" dirty="0"/>
          </a:p>
        </p:txBody>
      </p:sp>
    </p:spTree>
    <p:extLst>
      <p:ext uri="{BB962C8B-B14F-4D97-AF65-F5344CB8AC3E}">
        <p14:creationId xmlns:p14="http://schemas.microsoft.com/office/powerpoint/2010/main" val="39448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descr="””">
            <a:extLst>
              <a:ext uri="{FF2B5EF4-FFF2-40B4-BE49-F238E27FC236}">
                <a16:creationId xmlns:a16="http://schemas.microsoft.com/office/drawing/2014/main" id="{2CAB5F2A-9371-3642-A524-F6B946D4C000}"/>
              </a:ext>
            </a:extLst>
          </p:cNvPr>
          <p:cNvGrpSpPr/>
          <p:nvPr/>
        </p:nvGrpSpPr>
        <p:grpSpPr>
          <a:xfrm>
            <a:off x="7891499" y="4360253"/>
            <a:ext cx="773382" cy="773382"/>
            <a:chOff x="7536160" y="4155527"/>
            <a:chExt cx="773382" cy="773382"/>
          </a:xfrm>
        </p:grpSpPr>
        <p:sp>
          <p:nvSpPr>
            <p:cNvPr id="45" name="Oval 44">
              <a:extLst>
                <a:ext uri="{FF2B5EF4-FFF2-40B4-BE49-F238E27FC236}">
                  <a16:creationId xmlns:a16="http://schemas.microsoft.com/office/drawing/2014/main" id="{5E122580-DEEE-9745-A84C-1FE2AA142C36}"/>
                </a:ext>
              </a:extLst>
            </p:cNvPr>
            <p:cNvSpPr/>
            <p:nvPr/>
          </p:nvSpPr>
          <p:spPr>
            <a:xfrm>
              <a:off x="7536160" y="4155527"/>
              <a:ext cx="773382" cy="773382"/>
            </a:xfrm>
            <a:prstGeom prst="ellipse">
              <a:avLst/>
            </a:prstGeom>
            <a:solidFill>
              <a:schemeClr val="accent1">
                <a:lumMod val="40000"/>
                <a:lumOff val="60000"/>
                <a:alpha val="9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69" name="Graphic 68">
              <a:extLst>
                <a:ext uri="{FF2B5EF4-FFF2-40B4-BE49-F238E27FC236}">
                  <a16:creationId xmlns:a16="http://schemas.microsoft.com/office/drawing/2014/main" id="{F8CCC317-8D11-2247-8172-FAF2D84904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566165" y="4191658"/>
              <a:ext cx="721948" cy="721948"/>
            </a:xfrm>
            <a:prstGeom prst="rect">
              <a:avLst/>
            </a:prstGeom>
          </p:spPr>
        </p:pic>
      </p:grpSp>
      <p:sp>
        <p:nvSpPr>
          <p:cNvPr id="68" name="Rectangle 67">
            <a:extLst>
              <a:ext uri="{FF2B5EF4-FFF2-40B4-BE49-F238E27FC236}">
                <a16:creationId xmlns:a16="http://schemas.microsoft.com/office/drawing/2014/main" id="{ECD07DDE-1391-A543-B362-5587AF53E8BA}"/>
              </a:ext>
            </a:extLst>
          </p:cNvPr>
          <p:cNvSpPr/>
          <p:nvPr/>
        </p:nvSpPr>
        <p:spPr>
          <a:xfrm>
            <a:off x="8609935" y="5001878"/>
            <a:ext cx="3140977" cy="875394"/>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144000" tIns="54610" rIns="54610" bIns="54610" rtlCol="0" anchor="t"/>
          <a:lstStyle/>
          <a:p>
            <a:pPr marL="171450" indent="-171450">
              <a:buFont typeface="Arial" panose="020B0604020202020204" pitchFamily="34" charset="0"/>
              <a:buChar char="•"/>
            </a:pPr>
            <a:r>
              <a:rPr lang="fi-FI" sz="1200" dirty="0">
                <a:solidFill>
                  <a:schemeClr val="tx1"/>
                </a:solidFill>
                <a:latin typeface="Arial" panose="020B0604020202020204" pitchFamily="34" charset="0"/>
                <a:cs typeface="Arial" panose="020B0604020202020204" pitchFamily="34" charset="0"/>
              </a:rPr>
              <a:t>Asiointikustannuksen muutos </a:t>
            </a:r>
            <a:br>
              <a:rPr lang="fi-FI" sz="1200" dirty="0">
                <a:solidFill>
                  <a:schemeClr val="tx1"/>
                </a:solidFill>
                <a:latin typeface="Arial" panose="020B0604020202020204" pitchFamily="34" charset="0"/>
                <a:cs typeface="Arial" panose="020B0604020202020204" pitchFamily="34" charset="0"/>
              </a:rPr>
            </a:br>
            <a:r>
              <a:rPr lang="fi-FI" sz="1200" dirty="0">
                <a:solidFill>
                  <a:schemeClr val="tx1"/>
                </a:solidFill>
                <a:latin typeface="Arial" panose="020B0604020202020204" pitchFamily="34" charset="0"/>
                <a:cs typeface="Arial" panose="020B0604020202020204" pitchFamily="34" charset="0"/>
              </a:rPr>
              <a:t>asioinnin siirtyessä digikanavaan</a:t>
            </a:r>
          </a:p>
          <a:p>
            <a:pPr marL="171450" indent="-171450">
              <a:buFont typeface="Arial" panose="020B0604020202020204" pitchFamily="34" charset="0"/>
              <a:buChar char="•"/>
            </a:pPr>
            <a:r>
              <a:rPr lang="fi-FI" sz="1200" dirty="0">
                <a:solidFill>
                  <a:schemeClr val="tx1"/>
                </a:solidFill>
                <a:latin typeface="Arial" panose="020B0604020202020204" pitchFamily="34" charset="0"/>
                <a:cs typeface="Arial" panose="020B0604020202020204" pitchFamily="34" charset="0"/>
              </a:rPr>
              <a:t>Palvelutuotannon läpimenoajan muutos</a:t>
            </a:r>
          </a:p>
          <a:p>
            <a:pPr marL="171450" indent="-171450">
              <a:buFont typeface="Arial" panose="020B0604020202020204" pitchFamily="34" charset="0"/>
              <a:buChar char="•"/>
            </a:pPr>
            <a:r>
              <a:rPr lang="fi-FI" sz="1200" dirty="0">
                <a:solidFill>
                  <a:schemeClr val="tx1"/>
                </a:solidFill>
                <a:latin typeface="Arial" panose="020B0604020202020204" pitchFamily="34" charset="0"/>
                <a:cs typeface="Arial" panose="020B0604020202020204" pitchFamily="34" charset="0"/>
              </a:rPr>
              <a:t>Asiakkaalle koituva ajan- ja rahansäästö </a:t>
            </a:r>
          </a:p>
        </p:txBody>
      </p:sp>
      <p:cxnSp>
        <p:nvCxnSpPr>
          <p:cNvPr id="70" name="Straight Connector 69" descr="””&#10;">
            <a:extLst>
              <a:ext uri="{FF2B5EF4-FFF2-40B4-BE49-F238E27FC236}">
                <a16:creationId xmlns:a16="http://schemas.microsoft.com/office/drawing/2014/main" id="{6871B477-F783-8743-B091-3E01A9D6769E}"/>
              </a:ext>
            </a:extLst>
          </p:cNvPr>
          <p:cNvCxnSpPr>
            <a:cxnSpLocks/>
          </p:cNvCxnSpPr>
          <p:nvPr/>
        </p:nvCxnSpPr>
        <p:spPr>
          <a:xfrm flipH="1">
            <a:off x="8729732" y="4606883"/>
            <a:ext cx="285381" cy="0"/>
          </a:xfrm>
          <a:prstGeom prst="line">
            <a:avLst/>
          </a:prstGeom>
          <a:ln w="1016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7875A836-3773-6D44-BCEE-1D58DB3EA56B}"/>
              </a:ext>
            </a:extLst>
          </p:cNvPr>
          <p:cNvSpPr/>
          <p:nvPr/>
        </p:nvSpPr>
        <p:spPr>
          <a:xfrm>
            <a:off x="8666296" y="4681522"/>
            <a:ext cx="2199641" cy="307777"/>
          </a:xfrm>
          <a:prstGeom prst="rect">
            <a:avLst/>
          </a:prstGeom>
        </p:spPr>
        <p:txBody>
          <a:bodyPr wrap="none">
            <a:spAutoFit/>
          </a:bodyPr>
          <a:lstStyle/>
          <a:p>
            <a:r>
              <a:rPr lang="en-GB" sz="1400" b="1" dirty="0" err="1"/>
              <a:t>Kustannusvaikuttavuus</a:t>
            </a:r>
            <a:endParaRPr lang="en-US" sz="1400" b="1" dirty="0">
              <a:solidFill>
                <a:schemeClr val="bg1"/>
              </a:solidFill>
            </a:endParaRPr>
          </a:p>
        </p:txBody>
      </p:sp>
      <p:sp>
        <p:nvSpPr>
          <p:cNvPr id="42" name="Rectangle 41">
            <a:extLst>
              <a:ext uri="{FF2B5EF4-FFF2-40B4-BE49-F238E27FC236}">
                <a16:creationId xmlns:a16="http://schemas.microsoft.com/office/drawing/2014/main" id="{E0476DF1-22AB-9F44-BC56-E4DCBC21A974}"/>
              </a:ext>
            </a:extLst>
          </p:cNvPr>
          <p:cNvSpPr/>
          <p:nvPr/>
        </p:nvSpPr>
        <p:spPr>
          <a:xfrm>
            <a:off x="5025248" y="5001878"/>
            <a:ext cx="2571797" cy="661734"/>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144000" tIns="54610" rIns="54610" bIns="54610" rtlCol="0" anchor="t"/>
          <a:lstStyle/>
          <a:p>
            <a:pPr marL="171450" indent="-171450">
              <a:buFont typeface="Arial" panose="020B0604020202020204" pitchFamily="34" charset="0"/>
              <a:buChar char="•"/>
            </a:pPr>
            <a:r>
              <a:rPr lang="fi-FI" sz="1200" dirty="0">
                <a:solidFill>
                  <a:schemeClr val="tx1"/>
                </a:solidFill>
                <a:latin typeface="Arial" panose="020B0604020202020204" pitchFamily="34" charset="0"/>
                <a:cs typeface="Arial" panose="020B0604020202020204" pitchFamily="34" charset="0"/>
              </a:rPr>
              <a:t>Kansalaisten digitaidot</a:t>
            </a:r>
          </a:p>
          <a:p>
            <a:pPr marL="171450" indent="-171450">
              <a:buFont typeface="Arial" panose="020B0604020202020204" pitchFamily="34" charset="0"/>
              <a:buChar char="•"/>
            </a:pPr>
            <a:r>
              <a:rPr lang="fi-FI" sz="1200" dirty="0">
                <a:solidFill>
                  <a:schemeClr val="tx1"/>
                </a:solidFill>
                <a:latin typeface="Arial" panose="020B0604020202020204" pitchFamily="34" charset="0"/>
                <a:cs typeface="Arial" panose="020B0604020202020204" pitchFamily="34" charset="0"/>
              </a:rPr>
              <a:t>Elinkeinotoimintaa harjoittavien </a:t>
            </a:r>
            <a:br>
              <a:rPr lang="fi-FI" sz="1200" dirty="0">
                <a:solidFill>
                  <a:schemeClr val="tx1"/>
                </a:solidFill>
                <a:latin typeface="Arial" panose="020B0604020202020204" pitchFamily="34" charset="0"/>
                <a:cs typeface="Arial" panose="020B0604020202020204" pitchFamily="34" charset="0"/>
              </a:rPr>
            </a:br>
            <a:r>
              <a:rPr lang="fi-FI" sz="1200" dirty="0">
                <a:solidFill>
                  <a:schemeClr val="tx1"/>
                </a:solidFill>
                <a:latin typeface="Arial" panose="020B0604020202020204" pitchFamily="34" charset="0"/>
                <a:cs typeface="Arial" panose="020B0604020202020204" pitchFamily="34" charset="0"/>
              </a:rPr>
              <a:t>digitaidot</a:t>
            </a:r>
          </a:p>
          <a:p>
            <a:pPr marL="171450" indent="-171450">
              <a:buFont typeface="Arial" panose="020B0604020202020204" pitchFamily="34" charset="0"/>
              <a:buChar char="•"/>
            </a:pPr>
            <a:r>
              <a:rPr lang="fi-FI" sz="1200" dirty="0">
                <a:solidFill>
                  <a:schemeClr val="tx1"/>
                </a:solidFill>
                <a:latin typeface="Arial" panose="020B0604020202020204" pitchFamily="34" charset="0"/>
                <a:cs typeface="Arial" panose="020B0604020202020204" pitchFamily="34" charset="0"/>
              </a:rPr>
              <a:t>Digitukipalvelujen määrä</a:t>
            </a:r>
          </a:p>
          <a:p>
            <a:pPr marL="171450" indent="-171450">
              <a:buFont typeface="Arial" panose="020B0604020202020204" pitchFamily="34" charset="0"/>
              <a:buChar char="•"/>
            </a:pPr>
            <a:endParaRPr lang="fi-FI"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fi-FI"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fi-FI" sz="1200" dirty="0">
              <a:solidFill>
                <a:schemeClr val="tx1"/>
              </a:solidFill>
              <a:latin typeface="Arial" panose="020B0604020202020204" pitchFamily="34" charset="0"/>
              <a:cs typeface="Arial" panose="020B0604020202020204" pitchFamily="34" charset="0"/>
            </a:endParaRPr>
          </a:p>
        </p:txBody>
      </p:sp>
      <p:cxnSp>
        <p:nvCxnSpPr>
          <p:cNvPr id="53" name="Straight Connector 52" descr="””&#10;">
            <a:extLst>
              <a:ext uri="{FF2B5EF4-FFF2-40B4-BE49-F238E27FC236}">
                <a16:creationId xmlns:a16="http://schemas.microsoft.com/office/drawing/2014/main" id="{0420FAD8-B82D-6B48-8686-7454799B4F20}"/>
              </a:ext>
            </a:extLst>
          </p:cNvPr>
          <p:cNvCxnSpPr>
            <a:cxnSpLocks/>
          </p:cNvCxnSpPr>
          <p:nvPr/>
        </p:nvCxnSpPr>
        <p:spPr>
          <a:xfrm flipH="1">
            <a:off x="5189209" y="4605330"/>
            <a:ext cx="285381" cy="0"/>
          </a:xfrm>
          <a:prstGeom prst="line">
            <a:avLst/>
          </a:prstGeom>
          <a:ln w="1016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29DC2801-1212-4F4E-87E9-98881DB4A5D3}"/>
              </a:ext>
            </a:extLst>
          </p:cNvPr>
          <p:cNvSpPr/>
          <p:nvPr/>
        </p:nvSpPr>
        <p:spPr>
          <a:xfrm>
            <a:off x="5125773" y="4679969"/>
            <a:ext cx="1008609" cy="307777"/>
          </a:xfrm>
          <a:prstGeom prst="rect">
            <a:avLst/>
          </a:prstGeom>
        </p:spPr>
        <p:txBody>
          <a:bodyPr wrap="square">
            <a:spAutoFit/>
          </a:bodyPr>
          <a:lstStyle/>
          <a:p>
            <a:r>
              <a:rPr lang="en-GB" sz="1400" b="1" dirty="0" err="1"/>
              <a:t>Digitaidot</a:t>
            </a:r>
            <a:endParaRPr lang="en-US" sz="1400" b="1" dirty="0">
              <a:solidFill>
                <a:schemeClr val="bg1"/>
              </a:solidFill>
            </a:endParaRPr>
          </a:p>
        </p:txBody>
      </p:sp>
      <p:grpSp>
        <p:nvGrpSpPr>
          <p:cNvPr id="11" name="Group 10" descr="””">
            <a:extLst>
              <a:ext uri="{FF2B5EF4-FFF2-40B4-BE49-F238E27FC236}">
                <a16:creationId xmlns:a16="http://schemas.microsoft.com/office/drawing/2014/main" id="{DDA9CE08-2D48-084A-84D6-85DE7081E11E}"/>
              </a:ext>
            </a:extLst>
          </p:cNvPr>
          <p:cNvGrpSpPr/>
          <p:nvPr/>
        </p:nvGrpSpPr>
        <p:grpSpPr>
          <a:xfrm>
            <a:off x="4310925" y="4370667"/>
            <a:ext cx="795452" cy="893075"/>
            <a:chOff x="4113986" y="4165941"/>
            <a:chExt cx="795452" cy="893075"/>
          </a:xfrm>
        </p:grpSpPr>
        <p:sp>
          <p:nvSpPr>
            <p:cNvPr id="43" name="Oval 42">
              <a:extLst>
                <a:ext uri="{FF2B5EF4-FFF2-40B4-BE49-F238E27FC236}">
                  <a16:creationId xmlns:a16="http://schemas.microsoft.com/office/drawing/2014/main" id="{6B08533C-3AD1-904B-8DFF-79DB67C19995}"/>
                </a:ext>
              </a:extLst>
            </p:cNvPr>
            <p:cNvSpPr/>
            <p:nvPr/>
          </p:nvSpPr>
          <p:spPr>
            <a:xfrm>
              <a:off x="4113986" y="4165941"/>
              <a:ext cx="773382" cy="773382"/>
            </a:xfrm>
            <a:prstGeom prst="ellipse">
              <a:avLst/>
            </a:prstGeom>
            <a:solidFill>
              <a:schemeClr val="accent1">
                <a:lumMod val="40000"/>
                <a:lumOff val="60000"/>
                <a:alpha val="9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73" name="Graphic 72">
              <a:extLst>
                <a:ext uri="{FF2B5EF4-FFF2-40B4-BE49-F238E27FC236}">
                  <a16:creationId xmlns:a16="http://schemas.microsoft.com/office/drawing/2014/main" id="{520216EB-6AFF-2F45-841A-6D9BDD1B0B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198238" y="4322416"/>
              <a:ext cx="711200" cy="736600"/>
            </a:xfrm>
            <a:prstGeom prst="rect">
              <a:avLst/>
            </a:prstGeom>
          </p:spPr>
        </p:pic>
      </p:grpSp>
      <p:cxnSp>
        <p:nvCxnSpPr>
          <p:cNvPr id="57" name="Straight Connector 56" descr="””&#10;">
            <a:extLst>
              <a:ext uri="{FF2B5EF4-FFF2-40B4-BE49-F238E27FC236}">
                <a16:creationId xmlns:a16="http://schemas.microsoft.com/office/drawing/2014/main" id="{BD1F7056-60AE-234C-9D48-B33C8A64DAF4}"/>
              </a:ext>
            </a:extLst>
          </p:cNvPr>
          <p:cNvCxnSpPr>
            <a:cxnSpLocks/>
          </p:cNvCxnSpPr>
          <p:nvPr/>
        </p:nvCxnSpPr>
        <p:spPr>
          <a:xfrm flipH="1">
            <a:off x="1594024" y="4592325"/>
            <a:ext cx="285381" cy="0"/>
          </a:xfrm>
          <a:prstGeom prst="line">
            <a:avLst/>
          </a:prstGeom>
          <a:ln w="1016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33EB5FC8-4BC7-814C-9E99-5FF9C0F1EB80}"/>
              </a:ext>
            </a:extLst>
          </p:cNvPr>
          <p:cNvSpPr/>
          <p:nvPr/>
        </p:nvSpPr>
        <p:spPr>
          <a:xfrm>
            <a:off x="1511692" y="5001878"/>
            <a:ext cx="3720212" cy="514244"/>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144000" tIns="54610" rIns="54610" bIns="54610" rtlCol="0" anchor="t"/>
          <a:lstStyle/>
          <a:p>
            <a:pPr marL="171450" indent="-171450">
              <a:buFont typeface="Arial" panose="020B0604020202020204" pitchFamily="34" charset="0"/>
              <a:buChar char="•"/>
            </a:pPr>
            <a:r>
              <a:rPr lang="fi-FI" sz="1200" dirty="0">
                <a:solidFill>
                  <a:schemeClr val="tx1"/>
                </a:solidFill>
                <a:latin typeface="Arial" panose="020B0604020202020204" pitchFamily="34" charset="0"/>
                <a:cs typeface="Arial" panose="020B0604020202020204" pitchFamily="34" charset="0"/>
              </a:rPr>
              <a:t>Asiakkaiden luottamus </a:t>
            </a:r>
            <a:br>
              <a:rPr lang="fi-FI" sz="1200" dirty="0">
                <a:solidFill>
                  <a:schemeClr val="tx1"/>
                </a:solidFill>
                <a:latin typeface="Arial" panose="020B0604020202020204" pitchFamily="34" charset="0"/>
                <a:cs typeface="Arial" panose="020B0604020202020204" pitchFamily="34" charset="0"/>
              </a:rPr>
            </a:br>
            <a:r>
              <a:rPr lang="fi-FI" sz="1200" dirty="0">
                <a:solidFill>
                  <a:schemeClr val="tx1"/>
                </a:solidFill>
                <a:latin typeface="Arial" panose="020B0604020202020204" pitchFamily="34" charset="0"/>
                <a:cs typeface="Arial" panose="020B0604020202020204" pitchFamily="34" charset="0"/>
              </a:rPr>
              <a:t>digipalveluihin</a:t>
            </a:r>
          </a:p>
          <a:p>
            <a:pPr marL="171450" indent="-171450">
              <a:buFont typeface="Arial" panose="020B0604020202020204" pitchFamily="34" charset="0"/>
              <a:buChar char="•"/>
            </a:pPr>
            <a:r>
              <a:rPr lang="fi-FI" sz="1200" dirty="0">
                <a:solidFill>
                  <a:schemeClr val="tx1"/>
                </a:solidFill>
                <a:latin typeface="Arial" panose="020B0604020202020204" pitchFamily="34" charset="0"/>
                <a:cs typeface="Arial" panose="020B0604020202020204" pitchFamily="34" charset="0"/>
              </a:rPr>
              <a:t>Kansalaisten tietoturvahuolet</a:t>
            </a:r>
          </a:p>
          <a:p>
            <a:pPr marL="171450" indent="-171450">
              <a:buFont typeface="Arial" panose="020B0604020202020204" pitchFamily="34" charset="0"/>
              <a:buChar char="•"/>
            </a:pPr>
            <a:endParaRPr lang="fi-FI"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fi-FI"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fi-FI"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fi-FI" sz="1200" dirty="0">
              <a:solidFill>
                <a:schemeClr val="tx1"/>
              </a:solidFill>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6E31317E-1248-3D4B-8B98-4FAB1B473422}"/>
              </a:ext>
            </a:extLst>
          </p:cNvPr>
          <p:cNvSpPr/>
          <p:nvPr/>
        </p:nvSpPr>
        <p:spPr>
          <a:xfrm>
            <a:off x="1530588" y="4666964"/>
            <a:ext cx="2616422" cy="307777"/>
          </a:xfrm>
          <a:prstGeom prst="rect">
            <a:avLst/>
          </a:prstGeom>
        </p:spPr>
        <p:txBody>
          <a:bodyPr wrap="none">
            <a:spAutoFit/>
          </a:bodyPr>
          <a:lstStyle/>
          <a:p>
            <a:r>
              <a:rPr lang="en-GB" sz="1400" b="1" dirty="0" err="1"/>
              <a:t>Digipalveluiden</a:t>
            </a:r>
            <a:r>
              <a:rPr lang="en-GB" sz="1400" b="1" dirty="0"/>
              <a:t> </a:t>
            </a:r>
            <a:r>
              <a:rPr lang="en-GB" sz="1400" b="1" dirty="0" err="1"/>
              <a:t>luotettavuus</a:t>
            </a:r>
            <a:endParaRPr lang="en-US" sz="1400" b="1" dirty="0">
              <a:solidFill>
                <a:schemeClr val="bg1"/>
              </a:solidFill>
            </a:endParaRPr>
          </a:p>
        </p:txBody>
      </p:sp>
      <p:grpSp>
        <p:nvGrpSpPr>
          <p:cNvPr id="9" name="Group 8" descr="””">
            <a:extLst>
              <a:ext uri="{FF2B5EF4-FFF2-40B4-BE49-F238E27FC236}">
                <a16:creationId xmlns:a16="http://schemas.microsoft.com/office/drawing/2014/main" id="{D1885214-A79D-8548-97D3-7ABED7F75568}"/>
              </a:ext>
            </a:extLst>
          </p:cNvPr>
          <p:cNvGrpSpPr/>
          <p:nvPr/>
        </p:nvGrpSpPr>
        <p:grpSpPr>
          <a:xfrm>
            <a:off x="694471" y="4370667"/>
            <a:ext cx="773382" cy="773382"/>
            <a:chOff x="694471" y="4165941"/>
            <a:chExt cx="773382" cy="773382"/>
          </a:xfrm>
        </p:grpSpPr>
        <p:sp>
          <p:nvSpPr>
            <p:cNvPr id="40" name="Oval 39">
              <a:extLst>
                <a:ext uri="{FF2B5EF4-FFF2-40B4-BE49-F238E27FC236}">
                  <a16:creationId xmlns:a16="http://schemas.microsoft.com/office/drawing/2014/main" id="{A03B6802-C1FD-BA43-B5F2-CDDEDFA91DC7}"/>
                </a:ext>
              </a:extLst>
            </p:cNvPr>
            <p:cNvSpPr/>
            <p:nvPr/>
          </p:nvSpPr>
          <p:spPr>
            <a:xfrm>
              <a:off x="694471" y="4165941"/>
              <a:ext cx="773382" cy="773382"/>
            </a:xfrm>
            <a:prstGeom prst="ellipse">
              <a:avLst/>
            </a:prstGeom>
            <a:solidFill>
              <a:schemeClr val="accent1">
                <a:lumMod val="40000"/>
                <a:lumOff val="60000"/>
                <a:alpha val="9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67" name="Graphic 66">
              <a:extLst>
                <a:ext uri="{FF2B5EF4-FFF2-40B4-BE49-F238E27FC236}">
                  <a16:creationId xmlns:a16="http://schemas.microsoft.com/office/drawing/2014/main" id="{49D23203-CFF0-7B46-89EC-E96C06CD8BF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15131" y="4207431"/>
              <a:ext cx="699180" cy="699180"/>
            </a:xfrm>
            <a:prstGeom prst="rect">
              <a:avLst/>
            </a:prstGeom>
          </p:spPr>
        </p:pic>
      </p:grpSp>
      <p:grpSp>
        <p:nvGrpSpPr>
          <p:cNvPr id="8" name="Group 7" descr="””">
            <a:extLst>
              <a:ext uri="{FF2B5EF4-FFF2-40B4-BE49-F238E27FC236}">
                <a16:creationId xmlns:a16="http://schemas.microsoft.com/office/drawing/2014/main" id="{ADA2B2BE-7C6F-D642-9BD2-891AF293D1BE}"/>
              </a:ext>
            </a:extLst>
          </p:cNvPr>
          <p:cNvGrpSpPr/>
          <p:nvPr/>
        </p:nvGrpSpPr>
        <p:grpSpPr>
          <a:xfrm>
            <a:off x="7891499" y="1844824"/>
            <a:ext cx="773382" cy="773382"/>
            <a:chOff x="7536160" y="1844824"/>
            <a:chExt cx="773382" cy="773382"/>
          </a:xfrm>
        </p:grpSpPr>
        <p:sp>
          <p:nvSpPr>
            <p:cNvPr id="46" name="Oval 45">
              <a:extLst>
                <a:ext uri="{FF2B5EF4-FFF2-40B4-BE49-F238E27FC236}">
                  <a16:creationId xmlns:a16="http://schemas.microsoft.com/office/drawing/2014/main" id="{F7DCCEA1-B419-BF44-9A10-62924EF56F9D}"/>
                </a:ext>
              </a:extLst>
            </p:cNvPr>
            <p:cNvSpPr/>
            <p:nvPr/>
          </p:nvSpPr>
          <p:spPr>
            <a:xfrm>
              <a:off x="7536160" y="1844824"/>
              <a:ext cx="773382" cy="773382"/>
            </a:xfrm>
            <a:prstGeom prst="ellipse">
              <a:avLst/>
            </a:prstGeom>
            <a:solidFill>
              <a:schemeClr val="accent1">
                <a:lumMod val="40000"/>
                <a:lumOff val="60000"/>
                <a:alpha val="9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75" name="Graphic 74">
              <a:extLst>
                <a:ext uri="{FF2B5EF4-FFF2-40B4-BE49-F238E27FC236}">
                  <a16:creationId xmlns:a16="http://schemas.microsoft.com/office/drawing/2014/main" id="{5690F7AF-6B10-7A40-8C63-69C823BBE1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566165" y="1875375"/>
              <a:ext cx="721948" cy="721948"/>
            </a:xfrm>
            <a:prstGeom prst="rect">
              <a:avLst/>
            </a:prstGeom>
          </p:spPr>
        </p:pic>
      </p:grpSp>
      <p:sp>
        <p:nvSpPr>
          <p:cNvPr id="47" name="Rectangle 46">
            <a:extLst>
              <a:ext uri="{FF2B5EF4-FFF2-40B4-BE49-F238E27FC236}">
                <a16:creationId xmlns:a16="http://schemas.microsoft.com/office/drawing/2014/main" id="{50374463-84CF-4846-8A53-044739CE44A6}"/>
              </a:ext>
            </a:extLst>
          </p:cNvPr>
          <p:cNvSpPr/>
          <p:nvPr/>
        </p:nvSpPr>
        <p:spPr>
          <a:xfrm>
            <a:off x="8609935" y="2636912"/>
            <a:ext cx="3242004" cy="1008917"/>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144000" tIns="54610" rIns="54610" bIns="54610" rtlCol="0" anchor="t"/>
          <a:lstStyle/>
          <a:p>
            <a:pPr marL="171450" indent="-171450">
              <a:buFont typeface="Arial" panose="020B0604020202020204" pitchFamily="34" charset="0"/>
              <a:buChar char="•"/>
            </a:pPr>
            <a:r>
              <a:rPr lang="en-US" sz="1200" dirty="0" err="1">
                <a:solidFill>
                  <a:schemeClr val="tx1"/>
                </a:solidFill>
              </a:rPr>
              <a:t>Julkaistujen</a:t>
            </a:r>
            <a:r>
              <a:rPr lang="en-US" sz="1200" dirty="0">
                <a:solidFill>
                  <a:schemeClr val="tx1"/>
                </a:solidFill>
              </a:rPr>
              <a:t> </a:t>
            </a:r>
            <a:r>
              <a:rPr lang="en-US" sz="1200" dirty="0" err="1">
                <a:solidFill>
                  <a:schemeClr val="tx1"/>
                </a:solidFill>
              </a:rPr>
              <a:t>saavutettavuus</a:t>
            </a:r>
            <a:r>
              <a:rPr lang="en-US" sz="1200" dirty="0">
                <a:solidFill>
                  <a:schemeClr val="tx1"/>
                </a:solidFill>
              </a:rPr>
              <a:t>-</a:t>
            </a:r>
            <a:br>
              <a:rPr lang="en-US" sz="1200" dirty="0">
                <a:solidFill>
                  <a:schemeClr val="tx1"/>
                </a:solidFill>
              </a:rPr>
            </a:br>
            <a:r>
              <a:rPr lang="en-US" sz="1200" dirty="0" err="1">
                <a:solidFill>
                  <a:schemeClr val="tx1"/>
                </a:solidFill>
              </a:rPr>
              <a:t>selosteiden</a:t>
            </a:r>
            <a:r>
              <a:rPr lang="en-US" sz="1200" dirty="0">
                <a:solidFill>
                  <a:schemeClr val="tx1"/>
                </a:solidFill>
              </a:rPr>
              <a:t> </a:t>
            </a:r>
            <a:r>
              <a:rPr lang="en-US" sz="1200" dirty="0" err="1">
                <a:solidFill>
                  <a:schemeClr val="tx1"/>
                </a:solidFill>
              </a:rPr>
              <a:t>määrä</a:t>
            </a:r>
            <a:endParaRPr lang="en-US" sz="1200" dirty="0">
              <a:solidFill>
                <a:schemeClr val="tx1"/>
              </a:solidFill>
            </a:endParaRPr>
          </a:p>
          <a:p>
            <a:pPr marL="171450" indent="-171450">
              <a:buFont typeface="Arial" panose="020B0604020202020204" pitchFamily="34" charset="0"/>
              <a:buChar char="•"/>
            </a:pPr>
            <a:r>
              <a:rPr lang="en-US" sz="1200" dirty="0" err="1">
                <a:solidFill>
                  <a:schemeClr val="tx1"/>
                </a:solidFill>
              </a:rPr>
              <a:t>Tehtyjen</a:t>
            </a:r>
            <a:r>
              <a:rPr lang="en-US" sz="1200" dirty="0">
                <a:solidFill>
                  <a:schemeClr val="tx1"/>
                </a:solidFill>
              </a:rPr>
              <a:t> </a:t>
            </a:r>
            <a:r>
              <a:rPr lang="en-US" sz="1200" dirty="0" err="1">
                <a:solidFill>
                  <a:schemeClr val="tx1"/>
                </a:solidFill>
              </a:rPr>
              <a:t>saavutettavuusarviointien</a:t>
            </a:r>
            <a:r>
              <a:rPr lang="en-US" sz="1200" dirty="0">
                <a:solidFill>
                  <a:schemeClr val="tx1"/>
                </a:solidFill>
              </a:rPr>
              <a:t> </a:t>
            </a:r>
            <a:br>
              <a:rPr lang="en-US" sz="1200" dirty="0">
                <a:solidFill>
                  <a:schemeClr val="tx1"/>
                </a:solidFill>
              </a:rPr>
            </a:br>
            <a:r>
              <a:rPr lang="en-US" sz="1200" dirty="0" err="1">
                <a:solidFill>
                  <a:schemeClr val="tx1"/>
                </a:solidFill>
              </a:rPr>
              <a:t>määrä</a:t>
            </a:r>
            <a:endParaRPr lang="en-US" sz="1200" dirty="0">
              <a:solidFill>
                <a:schemeClr val="tx1"/>
              </a:solidFill>
            </a:endParaRPr>
          </a:p>
          <a:p>
            <a:pPr marL="171450" indent="-171450">
              <a:buFont typeface="Arial" panose="020B0604020202020204" pitchFamily="34" charset="0"/>
              <a:buChar char="•"/>
            </a:pPr>
            <a:r>
              <a:rPr lang="fi-FI" sz="1200" dirty="0">
                <a:solidFill>
                  <a:schemeClr val="tx1"/>
                </a:solidFill>
              </a:rPr>
              <a:t>Saavutettavuuden toimeenpanoa edistävien toimenpiteiden määrä</a:t>
            </a:r>
            <a:endParaRPr lang="fi-FI" sz="1200" dirty="0">
              <a:solidFill>
                <a:schemeClr val="tx1"/>
              </a:solidFill>
              <a:latin typeface="Arial" panose="020B0604020202020204" pitchFamily="34" charset="0"/>
              <a:cs typeface="Arial" panose="020B0604020202020204" pitchFamily="34" charset="0"/>
            </a:endParaRPr>
          </a:p>
        </p:txBody>
      </p:sp>
      <p:cxnSp>
        <p:nvCxnSpPr>
          <p:cNvPr id="52" name="Straight Connector 51" descr="””&#10;">
            <a:extLst>
              <a:ext uri="{FF2B5EF4-FFF2-40B4-BE49-F238E27FC236}">
                <a16:creationId xmlns:a16="http://schemas.microsoft.com/office/drawing/2014/main" id="{71C06C94-92CD-2648-9AED-BAFD08EEAB69}"/>
              </a:ext>
            </a:extLst>
          </p:cNvPr>
          <p:cNvCxnSpPr>
            <a:cxnSpLocks/>
          </p:cNvCxnSpPr>
          <p:nvPr/>
        </p:nvCxnSpPr>
        <p:spPr>
          <a:xfrm flipH="1">
            <a:off x="8729732" y="2035447"/>
            <a:ext cx="285381" cy="0"/>
          </a:xfrm>
          <a:prstGeom prst="line">
            <a:avLst/>
          </a:prstGeom>
          <a:ln w="1016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94150F99-D8B3-FD46-A804-92032C9617F2}"/>
              </a:ext>
            </a:extLst>
          </p:cNvPr>
          <p:cNvSpPr/>
          <p:nvPr/>
        </p:nvSpPr>
        <p:spPr>
          <a:xfrm>
            <a:off x="8666296" y="2110086"/>
            <a:ext cx="1555234" cy="523220"/>
          </a:xfrm>
          <a:prstGeom prst="rect">
            <a:avLst/>
          </a:prstGeom>
        </p:spPr>
        <p:txBody>
          <a:bodyPr wrap="none">
            <a:spAutoFit/>
          </a:bodyPr>
          <a:lstStyle/>
          <a:p>
            <a:r>
              <a:rPr lang="fi-FI" sz="1400" b="1" dirty="0"/>
              <a:t>Digipalveluiden </a:t>
            </a:r>
            <a:br>
              <a:rPr lang="fi-FI" sz="1400" b="1" dirty="0"/>
            </a:br>
            <a:r>
              <a:rPr lang="fi-FI" sz="1400" b="1" dirty="0"/>
              <a:t>saavutettavuus</a:t>
            </a:r>
            <a:endParaRPr lang="fi-FI" sz="1400" b="1" dirty="0">
              <a:solidFill>
                <a:schemeClr val="bg1"/>
              </a:solidFill>
            </a:endParaRPr>
          </a:p>
        </p:txBody>
      </p:sp>
      <p:grpSp>
        <p:nvGrpSpPr>
          <p:cNvPr id="3" name="Group 2" descr="””&#10;">
            <a:extLst>
              <a:ext uri="{FF2B5EF4-FFF2-40B4-BE49-F238E27FC236}">
                <a16:creationId xmlns:a16="http://schemas.microsoft.com/office/drawing/2014/main" id="{62A70C64-A255-C743-9EBA-C40BB9E13A83}"/>
              </a:ext>
            </a:extLst>
          </p:cNvPr>
          <p:cNvGrpSpPr/>
          <p:nvPr/>
        </p:nvGrpSpPr>
        <p:grpSpPr>
          <a:xfrm>
            <a:off x="4310925" y="1855238"/>
            <a:ext cx="823199" cy="773382"/>
            <a:chOff x="4310925" y="1855238"/>
            <a:chExt cx="823199" cy="773382"/>
          </a:xfrm>
        </p:grpSpPr>
        <p:sp>
          <p:nvSpPr>
            <p:cNvPr id="41" name="Oval 40" descr="””&#10;">
              <a:extLst>
                <a:ext uri="{FF2B5EF4-FFF2-40B4-BE49-F238E27FC236}">
                  <a16:creationId xmlns:a16="http://schemas.microsoft.com/office/drawing/2014/main" id="{964F4BAC-5AC7-2C44-AA26-A6BEA76F28A8}"/>
                </a:ext>
              </a:extLst>
            </p:cNvPr>
            <p:cNvSpPr/>
            <p:nvPr/>
          </p:nvSpPr>
          <p:spPr>
            <a:xfrm>
              <a:off x="4310925" y="1855238"/>
              <a:ext cx="773382" cy="773382"/>
            </a:xfrm>
            <a:prstGeom prst="ellipse">
              <a:avLst/>
            </a:prstGeom>
            <a:solidFill>
              <a:schemeClr val="accent1">
                <a:lumMod val="40000"/>
                <a:lumOff val="60000"/>
                <a:alpha val="9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71" name="Graphic 70" descr="””">
              <a:extLst>
                <a:ext uri="{FF2B5EF4-FFF2-40B4-BE49-F238E27FC236}">
                  <a16:creationId xmlns:a16="http://schemas.microsoft.com/office/drawing/2014/main" id="{F22542A7-9933-1548-B902-36012F8EF12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511824" y="1988840"/>
              <a:ext cx="622300" cy="622300"/>
            </a:xfrm>
            <a:prstGeom prst="rect">
              <a:avLst/>
            </a:prstGeom>
          </p:spPr>
        </p:pic>
      </p:grpSp>
      <p:cxnSp>
        <p:nvCxnSpPr>
          <p:cNvPr id="48" name="Straight Connector 47" descr="””&#10;">
            <a:extLst>
              <a:ext uri="{FF2B5EF4-FFF2-40B4-BE49-F238E27FC236}">
                <a16:creationId xmlns:a16="http://schemas.microsoft.com/office/drawing/2014/main" id="{6F1AB016-684B-324F-A706-8A6B58EA6B4C}"/>
              </a:ext>
            </a:extLst>
          </p:cNvPr>
          <p:cNvCxnSpPr>
            <a:cxnSpLocks/>
          </p:cNvCxnSpPr>
          <p:nvPr/>
        </p:nvCxnSpPr>
        <p:spPr>
          <a:xfrm flipH="1">
            <a:off x="5178161" y="2040608"/>
            <a:ext cx="285381" cy="0"/>
          </a:xfrm>
          <a:prstGeom prst="line">
            <a:avLst/>
          </a:prstGeom>
          <a:ln w="1016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0B1D6FC-14A6-452D-9CC4-DAD7C225EE49}"/>
              </a:ext>
            </a:extLst>
          </p:cNvPr>
          <p:cNvSpPr/>
          <p:nvPr/>
        </p:nvSpPr>
        <p:spPr>
          <a:xfrm>
            <a:off x="5016116" y="2636912"/>
            <a:ext cx="3528156" cy="100891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144000" tIns="54610" rIns="54610" bIns="54610" rtlCol="0" anchor="t"/>
          <a:lstStyle/>
          <a:p>
            <a:pPr marL="174625" indent="-171450" algn="l">
              <a:buFont typeface="Arial" panose="020B0604020202020204" pitchFamily="34" charset="0"/>
              <a:buChar char="•"/>
            </a:pPr>
            <a:r>
              <a:rPr lang="fi-FI" sz="1200" dirty="0">
                <a:solidFill>
                  <a:schemeClr val="tx1"/>
                </a:solidFill>
                <a:latin typeface="Arial" panose="020B0604020202020204" pitchFamily="34" charset="0"/>
                <a:cs typeface="Arial" panose="020B0604020202020204" pitchFamily="34" charset="0"/>
              </a:rPr>
              <a:t>Palvelun käytön siirtyminen digikanavaan</a:t>
            </a:r>
          </a:p>
          <a:p>
            <a:pPr marL="174625" indent="-171450" algn="l">
              <a:buFont typeface="Arial" panose="020B0604020202020204" pitchFamily="34" charset="0"/>
              <a:buChar char="•"/>
            </a:pPr>
            <a:r>
              <a:rPr lang="fi-FI" sz="1200" dirty="0" err="1">
                <a:solidFill>
                  <a:schemeClr val="tx1"/>
                </a:solidFill>
                <a:latin typeface="Arial" panose="020B0604020202020204" pitchFamily="34" charset="0"/>
                <a:cs typeface="Arial" panose="020B0604020202020204" pitchFamily="34" charset="0"/>
              </a:rPr>
              <a:t>Suomi.fi</a:t>
            </a:r>
            <a:r>
              <a:rPr lang="fi-FI" sz="1200" dirty="0">
                <a:solidFill>
                  <a:schemeClr val="tx1"/>
                </a:solidFill>
                <a:latin typeface="Arial" panose="020B0604020202020204" pitchFamily="34" charset="0"/>
                <a:cs typeface="Arial" panose="020B0604020202020204" pitchFamily="34" charset="0"/>
              </a:rPr>
              <a:t>-tukipalvelujen käyttö ja hyödyntäminen</a:t>
            </a:r>
          </a:p>
          <a:p>
            <a:pPr marL="174625" indent="-171450" algn="l">
              <a:buFont typeface="Arial" panose="020B0604020202020204" pitchFamily="34" charset="0"/>
              <a:buChar char="•"/>
            </a:pPr>
            <a:r>
              <a:rPr lang="fi-FI" sz="1200" dirty="0">
                <a:solidFill>
                  <a:schemeClr val="tx1"/>
                </a:solidFill>
                <a:latin typeface="Arial" panose="020B0604020202020204" pitchFamily="34" charset="0"/>
                <a:cs typeface="Arial" panose="020B0604020202020204" pitchFamily="34" charset="0"/>
              </a:rPr>
              <a:t>Internetin käyttö viranomaisasioinnissa </a:t>
            </a:r>
            <a:br>
              <a:rPr lang="fi-FI" sz="1200" dirty="0">
                <a:solidFill>
                  <a:schemeClr val="tx1"/>
                </a:solidFill>
                <a:latin typeface="Arial" panose="020B0604020202020204" pitchFamily="34" charset="0"/>
                <a:cs typeface="Arial" panose="020B0604020202020204" pitchFamily="34" charset="0"/>
              </a:rPr>
            </a:br>
            <a:r>
              <a:rPr lang="fi-FI" sz="1200" dirty="0">
                <a:solidFill>
                  <a:schemeClr val="tx1"/>
                </a:solidFill>
                <a:latin typeface="Arial" panose="020B0604020202020204" pitchFamily="34" charset="0"/>
                <a:cs typeface="Arial" panose="020B0604020202020204" pitchFamily="34" charset="0"/>
              </a:rPr>
              <a:t>prosenttia väestöstä</a:t>
            </a:r>
          </a:p>
          <a:p>
            <a:pPr marL="174625" indent="-171450" algn="l">
              <a:buFont typeface="Arial" panose="020B0604020202020204" pitchFamily="34" charset="0"/>
              <a:buChar char="•"/>
            </a:pPr>
            <a:r>
              <a:rPr lang="fi-FI" sz="1200" dirty="0">
                <a:solidFill>
                  <a:schemeClr val="tx1"/>
                </a:solidFill>
                <a:latin typeface="Arial" panose="020B0604020202020204" pitchFamily="34" charset="0"/>
                <a:cs typeface="Arial" panose="020B0604020202020204" pitchFamily="34" charset="0"/>
              </a:rPr>
              <a:t>Käyttäjien tyytyväisyys digitaalisiin </a:t>
            </a:r>
            <a:br>
              <a:rPr lang="fi-FI" sz="1200" dirty="0">
                <a:solidFill>
                  <a:schemeClr val="tx1"/>
                </a:solidFill>
                <a:latin typeface="Arial" panose="020B0604020202020204" pitchFamily="34" charset="0"/>
                <a:cs typeface="Arial" panose="020B0604020202020204" pitchFamily="34" charset="0"/>
              </a:rPr>
            </a:br>
            <a:r>
              <a:rPr lang="fi-FI" sz="1200" dirty="0">
                <a:solidFill>
                  <a:schemeClr val="tx1"/>
                </a:solidFill>
                <a:latin typeface="Arial" panose="020B0604020202020204" pitchFamily="34" charset="0"/>
                <a:cs typeface="Arial" panose="020B0604020202020204" pitchFamily="34" charset="0"/>
              </a:rPr>
              <a:t>palveluihin</a:t>
            </a:r>
          </a:p>
        </p:txBody>
      </p:sp>
      <p:sp>
        <p:nvSpPr>
          <p:cNvPr id="49" name="Rectangle 48">
            <a:extLst>
              <a:ext uri="{FF2B5EF4-FFF2-40B4-BE49-F238E27FC236}">
                <a16:creationId xmlns:a16="http://schemas.microsoft.com/office/drawing/2014/main" id="{23220839-31DF-3942-83CF-D365B6D6CF84}"/>
              </a:ext>
            </a:extLst>
          </p:cNvPr>
          <p:cNvSpPr/>
          <p:nvPr/>
        </p:nvSpPr>
        <p:spPr>
          <a:xfrm>
            <a:off x="5114725" y="2115247"/>
            <a:ext cx="2130711" cy="523220"/>
          </a:xfrm>
          <a:prstGeom prst="rect">
            <a:avLst/>
          </a:prstGeom>
        </p:spPr>
        <p:txBody>
          <a:bodyPr wrap="none">
            <a:spAutoFit/>
          </a:bodyPr>
          <a:lstStyle/>
          <a:p>
            <a:r>
              <a:rPr lang="fi-FI" sz="1400" b="1" dirty="0"/>
              <a:t>Digipalveluiden käyttö </a:t>
            </a:r>
            <a:br>
              <a:rPr lang="fi-FI" sz="1400" b="1" dirty="0"/>
            </a:br>
            <a:r>
              <a:rPr lang="fi-FI" sz="1400" b="1" dirty="0"/>
              <a:t>ja asiakastyytyväisyys</a:t>
            </a:r>
            <a:endParaRPr lang="fi-FI" sz="1400" b="1" dirty="0">
              <a:solidFill>
                <a:schemeClr val="bg1"/>
              </a:solidFill>
            </a:endParaRPr>
          </a:p>
        </p:txBody>
      </p:sp>
      <p:grpSp>
        <p:nvGrpSpPr>
          <p:cNvPr id="4" name="Group 3" descr="””&#10;">
            <a:extLst>
              <a:ext uri="{FF2B5EF4-FFF2-40B4-BE49-F238E27FC236}">
                <a16:creationId xmlns:a16="http://schemas.microsoft.com/office/drawing/2014/main" id="{D6D04BF5-ED29-AE4E-9762-763407C79701}"/>
              </a:ext>
            </a:extLst>
          </p:cNvPr>
          <p:cNvGrpSpPr/>
          <p:nvPr/>
        </p:nvGrpSpPr>
        <p:grpSpPr>
          <a:xfrm>
            <a:off x="565157" y="1855238"/>
            <a:ext cx="935013" cy="866887"/>
            <a:chOff x="565157" y="1855238"/>
            <a:chExt cx="935013" cy="866887"/>
          </a:xfrm>
        </p:grpSpPr>
        <p:sp>
          <p:nvSpPr>
            <p:cNvPr id="31" name="Oval 30" descr="””&#10;">
              <a:extLst>
                <a:ext uri="{FF2B5EF4-FFF2-40B4-BE49-F238E27FC236}">
                  <a16:creationId xmlns:a16="http://schemas.microsoft.com/office/drawing/2014/main" id="{37CE3173-C540-8544-97C7-5DCD45F38DC9}"/>
                </a:ext>
              </a:extLst>
            </p:cNvPr>
            <p:cNvSpPr/>
            <p:nvPr/>
          </p:nvSpPr>
          <p:spPr>
            <a:xfrm>
              <a:off x="726788" y="1855238"/>
              <a:ext cx="773382" cy="773382"/>
            </a:xfrm>
            <a:prstGeom prst="ellipse">
              <a:avLst/>
            </a:prstGeom>
            <a:solidFill>
              <a:schemeClr val="accent1">
                <a:lumMod val="40000"/>
                <a:lumOff val="60000"/>
                <a:alpha val="9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65" name="Graphic 64" descr="””">
              <a:extLst>
                <a:ext uri="{FF2B5EF4-FFF2-40B4-BE49-F238E27FC236}">
                  <a16:creationId xmlns:a16="http://schemas.microsoft.com/office/drawing/2014/main" id="{4ECD01D5-0EAF-124D-9334-2489837D4FB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565157" y="1985525"/>
              <a:ext cx="863600" cy="736600"/>
            </a:xfrm>
            <a:prstGeom prst="rect">
              <a:avLst/>
            </a:prstGeom>
          </p:spPr>
        </p:pic>
      </p:grpSp>
      <p:cxnSp>
        <p:nvCxnSpPr>
          <p:cNvPr id="55" name="Straight Connector 54" descr="””&#10;">
            <a:extLst>
              <a:ext uri="{FF2B5EF4-FFF2-40B4-BE49-F238E27FC236}">
                <a16:creationId xmlns:a16="http://schemas.microsoft.com/office/drawing/2014/main" id="{B9EF4843-B635-764F-AF63-A6CB08CFB1A0}"/>
              </a:ext>
            </a:extLst>
          </p:cNvPr>
          <p:cNvCxnSpPr>
            <a:cxnSpLocks/>
          </p:cNvCxnSpPr>
          <p:nvPr/>
        </p:nvCxnSpPr>
        <p:spPr>
          <a:xfrm flipH="1">
            <a:off x="1595144" y="2037951"/>
            <a:ext cx="285381" cy="0"/>
          </a:xfrm>
          <a:prstGeom prst="line">
            <a:avLst/>
          </a:prstGeom>
          <a:ln w="1016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185378E9-E7CA-324C-BE03-7915B8CE42E6}"/>
              </a:ext>
            </a:extLst>
          </p:cNvPr>
          <p:cNvSpPr/>
          <p:nvPr/>
        </p:nvSpPr>
        <p:spPr>
          <a:xfrm>
            <a:off x="1448320" y="2636912"/>
            <a:ext cx="3528156" cy="91418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144000" tIns="54610" rIns="54610" bIns="54610" rtlCol="0" anchor="t"/>
          <a:lstStyle/>
          <a:p>
            <a:pPr marL="171450" indent="-171450">
              <a:buFont typeface="Arial" panose="020B0604020202020204" pitchFamily="34" charset="0"/>
              <a:buChar char="•"/>
            </a:pPr>
            <a:r>
              <a:rPr lang="fi-FI" sz="1200" dirty="0">
                <a:solidFill>
                  <a:schemeClr val="tx1"/>
                </a:solidFill>
                <a:latin typeface="Arial" panose="020B0604020202020204" pitchFamily="34" charset="0"/>
                <a:cs typeface="Arial" panose="020B0604020202020204" pitchFamily="34" charset="0"/>
              </a:rPr>
              <a:t>Palveluekosysteemien, mukana </a:t>
            </a:r>
            <a:br>
              <a:rPr lang="fi-FI" sz="1200" dirty="0">
                <a:solidFill>
                  <a:schemeClr val="tx1"/>
                </a:solidFill>
                <a:latin typeface="Arial" panose="020B0604020202020204" pitchFamily="34" charset="0"/>
                <a:cs typeface="Arial" panose="020B0604020202020204" pitchFamily="34" charset="0"/>
              </a:rPr>
            </a:br>
            <a:r>
              <a:rPr lang="fi-FI" sz="1200" dirty="0">
                <a:solidFill>
                  <a:schemeClr val="tx1"/>
                </a:solidFill>
                <a:latin typeface="Arial" panose="020B0604020202020204" pitchFamily="34" charset="0"/>
                <a:cs typeface="Arial" panose="020B0604020202020204" pitchFamily="34" charset="0"/>
              </a:rPr>
              <a:t>olevien toimijoiden ja palvelujen määrä </a:t>
            </a:r>
          </a:p>
          <a:p>
            <a:pPr marL="171450" indent="-171450">
              <a:buFont typeface="Arial" panose="020B0604020202020204" pitchFamily="34" charset="0"/>
              <a:buChar char="•"/>
            </a:pPr>
            <a:r>
              <a:rPr lang="fi-FI" sz="1200" dirty="0">
                <a:solidFill>
                  <a:schemeClr val="tx1"/>
                </a:solidFill>
                <a:latin typeface="Arial" panose="020B0604020202020204" pitchFamily="34" charset="0"/>
                <a:cs typeface="Arial" panose="020B0604020202020204" pitchFamily="34" charset="0"/>
              </a:rPr>
              <a:t>Digikanavassa olevien julkisten </a:t>
            </a:r>
            <a:br>
              <a:rPr lang="fi-FI" sz="1200" dirty="0">
                <a:solidFill>
                  <a:schemeClr val="tx1"/>
                </a:solidFill>
                <a:latin typeface="Arial" panose="020B0604020202020204" pitchFamily="34" charset="0"/>
                <a:cs typeface="Arial" panose="020B0604020202020204" pitchFamily="34" charset="0"/>
              </a:rPr>
            </a:br>
            <a:r>
              <a:rPr lang="fi-FI" sz="1200" dirty="0">
                <a:solidFill>
                  <a:schemeClr val="tx1"/>
                </a:solidFill>
                <a:latin typeface="Arial" panose="020B0604020202020204" pitchFamily="34" charset="0"/>
                <a:cs typeface="Arial" panose="020B0604020202020204" pitchFamily="34" charset="0"/>
              </a:rPr>
              <a:t>palveluiden prosenttiosuus</a:t>
            </a:r>
          </a:p>
          <a:p>
            <a:pPr marL="171450" indent="-171450">
              <a:buFont typeface="Arial" panose="020B0604020202020204" pitchFamily="34" charset="0"/>
              <a:buChar char="•"/>
            </a:pPr>
            <a:r>
              <a:rPr lang="fi-FI" sz="1200" dirty="0">
                <a:solidFill>
                  <a:schemeClr val="tx1"/>
                </a:solidFill>
                <a:latin typeface="Arial" panose="020B0604020202020204" pitchFamily="34" charset="0"/>
                <a:cs typeface="Arial" panose="020B0604020202020204" pitchFamily="34" charset="0"/>
              </a:rPr>
              <a:t>Digitalisoinnin avulla poistuneiden </a:t>
            </a:r>
            <a:br>
              <a:rPr lang="fi-FI" sz="1200" dirty="0">
                <a:solidFill>
                  <a:schemeClr val="tx1"/>
                </a:solidFill>
                <a:latin typeface="Arial" panose="020B0604020202020204" pitchFamily="34" charset="0"/>
                <a:cs typeface="Arial" panose="020B0604020202020204" pitchFamily="34" charset="0"/>
              </a:rPr>
            </a:br>
            <a:r>
              <a:rPr lang="fi-FI" sz="1200" dirty="0">
                <a:solidFill>
                  <a:schemeClr val="tx1"/>
                </a:solidFill>
                <a:latin typeface="Arial" panose="020B0604020202020204" pitchFamily="34" charset="0"/>
                <a:cs typeface="Arial" panose="020B0604020202020204" pitchFamily="34" charset="0"/>
              </a:rPr>
              <a:t>palvelujen määrä</a:t>
            </a:r>
          </a:p>
          <a:p>
            <a:pPr marL="171450" indent="-171450">
              <a:buFont typeface="Arial" panose="020B0604020202020204" pitchFamily="34" charset="0"/>
              <a:buChar char="•"/>
            </a:pPr>
            <a:endParaRPr lang="fi-FI" sz="1200" dirty="0">
              <a:solidFill>
                <a:schemeClr val="tx1"/>
              </a:solidFill>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977BF58C-2BE1-2442-8BD4-BB8F40D6DFD7}"/>
              </a:ext>
            </a:extLst>
          </p:cNvPr>
          <p:cNvSpPr/>
          <p:nvPr/>
        </p:nvSpPr>
        <p:spPr>
          <a:xfrm>
            <a:off x="1531708" y="2112590"/>
            <a:ext cx="2260555" cy="523220"/>
          </a:xfrm>
          <a:prstGeom prst="rect">
            <a:avLst/>
          </a:prstGeom>
        </p:spPr>
        <p:txBody>
          <a:bodyPr wrap="none">
            <a:spAutoFit/>
          </a:bodyPr>
          <a:lstStyle/>
          <a:p>
            <a:r>
              <a:rPr lang="fi-FI" sz="1400" b="1" dirty="0"/>
              <a:t>Digipalveluiden tarjonta </a:t>
            </a:r>
            <a:br>
              <a:rPr lang="fi-FI" sz="1400" b="1" dirty="0"/>
            </a:br>
            <a:r>
              <a:rPr lang="fi-FI" sz="1400" b="1" dirty="0"/>
              <a:t>ja ekosysteemit</a:t>
            </a:r>
          </a:p>
        </p:txBody>
      </p:sp>
      <p:sp>
        <p:nvSpPr>
          <p:cNvPr id="2" name="Otsikko 1">
            <a:extLst>
              <a:ext uri="{FF2B5EF4-FFF2-40B4-BE49-F238E27FC236}">
                <a16:creationId xmlns:a16="http://schemas.microsoft.com/office/drawing/2014/main" id="{8C0322A6-A86B-4DBD-954C-AF42620791C4}"/>
              </a:ext>
            </a:extLst>
          </p:cNvPr>
          <p:cNvSpPr>
            <a:spLocks noGrp="1"/>
          </p:cNvSpPr>
          <p:nvPr>
            <p:ph type="title"/>
          </p:nvPr>
        </p:nvSpPr>
        <p:spPr/>
        <p:txBody>
          <a:bodyPr/>
          <a:lstStyle/>
          <a:p>
            <a:br>
              <a:rPr lang="en-GB" dirty="0"/>
            </a:br>
            <a:r>
              <a:rPr lang="en-GB" dirty="0" err="1"/>
              <a:t>Julkisen</a:t>
            </a:r>
            <a:r>
              <a:rPr lang="en-GB" dirty="0"/>
              <a:t> </a:t>
            </a:r>
            <a:r>
              <a:rPr lang="en-GB" dirty="0" err="1"/>
              <a:t>hallinnon</a:t>
            </a:r>
            <a:r>
              <a:rPr lang="en-GB" dirty="0"/>
              <a:t> </a:t>
            </a:r>
            <a:r>
              <a:rPr lang="en-GB" dirty="0" err="1"/>
              <a:t>digitalisaation</a:t>
            </a:r>
            <a:r>
              <a:rPr lang="en-GB" dirty="0"/>
              <a:t> </a:t>
            </a:r>
            <a:r>
              <a:rPr lang="en-GB" dirty="0" err="1"/>
              <a:t>edistäminen</a:t>
            </a:r>
            <a:br>
              <a:rPr lang="en-GB" dirty="0"/>
            </a:br>
            <a:r>
              <a:rPr lang="en-GB" dirty="0" err="1"/>
              <a:t>Yhteenveto</a:t>
            </a:r>
            <a:r>
              <a:rPr lang="en-GB" dirty="0"/>
              <a:t> </a:t>
            </a:r>
            <a:r>
              <a:rPr lang="en-GB" dirty="0" err="1"/>
              <a:t>teemakohtaisesti</a:t>
            </a:r>
            <a:r>
              <a:rPr lang="en-GB" dirty="0"/>
              <a:t> </a:t>
            </a:r>
            <a:r>
              <a:rPr lang="en-GB" dirty="0" err="1"/>
              <a:t>laadituista</a:t>
            </a:r>
            <a:r>
              <a:rPr lang="en-GB" dirty="0"/>
              <a:t> </a:t>
            </a:r>
            <a:r>
              <a:rPr lang="en-GB" dirty="0" err="1"/>
              <a:t>mittareista</a:t>
            </a:r>
            <a:br>
              <a:rPr lang="en-GB" dirty="0"/>
            </a:br>
            <a:endParaRPr lang="fi-FI" dirty="0"/>
          </a:p>
        </p:txBody>
      </p:sp>
      <p:sp>
        <p:nvSpPr>
          <p:cNvPr id="5" name="Dian numeron paikkamerkki 4">
            <a:extLst>
              <a:ext uri="{FF2B5EF4-FFF2-40B4-BE49-F238E27FC236}">
                <a16:creationId xmlns:a16="http://schemas.microsoft.com/office/drawing/2014/main" id="{AF85DC72-5F52-4109-8FDC-D350B278D14C}"/>
              </a:ext>
            </a:extLst>
          </p:cNvPr>
          <p:cNvSpPr>
            <a:spLocks noGrp="1"/>
          </p:cNvSpPr>
          <p:nvPr>
            <p:ph type="sldNum" sz="quarter" idx="12"/>
          </p:nvPr>
        </p:nvSpPr>
        <p:spPr/>
        <p:txBody>
          <a:bodyPr/>
          <a:lstStyle/>
          <a:p>
            <a:fld id="{4BCCB783-365B-40E8-A1C9-91A9348041A5}" type="slidenum">
              <a:rPr lang="fi-FI" smtClean="0"/>
              <a:pPr/>
              <a:t>3</a:t>
            </a:fld>
            <a:endParaRPr lang="fi-FI" dirty="0"/>
          </a:p>
        </p:txBody>
      </p:sp>
    </p:spTree>
    <p:extLst>
      <p:ext uri="{BB962C8B-B14F-4D97-AF65-F5344CB8AC3E}">
        <p14:creationId xmlns:p14="http://schemas.microsoft.com/office/powerpoint/2010/main" val="1997673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9EE9D0-E128-1D41-B6E2-A38197C37D73}"/>
              </a:ext>
            </a:extLst>
          </p:cNvPr>
          <p:cNvSpPr/>
          <p:nvPr/>
        </p:nvSpPr>
        <p:spPr>
          <a:xfrm>
            <a:off x="8435950" y="4941168"/>
            <a:ext cx="2917850" cy="400110"/>
          </a:xfrm>
          <a:prstGeom prst="rect">
            <a:avLst/>
          </a:prstGeom>
        </p:spPr>
        <p:txBody>
          <a:bodyPr wrap="none" rIns="0">
            <a:spAutoFit/>
          </a:bodyPr>
          <a:lstStyle/>
          <a:p>
            <a:pPr algn="r"/>
            <a:r>
              <a:rPr lang="en-GB" sz="1000" dirty="0" err="1"/>
              <a:t>Katso</a:t>
            </a:r>
            <a:r>
              <a:rPr lang="en-GB" sz="1000" dirty="0"/>
              <a:t> </a:t>
            </a:r>
            <a:r>
              <a:rPr lang="en-GB" sz="1000" dirty="0" err="1"/>
              <a:t>lähdeaineistoluettelo</a:t>
            </a:r>
            <a:r>
              <a:rPr lang="en-GB" sz="1000" dirty="0"/>
              <a:t> </a:t>
            </a:r>
            <a:r>
              <a:rPr lang="en-GB" sz="1000" dirty="0" err="1"/>
              <a:t>esityksen</a:t>
            </a:r>
            <a:r>
              <a:rPr lang="en-GB" sz="1000" dirty="0"/>
              <a:t> </a:t>
            </a:r>
            <a:r>
              <a:rPr lang="en-GB" sz="1000" dirty="0" err="1"/>
              <a:t>kalvolta</a:t>
            </a:r>
            <a:r>
              <a:rPr lang="en-GB" sz="1000" dirty="0"/>
              <a:t> 14</a:t>
            </a:r>
          </a:p>
          <a:p>
            <a:pPr algn="r"/>
            <a:endParaRPr lang="fi-FI" sz="1000" dirty="0"/>
          </a:p>
        </p:txBody>
      </p:sp>
      <p:graphicFrame>
        <p:nvGraphicFramePr>
          <p:cNvPr id="6" name="Taulukko 6">
            <a:extLst>
              <a:ext uri="{FF2B5EF4-FFF2-40B4-BE49-F238E27FC236}">
                <a16:creationId xmlns:a16="http://schemas.microsoft.com/office/drawing/2014/main" id="{AF99E176-C27C-0145-8E2F-6CDA6FC69B6D}"/>
              </a:ext>
            </a:extLst>
          </p:cNvPr>
          <p:cNvGraphicFramePr>
            <a:graphicFrameLocks/>
          </p:cNvGraphicFramePr>
          <p:nvPr>
            <p:extLst>
              <p:ext uri="{D42A27DB-BD31-4B8C-83A1-F6EECF244321}">
                <p14:modId xmlns:p14="http://schemas.microsoft.com/office/powerpoint/2010/main" val="2922460342"/>
              </p:ext>
            </p:extLst>
          </p:nvPr>
        </p:nvGraphicFramePr>
        <p:xfrm>
          <a:off x="782320" y="1242000"/>
          <a:ext cx="10571479" cy="3639480"/>
        </p:xfrm>
        <a:graphic>
          <a:graphicData uri="http://schemas.openxmlformats.org/drawingml/2006/table">
            <a:tbl>
              <a:tblPr firstRow="1" bandRow="1">
                <a:tableStyleId>{6E25E649-3F16-4E02-A733-19D2CDBF48F0}</a:tableStyleId>
              </a:tblPr>
              <a:tblGrid>
                <a:gridCol w="2085828">
                  <a:extLst>
                    <a:ext uri="{9D8B030D-6E8A-4147-A177-3AD203B41FA5}">
                      <a16:colId xmlns:a16="http://schemas.microsoft.com/office/drawing/2014/main" val="4171460580"/>
                    </a:ext>
                  </a:extLst>
                </a:gridCol>
                <a:gridCol w="5604116">
                  <a:extLst>
                    <a:ext uri="{9D8B030D-6E8A-4147-A177-3AD203B41FA5}">
                      <a16:colId xmlns:a16="http://schemas.microsoft.com/office/drawing/2014/main" val="1755461022"/>
                    </a:ext>
                  </a:extLst>
                </a:gridCol>
                <a:gridCol w="2881535">
                  <a:extLst>
                    <a:ext uri="{9D8B030D-6E8A-4147-A177-3AD203B41FA5}">
                      <a16:colId xmlns:a16="http://schemas.microsoft.com/office/drawing/2014/main" val="554511778"/>
                    </a:ext>
                  </a:extLst>
                </a:gridCol>
              </a:tblGrid>
              <a:tr h="432048">
                <a:tc>
                  <a:txBody>
                    <a:bodyPr/>
                    <a:lstStyle/>
                    <a:p>
                      <a:r>
                        <a:rPr lang="en-GB" sz="1400" b="1" kern="800" spc="100" baseline="0" dirty="0" err="1">
                          <a:solidFill>
                            <a:schemeClr val="tx1"/>
                          </a:solidFill>
                        </a:rPr>
                        <a:t>Mittari</a:t>
                      </a:r>
                      <a:endParaRPr lang="fi-FI" sz="1300" b="0" kern="800" spc="100" baseline="0" dirty="0">
                        <a:solidFill>
                          <a:schemeClr val="tx1"/>
                        </a:solidFill>
                      </a:endParaRPr>
                    </a:p>
                  </a:txBody>
                  <a:tcPr marL="18000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accent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400" spc="100" baseline="0" dirty="0">
                          <a:solidFill>
                            <a:schemeClr val="tx1"/>
                          </a:solidFill>
                        </a:rPr>
                        <a:t>Tilannekuva</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accent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i-FI"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400" spc="100" baseline="0" dirty="0">
                          <a:solidFill>
                            <a:schemeClr val="tx1"/>
                          </a:solidFill>
                        </a:rPr>
                        <a:t>Tavoitetila</a:t>
                      </a:r>
                    </a:p>
                  </a:txBody>
                  <a:tcPr marL="21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accent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1315302"/>
                  </a:ext>
                </a:extLst>
              </a:tr>
              <a:tr h="2657014">
                <a:tc>
                  <a:txBody>
                    <a:bodyPr/>
                    <a:lstStyle/>
                    <a:p>
                      <a:pPr marL="0"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fi-FI" sz="1100" b="1" kern="1200" noProof="0" dirty="0">
                          <a:solidFill>
                            <a:schemeClr val="tx1"/>
                          </a:solidFill>
                          <a:latin typeface="+mn-lt"/>
                          <a:ea typeface="+mn-ea"/>
                          <a:cs typeface="+mn-cs"/>
                        </a:rPr>
                        <a:t>Toteutettujen</a:t>
                      </a:r>
                      <a:r>
                        <a:rPr lang="fi-FI" sz="1100" b="1" kern="1200" baseline="0" noProof="0" dirty="0">
                          <a:solidFill>
                            <a:schemeClr val="tx1"/>
                          </a:solidFill>
                          <a:latin typeface="+mn-lt"/>
                          <a:ea typeface="+mn-ea"/>
                          <a:cs typeface="+mn-cs"/>
                        </a:rPr>
                        <a:t> palveluekosysteemien </a:t>
                      </a:r>
                      <a:br>
                        <a:rPr lang="fi-FI" sz="1100" b="1" kern="1200" baseline="0" noProof="0" dirty="0">
                          <a:solidFill>
                            <a:schemeClr val="tx1"/>
                          </a:solidFill>
                          <a:latin typeface="+mn-lt"/>
                          <a:ea typeface="+mn-ea"/>
                          <a:cs typeface="+mn-cs"/>
                        </a:rPr>
                      </a:br>
                      <a:r>
                        <a:rPr lang="fi-FI" sz="1100" b="1" kern="1200" baseline="0" noProof="0" dirty="0">
                          <a:solidFill>
                            <a:schemeClr val="tx1"/>
                          </a:solidFill>
                          <a:latin typeface="+mn-lt"/>
                          <a:ea typeface="+mn-ea"/>
                          <a:cs typeface="+mn-cs"/>
                        </a:rPr>
                        <a:t>ja mukana olevien toimijoiden ja palvelujen </a:t>
                      </a:r>
                      <a:r>
                        <a:rPr lang="fi-FI" sz="1100" b="1" kern="1200" baseline="0" noProof="0" dirty="0">
                          <a:ln>
                            <a:noFill/>
                          </a:ln>
                          <a:solidFill>
                            <a:schemeClr val="tx1"/>
                          </a:solidFill>
                          <a:latin typeface="+mn-lt"/>
                          <a:ea typeface="+mn-ea"/>
                          <a:cs typeface="+mn-cs"/>
                        </a:rPr>
                        <a:t>määrä</a:t>
                      </a:r>
                      <a:endParaRPr lang="fi-FI" sz="1100" b="1" kern="1200" noProof="0" dirty="0">
                        <a:ln>
                          <a:noFill/>
                        </a:ln>
                        <a:solidFill>
                          <a:schemeClr val="tx1"/>
                        </a:solidFill>
                        <a:latin typeface="+mn-lt"/>
                        <a:ea typeface="+mn-ea"/>
                        <a:cs typeface="+mn-cs"/>
                      </a:endParaRPr>
                    </a:p>
                    <a:p>
                      <a:endParaRPr lang="fi-FI" sz="1300" dirty="0"/>
                    </a:p>
                  </a:txBody>
                  <a:tcPr marL="180000" marT="180000">
                    <a:lnL w="28575"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113" marR="0" lvl="2" indent="0" algn="l" defTabSz="990570" rtl="0" eaLnBrk="1" fontAlgn="auto" latinLnBrk="0" hangingPunct="1">
                        <a:lnSpc>
                          <a:spcPct val="100000"/>
                        </a:lnSpc>
                        <a:spcBef>
                          <a:spcPts val="0"/>
                        </a:spcBef>
                        <a:spcAft>
                          <a:spcPts val="600"/>
                        </a:spcAft>
                        <a:buClr>
                          <a:srgbClr val="365ABD"/>
                        </a:buClr>
                        <a:buSzTx/>
                        <a:buFontTx/>
                        <a:buNone/>
                        <a:tabLst/>
                        <a:defRPr/>
                      </a:pPr>
                      <a:r>
                        <a:rPr lang="fi-FI" sz="1100" b="0" baseline="0" dirty="0">
                          <a:solidFill>
                            <a:schemeClr val="tx1"/>
                          </a:solidFill>
                        </a:rPr>
                        <a:t>Tavoitteena olevien kaltaiset palveluekosysteemit ovat vasta kehittymässä Suomessa.</a:t>
                      </a:r>
                    </a:p>
                    <a:p>
                      <a:pPr marL="11113" marR="0" lvl="2" indent="0" algn="l" defTabSz="990570" rtl="0" eaLnBrk="1" fontAlgn="auto" latinLnBrk="0" hangingPunct="1">
                        <a:lnSpc>
                          <a:spcPct val="100000"/>
                        </a:lnSpc>
                        <a:spcBef>
                          <a:spcPts val="0"/>
                        </a:spcBef>
                        <a:spcAft>
                          <a:spcPts val="600"/>
                        </a:spcAft>
                        <a:buClr>
                          <a:srgbClr val="365ABD"/>
                        </a:buClr>
                        <a:buSzTx/>
                        <a:buFontTx/>
                        <a:buNone/>
                        <a:tabLst/>
                        <a:defRPr/>
                      </a:pPr>
                      <a:r>
                        <a:rPr lang="fi-FI" sz="1100" b="1" baseline="0" dirty="0" err="1">
                          <a:solidFill>
                            <a:schemeClr val="tx1"/>
                          </a:solidFill>
                        </a:rPr>
                        <a:t>AuroraAI</a:t>
                      </a:r>
                      <a:r>
                        <a:rPr lang="fi-FI" sz="1100" b="1" baseline="0" dirty="0">
                          <a:solidFill>
                            <a:schemeClr val="tx1"/>
                          </a:solidFill>
                        </a:rPr>
                        <a:t>-ohjelmassa</a:t>
                      </a:r>
                      <a:r>
                        <a:rPr lang="fi-FI" sz="1100" b="0" baseline="0" dirty="0">
                          <a:solidFill>
                            <a:schemeClr val="tx1"/>
                          </a:solidFill>
                        </a:rPr>
                        <a:t> valmistellaan toimintamallia, joilla julkisen hallinnon </a:t>
                      </a:r>
                      <a:br>
                        <a:rPr lang="fi-FI" sz="1100" b="0" baseline="0" dirty="0">
                          <a:solidFill>
                            <a:schemeClr val="tx1"/>
                          </a:solidFill>
                        </a:rPr>
                      </a:br>
                      <a:r>
                        <a:rPr lang="fi-FI" sz="1100" b="0" baseline="0" dirty="0">
                          <a:solidFill>
                            <a:schemeClr val="tx1"/>
                          </a:solidFill>
                        </a:rPr>
                        <a:t>toiminta järjestetään tukemaan tekoälyavusteisesti ihmisten elämäntapahtumia </a:t>
                      </a:r>
                      <a:br>
                        <a:rPr lang="fi-FI" sz="1100" b="0" baseline="0" dirty="0">
                          <a:solidFill>
                            <a:schemeClr val="tx1"/>
                          </a:solidFill>
                        </a:rPr>
                      </a:br>
                      <a:r>
                        <a:rPr lang="fi-FI" sz="1100" b="0" baseline="0" dirty="0">
                          <a:solidFill>
                            <a:schemeClr val="tx1"/>
                          </a:solidFill>
                        </a:rPr>
                        <a:t>ja organisaatioiden liiketoimintatapahtumia yhdessä eri sektoreiden palveluntarjoajien kanssa.</a:t>
                      </a:r>
                    </a:p>
                    <a:p>
                      <a:pPr marL="11113" marR="0" lvl="2" indent="0" algn="l" defTabSz="990570" rtl="0" eaLnBrk="1" fontAlgn="auto" latinLnBrk="0" hangingPunct="1">
                        <a:lnSpc>
                          <a:spcPct val="100000"/>
                        </a:lnSpc>
                        <a:spcBef>
                          <a:spcPts val="0"/>
                        </a:spcBef>
                        <a:spcAft>
                          <a:spcPts val="600"/>
                        </a:spcAft>
                        <a:buClr>
                          <a:srgbClr val="365ABD"/>
                        </a:buClr>
                        <a:buSzTx/>
                        <a:buFontTx/>
                        <a:buNone/>
                        <a:tabLst/>
                        <a:defRPr/>
                      </a:pPr>
                      <a:r>
                        <a:rPr lang="fi-FI" sz="1100" b="0" baseline="0" dirty="0">
                          <a:solidFill>
                            <a:schemeClr val="tx1"/>
                          </a:solidFill>
                        </a:rPr>
                        <a:t>Verohallinto, maistraatit, DVV, Finanssiala ja hautaustoimistot ovat kehittäneet </a:t>
                      </a:r>
                      <a:r>
                        <a:rPr lang="fi-FI" sz="1100" b="1" baseline="0" dirty="0">
                          <a:solidFill>
                            <a:schemeClr val="tx1"/>
                          </a:solidFill>
                        </a:rPr>
                        <a:t>läheisen kuoleman ekosysteemiä</a:t>
                      </a:r>
                      <a:r>
                        <a:rPr lang="fi-FI" sz="1100" dirty="0">
                          <a:effectLst/>
                        </a:rPr>
                        <a:t>, joka kokoaisi eri tahojen</a:t>
                      </a:r>
                      <a:r>
                        <a:rPr lang="fi-FI" sz="1100" baseline="0" dirty="0">
                          <a:effectLst/>
                        </a:rPr>
                        <a:t> palveluita </a:t>
                      </a:r>
                      <a:r>
                        <a:rPr lang="fi-FI" sz="1100" dirty="0">
                          <a:effectLst/>
                        </a:rPr>
                        <a:t>yhteen helpottamaan omaisten taakkaa.</a:t>
                      </a:r>
                      <a:r>
                        <a:rPr lang="fi-FI" sz="1100" b="0" baseline="0" dirty="0">
                          <a:solidFill>
                            <a:schemeClr val="tx1"/>
                          </a:solidFill>
                        </a:rPr>
                        <a:t> </a:t>
                      </a:r>
                    </a:p>
                    <a:p>
                      <a:pPr marL="11113" marR="0" lvl="2" indent="0" algn="l" defTabSz="990570" rtl="0" eaLnBrk="1" fontAlgn="auto" latinLnBrk="0" hangingPunct="1">
                        <a:lnSpc>
                          <a:spcPct val="100000"/>
                        </a:lnSpc>
                        <a:spcBef>
                          <a:spcPts val="0"/>
                        </a:spcBef>
                        <a:spcAft>
                          <a:spcPts val="600"/>
                        </a:spcAft>
                        <a:buClr>
                          <a:srgbClr val="365ABD"/>
                        </a:buClr>
                        <a:buSzTx/>
                        <a:buFontTx/>
                        <a:buNone/>
                        <a:tabLst/>
                        <a:defRPr/>
                      </a:pPr>
                      <a:r>
                        <a:rPr lang="fi-FI" sz="1100" b="0" baseline="0" dirty="0">
                          <a:solidFill>
                            <a:schemeClr val="tx1"/>
                          </a:solidFill>
                        </a:rPr>
                        <a:t>Yhteisiä, jo käytössä olevia palvelukokonaisuuksia ovat esimerkiksi </a:t>
                      </a:r>
                      <a:br>
                        <a:rPr lang="fi-FI" sz="1100" b="0" baseline="0" dirty="0">
                          <a:solidFill>
                            <a:schemeClr val="tx1"/>
                          </a:solidFill>
                        </a:rPr>
                      </a:br>
                      <a:r>
                        <a:rPr lang="fi-FI" sz="1100" b="1" baseline="0" dirty="0">
                          <a:solidFill>
                            <a:schemeClr val="tx1"/>
                          </a:solidFill>
                        </a:rPr>
                        <a:t>Opintopolku ja Työmarkkinatori. </a:t>
                      </a:r>
                    </a:p>
                    <a:p>
                      <a:pPr marL="11113" marR="0" lvl="2" indent="0" algn="l" defTabSz="990570" rtl="0" eaLnBrk="1" fontAlgn="auto" latinLnBrk="0" hangingPunct="1">
                        <a:lnSpc>
                          <a:spcPct val="100000"/>
                        </a:lnSpc>
                        <a:spcBef>
                          <a:spcPts val="0"/>
                        </a:spcBef>
                        <a:spcAft>
                          <a:spcPts val="600"/>
                        </a:spcAft>
                        <a:buClr>
                          <a:srgbClr val="365ABD"/>
                        </a:buClr>
                        <a:buSzTx/>
                        <a:buFontTx/>
                        <a:buNone/>
                        <a:tabLst/>
                        <a:defRPr/>
                      </a:pPr>
                      <a:r>
                        <a:rPr lang="fi-FI" sz="1100" b="1" baseline="0" dirty="0">
                          <a:solidFill>
                            <a:schemeClr val="tx1"/>
                          </a:solidFill>
                        </a:rPr>
                        <a:t>Luvat ja valvonta </a:t>
                      </a:r>
                      <a:r>
                        <a:rPr lang="fi-FI" sz="1100" b="0" baseline="0" dirty="0">
                          <a:solidFill>
                            <a:schemeClr val="tx1"/>
                          </a:solidFill>
                        </a:rPr>
                        <a:t>-hankkeessa uudistetaan lupa-, ilmoitus- ja valvontatoiminnan toimintamalleja </a:t>
                      </a:r>
                      <a:r>
                        <a:rPr lang="fi-FI" sz="1100" b="0" baseline="0" dirty="0" err="1">
                          <a:solidFill>
                            <a:schemeClr val="tx1"/>
                          </a:solidFill>
                        </a:rPr>
                        <a:t>digitalisaatiota</a:t>
                      </a:r>
                      <a:r>
                        <a:rPr lang="fi-FI" sz="1100" b="0" baseline="0" dirty="0">
                          <a:solidFill>
                            <a:schemeClr val="tx1"/>
                          </a:solidFill>
                        </a:rPr>
                        <a:t> hyödyntämällä ja toteuttamalla yhteinen palvelukerros. Palvelukerroksen ensimmäiset käyttöönotot ja pilotoinnit ovat käynnissä.</a:t>
                      </a:r>
                    </a:p>
                    <a:p>
                      <a:pPr marL="171450" marR="0" lvl="2" indent="-171450" algn="l" defTabSz="990570" rtl="0" eaLnBrk="1" fontAlgn="auto" latinLnBrk="0" hangingPunct="1">
                        <a:lnSpc>
                          <a:spcPct val="100000"/>
                        </a:lnSpc>
                        <a:spcBef>
                          <a:spcPts val="0"/>
                        </a:spcBef>
                        <a:spcAft>
                          <a:spcPts val="600"/>
                        </a:spcAft>
                        <a:buClr>
                          <a:srgbClr val="365ABD"/>
                        </a:buClr>
                        <a:buSzTx/>
                        <a:buFontTx/>
                        <a:buNone/>
                        <a:tabLst/>
                        <a:defRPr/>
                      </a:pPr>
                      <a:endParaRPr lang="fi-FI" sz="1100" b="0" baseline="0" dirty="0">
                        <a:solidFill>
                          <a:schemeClr val="tx1"/>
                        </a:solidFill>
                      </a:endParaRPr>
                    </a:p>
                  </a:txBody>
                  <a:tcPr marL="180000" marT="180000">
                    <a:lnL>
                      <a:noFill/>
                    </a:lnL>
                    <a:lnR>
                      <a:noFill/>
                    </a:lnR>
                    <a:lnT w="127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l" rtl="0" eaLnBrk="1" fontAlgn="auto" latinLnBrk="0" hangingPunct="1">
                        <a:lnSpc>
                          <a:spcPct val="100000"/>
                        </a:lnSpc>
                        <a:spcBef>
                          <a:spcPts val="0"/>
                        </a:spcBef>
                        <a:spcAft>
                          <a:spcPts val="600"/>
                        </a:spcAft>
                        <a:buFont typeface="Arial" panose="020B0604020202020204" pitchFamily="34" charset="0"/>
                        <a:buNone/>
                      </a:pPr>
                      <a:r>
                        <a:rPr lang="fi-FI" sz="1100" b="0" kern="1200" noProof="0" dirty="0">
                          <a:solidFill>
                            <a:schemeClr val="tx1"/>
                          </a:solidFill>
                          <a:latin typeface="+mn-lt"/>
                          <a:ea typeface="+mn-ea"/>
                          <a:cs typeface="+mn-cs"/>
                        </a:rPr>
                        <a:t>Palveluista</a:t>
                      </a:r>
                      <a:r>
                        <a:rPr lang="fi-FI" sz="1100" b="0" kern="1200" baseline="0" noProof="0" dirty="0">
                          <a:solidFill>
                            <a:schemeClr val="tx1"/>
                          </a:solidFill>
                          <a:latin typeface="+mn-lt"/>
                          <a:ea typeface="+mn-ea"/>
                          <a:cs typeface="+mn-cs"/>
                        </a:rPr>
                        <a:t> </a:t>
                      </a:r>
                      <a:r>
                        <a:rPr lang="fi-FI" sz="1100" b="0" kern="1200" noProof="0" dirty="0">
                          <a:solidFill>
                            <a:schemeClr val="tx1"/>
                          </a:solidFill>
                          <a:latin typeface="+mn-lt"/>
                          <a:ea typeface="+mn-ea"/>
                          <a:cs typeface="+mn-cs"/>
                        </a:rPr>
                        <a:t>muodostuu</a:t>
                      </a:r>
                      <a:r>
                        <a:rPr lang="fi-FI" sz="1100" b="0" kern="1200" baseline="0" noProof="0" dirty="0">
                          <a:solidFill>
                            <a:schemeClr val="tx1"/>
                          </a:solidFill>
                          <a:latin typeface="+mn-lt"/>
                          <a:ea typeface="+mn-ea"/>
                          <a:cs typeface="+mn-cs"/>
                        </a:rPr>
                        <a:t> </a:t>
                      </a:r>
                      <a:r>
                        <a:rPr lang="fi-FI" sz="1100" b="0" kern="1200" noProof="0" dirty="0">
                          <a:solidFill>
                            <a:schemeClr val="tx1"/>
                          </a:solidFill>
                          <a:latin typeface="+mn-lt"/>
                          <a:ea typeface="+mn-ea"/>
                          <a:cs typeface="+mn-cs"/>
                        </a:rPr>
                        <a:t>ihmisen tai </a:t>
                      </a:r>
                      <a:br>
                        <a:rPr lang="fi-FI" sz="1100" b="0" kern="1200" noProof="0" dirty="0">
                          <a:solidFill>
                            <a:schemeClr val="tx1"/>
                          </a:solidFill>
                          <a:latin typeface="+mn-lt"/>
                          <a:ea typeface="+mn-ea"/>
                          <a:cs typeface="+mn-cs"/>
                        </a:rPr>
                      </a:br>
                      <a:r>
                        <a:rPr lang="fi-FI" sz="1100" b="0" kern="1200" noProof="0" dirty="0">
                          <a:solidFill>
                            <a:schemeClr val="tx1"/>
                          </a:solidFill>
                          <a:latin typeface="+mn-lt"/>
                          <a:ea typeface="+mn-ea"/>
                          <a:cs typeface="+mn-cs"/>
                        </a:rPr>
                        <a:t>yrityksen näkökulmasta </a:t>
                      </a:r>
                      <a:r>
                        <a:rPr lang="fi-FI" sz="1100" b="0" i="0" u="none" strike="noStrike" kern="1200" noProof="0" dirty="0">
                          <a:solidFill>
                            <a:schemeClr val="tx1"/>
                          </a:solidFill>
                          <a:latin typeface="+mn-lt"/>
                        </a:rPr>
                        <a:t>yhtenäinen </a:t>
                      </a:r>
                      <a:br>
                        <a:rPr lang="fi-FI" sz="1100" b="0" i="0" u="none" strike="noStrike" kern="1200" noProof="0" dirty="0">
                          <a:solidFill>
                            <a:srgbClr val="000000"/>
                          </a:solidFill>
                          <a:latin typeface="+mn-lt"/>
                        </a:rPr>
                      </a:br>
                      <a:r>
                        <a:rPr lang="fi-FI" sz="1100" b="0" i="0" u="none" strike="noStrike" kern="1200" noProof="0" dirty="0">
                          <a:solidFill>
                            <a:schemeClr val="tx1"/>
                          </a:solidFill>
                          <a:latin typeface="+mn-lt"/>
                        </a:rPr>
                        <a:t>palvelukokemus, joka liittyy</a:t>
                      </a:r>
                      <a:r>
                        <a:rPr lang="fi-FI" sz="1100" b="0" kern="1200" noProof="0" dirty="0">
                          <a:solidFill>
                            <a:schemeClr val="tx1"/>
                          </a:solidFill>
                          <a:latin typeface="+mn-lt"/>
                          <a:ea typeface="+mn-ea"/>
                          <a:cs typeface="+mn-cs"/>
                        </a:rPr>
                        <a:t> elämän </a:t>
                      </a:r>
                      <a:br>
                        <a:rPr lang="fi-FI" sz="1100" b="0" kern="1200" noProof="0" dirty="0">
                          <a:solidFill>
                            <a:schemeClr val="tx1"/>
                          </a:solidFill>
                          <a:latin typeface="+mn-lt"/>
                          <a:ea typeface="+mn-ea"/>
                          <a:cs typeface="+mn-cs"/>
                        </a:rPr>
                      </a:br>
                      <a:r>
                        <a:rPr lang="fi-FI" sz="1100" b="0" kern="1200" noProof="0" dirty="0">
                          <a:solidFill>
                            <a:schemeClr val="tx1"/>
                          </a:solidFill>
                          <a:latin typeface="+mn-lt"/>
                          <a:ea typeface="+mn-ea"/>
                          <a:cs typeface="+mn-cs"/>
                        </a:rPr>
                        <a:t>eri tilanteisiin ja tapahtumiin. Palvelut</a:t>
                      </a:r>
                      <a:r>
                        <a:rPr lang="fi-FI" sz="1100" b="0" kern="1200" baseline="0" noProof="0" dirty="0">
                          <a:solidFill>
                            <a:schemeClr val="tx1"/>
                          </a:solidFill>
                          <a:latin typeface="+mn-lt"/>
                          <a:ea typeface="+mn-ea"/>
                          <a:cs typeface="+mn-cs"/>
                        </a:rPr>
                        <a:t> </a:t>
                      </a:r>
                      <a:r>
                        <a:rPr lang="fi-FI" sz="1100" b="0" kern="1200" noProof="0" dirty="0">
                          <a:solidFill>
                            <a:schemeClr val="tx1"/>
                          </a:solidFill>
                          <a:latin typeface="+mn-lt"/>
                          <a:ea typeface="+mn-ea"/>
                          <a:cs typeface="+mn-cs"/>
                        </a:rPr>
                        <a:t>tuottavat arvoa ja hyötyä käyttäjän </a:t>
                      </a:r>
                      <a:br>
                        <a:rPr lang="fi-FI" sz="1100" b="0" kern="1200" noProof="0" dirty="0">
                          <a:solidFill>
                            <a:schemeClr val="tx1"/>
                          </a:solidFill>
                          <a:latin typeface="+mn-lt"/>
                          <a:ea typeface="+mn-ea"/>
                          <a:cs typeface="+mn-cs"/>
                        </a:rPr>
                      </a:br>
                      <a:r>
                        <a:rPr lang="fi-FI" sz="1100" b="0" kern="1200" noProof="0" dirty="0">
                          <a:solidFill>
                            <a:schemeClr val="tx1"/>
                          </a:solidFill>
                          <a:latin typeface="+mn-lt"/>
                          <a:ea typeface="+mn-ea"/>
                          <a:cs typeface="+mn-cs"/>
                        </a:rPr>
                        <a:t>lisäksi myös toisilleen. </a:t>
                      </a:r>
                    </a:p>
                    <a:p>
                      <a:pPr marL="0" marR="0" lvl="2" indent="0" algn="l" rtl="0" eaLnBrk="1" fontAlgn="auto" latinLnBrk="0" hangingPunct="1">
                        <a:lnSpc>
                          <a:spcPct val="100000"/>
                        </a:lnSpc>
                        <a:spcBef>
                          <a:spcPts val="0"/>
                        </a:spcBef>
                        <a:spcAft>
                          <a:spcPts val="600"/>
                        </a:spcAft>
                        <a:buFontTx/>
                        <a:buNone/>
                      </a:pPr>
                      <a:r>
                        <a:rPr lang="fi-FI" sz="1100" b="0" kern="1200" noProof="0" dirty="0" err="1">
                          <a:solidFill>
                            <a:schemeClr val="tx1"/>
                          </a:solidFill>
                          <a:latin typeface="+mn-lt"/>
                          <a:ea typeface="+mn-ea"/>
                          <a:cs typeface="+mn-cs"/>
                        </a:rPr>
                        <a:t>AuroraAI</a:t>
                      </a:r>
                      <a:r>
                        <a:rPr lang="fi-FI" sz="1100" b="0" kern="1200" noProof="0" dirty="0">
                          <a:solidFill>
                            <a:schemeClr val="tx1"/>
                          </a:solidFill>
                          <a:latin typeface="+mn-lt"/>
                          <a:ea typeface="+mn-ea"/>
                          <a:cs typeface="+mn-cs"/>
                        </a:rPr>
                        <a:t>-toimintamalli on otettavissa </a:t>
                      </a:r>
                      <a:br>
                        <a:rPr lang="fi-FI" sz="1100" b="0" kern="1200" noProof="0" dirty="0">
                          <a:solidFill>
                            <a:schemeClr val="tx1"/>
                          </a:solidFill>
                          <a:latin typeface="+mn-lt"/>
                          <a:ea typeface="+mn-ea"/>
                          <a:cs typeface="+mn-cs"/>
                        </a:rPr>
                      </a:br>
                      <a:r>
                        <a:rPr lang="fi-FI" sz="1100" b="0" kern="1200" noProof="0" dirty="0">
                          <a:solidFill>
                            <a:schemeClr val="tx1"/>
                          </a:solidFill>
                          <a:latin typeface="+mn-lt"/>
                          <a:ea typeface="+mn-ea"/>
                          <a:cs typeface="+mn-cs"/>
                        </a:rPr>
                        <a:t>käyttöön laajemmin</a:t>
                      </a:r>
                      <a:r>
                        <a:rPr lang="fi-FI" sz="1100" b="0" kern="1200" baseline="0" noProof="0" dirty="0">
                          <a:solidFill>
                            <a:schemeClr val="tx1"/>
                          </a:solidFill>
                          <a:latin typeface="+mn-lt"/>
                          <a:ea typeface="+mn-ea"/>
                          <a:cs typeface="+mn-cs"/>
                        </a:rPr>
                        <a:t> 12/22.</a:t>
                      </a:r>
                    </a:p>
                    <a:p>
                      <a:pPr marL="0"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fi-FI" sz="1100" b="0" kern="1200" baseline="0" noProof="0" dirty="0">
                          <a:solidFill>
                            <a:schemeClr val="tx1"/>
                          </a:solidFill>
                          <a:latin typeface="+mn-lt"/>
                          <a:ea typeface="+mn-ea"/>
                          <a:cs typeface="+mn-cs"/>
                        </a:rPr>
                        <a:t>Asiakaslähtöinen, yhden luukun </a:t>
                      </a:r>
                      <a:br>
                        <a:rPr lang="fi-FI" sz="1100" b="0" kern="1200" baseline="0" noProof="0" dirty="0">
                          <a:solidFill>
                            <a:schemeClr val="tx1"/>
                          </a:solidFill>
                          <a:latin typeface="+mn-lt"/>
                          <a:ea typeface="+mn-ea"/>
                          <a:cs typeface="+mn-cs"/>
                        </a:rPr>
                      </a:br>
                      <a:r>
                        <a:rPr lang="fi-FI" sz="1100" b="0" kern="1200" baseline="0" noProof="0" dirty="0">
                          <a:solidFill>
                            <a:schemeClr val="tx1"/>
                          </a:solidFill>
                          <a:latin typeface="+mn-lt"/>
                          <a:ea typeface="+mn-ea"/>
                          <a:cs typeface="+mn-cs"/>
                        </a:rPr>
                        <a:t>digitalisoitu palvelukokonaisuus.</a:t>
                      </a:r>
                    </a:p>
                    <a:p>
                      <a:pPr marL="0" marR="0" lvl="2" indent="0" algn="l" defTabSz="990570" rtl="0" eaLnBrk="1" fontAlgn="auto" latinLnBrk="0" hangingPunct="1">
                        <a:lnSpc>
                          <a:spcPct val="100000"/>
                        </a:lnSpc>
                        <a:spcBef>
                          <a:spcPts val="0"/>
                        </a:spcBef>
                        <a:spcAft>
                          <a:spcPts val="600"/>
                        </a:spcAft>
                        <a:buClr>
                          <a:schemeClr val="tx2"/>
                        </a:buClr>
                        <a:buSzTx/>
                        <a:buFontTx/>
                        <a:buNone/>
                        <a:tabLst/>
                        <a:defRPr/>
                      </a:pPr>
                      <a:endParaRPr lang="fi-FI" sz="1100" b="0" kern="1200" noProof="0" dirty="0">
                        <a:solidFill>
                          <a:schemeClr val="tx1"/>
                        </a:solidFill>
                        <a:latin typeface="+mn-lt"/>
                        <a:ea typeface="+mn-ea"/>
                        <a:cs typeface="+mn-cs"/>
                      </a:endParaRPr>
                    </a:p>
                  </a:txBody>
                  <a:tcPr marL="216000" marT="180000">
                    <a:lnL>
                      <a:noFill/>
                    </a:lnL>
                    <a:lnR w="28575"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3135018"/>
                  </a:ext>
                </a:extLst>
              </a:tr>
            </a:tbl>
          </a:graphicData>
        </a:graphic>
      </p:graphicFrame>
      <p:sp>
        <p:nvSpPr>
          <p:cNvPr id="5" name="Title 4">
            <a:extLst>
              <a:ext uri="{FF2B5EF4-FFF2-40B4-BE49-F238E27FC236}">
                <a16:creationId xmlns:a16="http://schemas.microsoft.com/office/drawing/2014/main" id="{85E7025D-2097-5F41-9EBE-6B22BE6B112A}"/>
              </a:ext>
            </a:extLst>
          </p:cNvPr>
          <p:cNvSpPr>
            <a:spLocks noGrp="1"/>
          </p:cNvSpPr>
          <p:nvPr>
            <p:ph type="title"/>
          </p:nvPr>
        </p:nvSpPr>
        <p:spPr>
          <a:xfrm>
            <a:off x="782320" y="-609"/>
            <a:ext cx="10571480" cy="1325563"/>
          </a:xfrm>
        </p:spPr>
        <p:txBody>
          <a:bodyPr/>
          <a:lstStyle/>
          <a:p>
            <a:r>
              <a:rPr lang="en-GB" dirty="0" err="1"/>
              <a:t>Digipalveluiden</a:t>
            </a:r>
            <a:r>
              <a:rPr lang="en-GB" dirty="0"/>
              <a:t> </a:t>
            </a:r>
            <a:r>
              <a:rPr lang="en-GB" dirty="0" err="1"/>
              <a:t>tarjonta</a:t>
            </a:r>
            <a:r>
              <a:rPr lang="en-GB" dirty="0"/>
              <a:t> </a:t>
            </a:r>
            <a:r>
              <a:rPr lang="en-GB" dirty="0" err="1"/>
              <a:t>ja</a:t>
            </a:r>
            <a:r>
              <a:rPr lang="en-GB" dirty="0"/>
              <a:t> </a:t>
            </a:r>
            <a:r>
              <a:rPr lang="en-GB" dirty="0" err="1"/>
              <a:t>ekosysteemit</a:t>
            </a:r>
            <a:endParaRPr lang="en-FI" dirty="0"/>
          </a:p>
        </p:txBody>
      </p:sp>
      <p:sp>
        <p:nvSpPr>
          <p:cNvPr id="8" name="Dian numeron paikkamerkki 4">
            <a:extLst>
              <a:ext uri="{FF2B5EF4-FFF2-40B4-BE49-F238E27FC236}">
                <a16:creationId xmlns:a16="http://schemas.microsoft.com/office/drawing/2014/main" id="{46183174-DC7F-4746-88B4-FFD963652F5F}"/>
              </a:ext>
            </a:extLst>
          </p:cNvPr>
          <p:cNvSpPr>
            <a:spLocks noGrp="1"/>
          </p:cNvSpPr>
          <p:nvPr>
            <p:ph type="sldNum" sz="quarter" idx="12"/>
          </p:nvPr>
        </p:nvSpPr>
        <p:spPr>
          <a:xfrm>
            <a:off x="781200" y="6453336"/>
            <a:ext cx="366880" cy="228600"/>
          </a:xfrm>
        </p:spPr>
        <p:txBody>
          <a:bodyPr/>
          <a:lstStyle/>
          <a:p>
            <a:fld id="{4BCCB783-365B-40E8-A1C9-91A9348041A5}" type="slidenum">
              <a:rPr lang="fi-FI" smtClean="0"/>
              <a:pPr/>
              <a:t>4</a:t>
            </a:fld>
            <a:endParaRPr lang="fi-FI" dirty="0"/>
          </a:p>
        </p:txBody>
      </p:sp>
      <p:grpSp>
        <p:nvGrpSpPr>
          <p:cNvPr id="9" name="Group 8" descr="””&#10;">
            <a:extLst>
              <a:ext uri="{FF2B5EF4-FFF2-40B4-BE49-F238E27FC236}">
                <a16:creationId xmlns:a16="http://schemas.microsoft.com/office/drawing/2014/main" id="{5952ADF9-4F5C-0041-B40E-0C0D3FFE6D57}"/>
              </a:ext>
            </a:extLst>
          </p:cNvPr>
          <p:cNvGrpSpPr/>
          <p:nvPr/>
        </p:nvGrpSpPr>
        <p:grpSpPr>
          <a:xfrm>
            <a:off x="10507194" y="332656"/>
            <a:ext cx="916902" cy="866887"/>
            <a:chOff x="10507194" y="349879"/>
            <a:chExt cx="916902" cy="866887"/>
          </a:xfrm>
        </p:grpSpPr>
        <p:sp>
          <p:nvSpPr>
            <p:cNvPr id="10" name="Oval 9" descr="””&#10;">
              <a:extLst>
                <a:ext uri="{FF2B5EF4-FFF2-40B4-BE49-F238E27FC236}">
                  <a16:creationId xmlns:a16="http://schemas.microsoft.com/office/drawing/2014/main" id="{929426DD-48C6-094D-9850-DF77EBC9FCCD}"/>
                </a:ext>
              </a:extLst>
            </p:cNvPr>
            <p:cNvSpPr/>
            <p:nvPr/>
          </p:nvSpPr>
          <p:spPr>
            <a:xfrm>
              <a:off x="10507194" y="349879"/>
              <a:ext cx="773382" cy="773382"/>
            </a:xfrm>
            <a:prstGeom prst="ellipse">
              <a:avLst/>
            </a:prstGeom>
            <a:solidFill>
              <a:schemeClr val="accent1">
                <a:lumMod val="40000"/>
                <a:lumOff val="60000"/>
                <a:alpha val="9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11" name="Graphic 10" descr="””&#10;">
              <a:extLst>
                <a:ext uri="{FF2B5EF4-FFF2-40B4-BE49-F238E27FC236}">
                  <a16:creationId xmlns:a16="http://schemas.microsoft.com/office/drawing/2014/main" id="{03D07029-D135-C64C-87B4-E99605BBCE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60496" y="480166"/>
              <a:ext cx="863600" cy="736600"/>
            </a:xfrm>
            <a:prstGeom prst="rect">
              <a:avLst/>
            </a:prstGeom>
          </p:spPr>
        </p:pic>
      </p:grpSp>
    </p:spTree>
    <p:extLst>
      <p:ext uri="{BB962C8B-B14F-4D97-AF65-F5344CB8AC3E}">
        <p14:creationId xmlns:p14="http://schemas.microsoft.com/office/powerpoint/2010/main" val="569135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FF6363-1DC5-EE40-9C97-57973F26BD0A}"/>
              </a:ext>
            </a:extLst>
          </p:cNvPr>
          <p:cNvSpPr/>
          <p:nvPr/>
        </p:nvSpPr>
        <p:spPr>
          <a:xfrm>
            <a:off x="8435950" y="5445224"/>
            <a:ext cx="2917850" cy="400110"/>
          </a:xfrm>
          <a:prstGeom prst="rect">
            <a:avLst/>
          </a:prstGeom>
        </p:spPr>
        <p:txBody>
          <a:bodyPr wrap="none" rIns="0">
            <a:spAutoFit/>
          </a:bodyPr>
          <a:lstStyle/>
          <a:p>
            <a:pPr algn="r"/>
            <a:r>
              <a:rPr lang="en-GB" sz="1000" dirty="0" err="1"/>
              <a:t>Katso</a:t>
            </a:r>
            <a:r>
              <a:rPr lang="en-GB" sz="1000" dirty="0"/>
              <a:t> </a:t>
            </a:r>
            <a:r>
              <a:rPr lang="en-GB" sz="1000" dirty="0" err="1"/>
              <a:t>lähdeaineistoluettelo</a:t>
            </a:r>
            <a:r>
              <a:rPr lang="en-GB" sz="1000" dirty="0"/>
              <a:t> </a:t>
            </a:r>
            <a:r>
              <a:rPr lang="en-GB" sz="1000" dirty="0" err="1"/>
              <a:t>esityksen</a:t>
            </a:r>
            <a:r>
              <a:rPr lang="en-GB" sz="1000" dirty="0"/>
              <a:t> </a:t>
            </a:r>
            <a:r>
              <a:rPr lang="en-GB" sz="1000" dirty="0" err="1"/>
              <a:t>kalvolta</a:t>
            </a:r>
            <a:r>
              <a:rPr lang="en-GB" sz="1000" dirty="0"/>
              <a:t> 14</a:t>
            </a:r>
          </a:p>
          <a:p>
            <a:pPr algn="r"/>
            <a:endParaRPr lang="fi-FI" sz="1000" dirty="0"/>
          </a:p>
        </p:txBody>
      </p:sp>
      <p:graphicFrame>
        <p:nvGraphicFramePr>
          <p:cNvPr id="10" name="Taulukko 6">
            <a:extLst>
              <a:ext uri="{FF2B5EF4-FFF2-40B4-BE49-F238E27FC236}">
                <a16:creationId xmlns:a16="http://schemas.microsoft.com/office/drawing/2014/main" id="{A6C74B7B-9000-A540-96A1-99440E151ED5}"/>
              </a:ext>
            </a:extLst>
          </p:cNvPr>
          <p:cNvGraphicFramePr>
            <a:graphicFrameLocks/>
          </p:cNvGraphicFramePr>
          <p:nvPr>
            <p:extLst>
              <p:ext uri="{D42A27DB-BD31-4B8C-83A1-F6EECF244321}">
                <p14:modId xmlns:p14="http://schemas.microsoft.com/office/powerpoint/2010/main" val="1702555135"/>
              </p:ext>
            </p:extLst>
          </p:nvPr>
        </p:nvGraphicFramePr>
        <p:xfrm>
          <a:off x="774000" y="1242000"/>
          <a:ext cx="10579800" cy="4152567"/>
        </p:xfrm>
        <a:graphic>
          <a:graphicData uri="http://schemas.openxmlformats.org/drawingml/2006/table">
            <a:tbl>
              <a:tblPr firstRow="1" bandRow="1">
                <a:tableStyleId>{6E25E649-3F16-4E02-A733-19D2CDBF48F0}</a:tableStyleId>
              </a:tblPr>
              <a:tblGrid>
                <a:gridCol w="2102956">
                  <a:extLst>
                    <a:ext uri="{9D8B030D-6E8A-4147-A177-3AD203B41FA5}">
                      <a16:colId xmlns:a16="http://schemas.microsoft.com/office/drawing/2014/main" val="4171460580"/>
                    </a:ext>
                  </a:extLst>
                </a:gridCol>
                <a:gridCol w="5595308">
                  <a:extLst>
                    <a:ext uri="{9D8B030D-6E8A-4147-A177-3AD203B41FA5}">
                      <a16:colId xmlns:a16="http://schemas.microsoft.com/office/drawing/2014/main" val="1755461022"/>
                    </a:ext>
                  </a:extLst>
                </a:gridCol>
                <a:gridCol w="2881536">
                  <a:extLst>
                    <a:ext uri="{9D8B030D-6E8A-4147-A177-3AD203B41FA5}">
                      <a16:colId xmlns:a16="http://schemas.microsoft.com/office/drawing/2014/main" val="554511778"/>
                    </a:ext>
                  </a:extLst>
                </a:gridCol>
              </a:tblGrid>
              <a:tr h="347253">
                <a:tc>
                  <a:txBody>
                    <a:bodyPr/>
                    <a:lstStyle/>
                    <a:p>
                      <a:r>
                        <a:rPr lang="en-GB" sz="1400" b="1" kern="800" spc="100" baseline="0" dirty="0" err="1">
                          <a:solidFill>
                            <a:schemeClr val="tx1"/>
                          </a:solidFill>
                        </a:rPr>
                        <a:t>Mittari</a:t>
                      </a:r>
                      <a:endParaRPr lang="fi-FI" sz="1300" b="0" kern="800" spc="100" baseline="0" dirty="0">
                        <a:solidFill>
                          <a:schemeClr val="tx1"/>
                        </a:solidFill>
                      </a:endParaRPr>
                    </a:p>
                  </a:txBody>
                  <a:tcPr marL="18000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400" spc="100" baseline="0" dirty="0">
                          <a:solidFill>
                            <a:schemeClr val="tx1"/>
                          </a:solidFill>
                        </a:rPr>
                        <a:t>Tilannekuva</a:t>
                      </a:r>
                    </a:p>
                  </a:txBody>
                  <a:tcPr marL="180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i-FI" sz="1400" dirty="0">
                        <a:solidFill>
                          <a:schemeClr val="tx1"/>
                        </a:solidFill>
                      </a:endParaRPr>
                    </a:p>
                    <a:p>
                      <a:pPr marL="88900" marR="0" lvl="0" indent="0" algn="l" defTabSz="914400" rtl="0" eaLnBrk="1" fontAlgn="auto" latinLnBrk="0" hangingPunct="1">
                        <a:lnSpc>
                          <a:spcPct val="100000"/>
                        </a:lnSpc>
                        <a:spcBef>
                          <a:spcPts val="0"/>
                        </a:spcBef>
                        <a:spcAft>
                          <a:spcPts val="0"/>
                        </a:spcAft>
                        <a:buClrTx/>
                        <a:buSzTx/>
                        <a:buFontTx/>
                        <a:buNone/>
                        <a:tabLst/>
                        <a:defRPr/>
                      </a:pPr>
                      <a:r>
                        <a:rPr lang="fi-FI" sz="1400" spc="100" baseline="0" dirty="0">
                          <a:solidFill>
                            <a:schemeClr val="tx1"/>
                          </a:solidFill>
                        </a:rPr>
                        <a:t>Tavoitetila</a:t>
                      </a:r>
                    </a:p>
                  </a:txBody>
                  <a:tcPr marL="144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1315302"/>
                  </a:ext>
                </a:extLst>
              </a:tr>
              <a:tr h="2053824">
                <a:tc>
                  <a:txBody>
                    <a:bodyPr/>
                    <a:lstStyle/>
                    <a:p>
                      <a:pPr marL="0"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fi-FI" sz="1100" b="1" dirty="0">
                          <a:solidFill>
                            <a:schemeClr val="tx1"/>
                          </a:solidFill>
                          <a:effectLst/>
                        </a:rPr>
                        <a:t>Digikanavassa tarjolla olevien palvelujen </a:t>
                      </a:r>
                      <a:br>
                        <a:rPr lang="fi-FI" sz="1100" b="1" dirty="0">
                          <a:solidFill>
                            <a:schemeClr val="tx1"/>
                          </a:solidFill>
                          <a:effectLst/>
                        </a:rPr>
                      </a:br>
                      <a:r>
                        <a:rPr lang="fi-FI" sz="1100" b="1" dirty="0">
                          <a:solidFill>
                            <a:schemeClr val="tx1"/>
                          </a:solidFill>
                          <a:effectLst/>
                        </a:rPr>
                        <a:t>prosenttiosuus julkisista (asiointi-) palveluista</a:t>
                      </a:r>
                    </a:p>
                    <a:p>
                      <a:endParaRPr lang="fi-FI" sz="1300" dirty="0"/>
                    </a:p>
                  </a:txBody>
                  <a:tcPr marL="180000" marT="180000">
                    <a:lnL w="76200"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2" indent="0" defTabSz="990570">
                        <a:lnSpc>
                          <a:spcPct val="100000"/>
                        </a:lnSpc>
                        <a:spcBef>
                          <a:spcPts val="0"/>
                        </a:spcBef>
                        <a:spcAft>
                          <a:spcPts val="600"/>
                        </a:spcAft>
                        <a:buClr>
                          <a:srgbClr val="365ABD"/>
                        </a:buClr>
                        <a:tabLst/>
                      </a:pPr>
                      <a:r>
                        <a:rPr lang="fi-FI" sz="1100" dirty="0">
                          <a:solidFill>
                            <a:schemeClr val="tx1"/>
                          </a:solidFill>
                        </a:rPr>
                        <a:t>Palvelujen prosentti</a:t>
                      </a:r>
                      <a:r>
                        <a:rPr lang="fi-FI" sz="1100" baseline="0" dirty="0">
                          <a:solidFill>
                            <a:schemeClr val="tx1"/>
                          </a:solidFill>
                        </a:rPr>
                        <a:t>osuuksista voidaan esittää vain suuntaa antavia arvioita. </a:t>
                      </a:r>
                      <a:endParaRPr lang="fi-FI" sz="1100" dirty="0">
                        <a:solidFill>
                          <a:schemeClr val="tx1"/>
                        </a:solidFill>
                      </a:endParaRPr>
                    </a:p>
                    <a:p>
                      <a:pPr marL="0" lvl="2" indent="0" defTabSz="990570">
                        <a:lnSpc>
                          <a:spcPct val="100000"/>
                        </a:lnSpc>
                        <a:spcBef>
                          <a:spcPts val="0"/>
                        </a:spcBef>
                        <a:spcAft>
                          <a:spcPts val="600"/>
                        </a:spcAft>
                        <a:buClr>
                          <a:srgbClr val="365ABD"/>
                        </a:buClr>
                        <a:tabLst/>
                      </a:pPr>
                      <a:r>
                        <a:rPr lang="fi-FI" sz="1100" dirty="0">
                          <a:solidFill>
                            <a:schemeClr val="tx1"/>
                          </a:solidFill>
                        </a:rPr>
                        <a:t>Valtion ja kuntien digitaalisen palvelutarjonnan kehittymistä kokonaisuutena tai eriteltynä</a:t>
                      </a:r>
                      <a:r>
                        <a:rPr lang="fi-FI" sz="1100" baseline="0" dirty="0">
                          <a:solidFill>
                            <a:schemeClr val="tx1"/>
                          </a:solidFill>
                        </a:rPr>
                        <a:t> kohderyhmittäin </a:t>
                      </a:r>
                      <a:r>
                        <a:rPr lang="fi-FI" sz="1100" dirty="0">
                          <a:solidFill>
                            <a:schemeClr val="tx1"/>
                          </a:solidFill>
                        </a:rPr>
                        <a:t>ei ole kokoavasti ja jatkuvasti seurattu.</a:t>
                      </a:r>
                    </a:p>
                    <a:p>
                      <a:pPr marL="0" lvl="2" indent="0" defTabSz="990570">
                        <a:lnSpc>
                          <a:spcPct val="100000"/>
                        </a:lnSpc>
                        <a:spcBef>
                          <a:spcPts val="0"/>
                        </a:spcBef>
                        <a:spcAft>
                          <a:spcPts val="600"/>
                        </a:spcAft>
                        <a:buClr>
                          <a:srgbClr val="365ABD"/>
                        </a:buClr>
                        <a:tabLst/>
                      </a:pPr>
                      <a:r>
                        <a:rPr lang="fi-FI" sz="1100" dirty="0" err="1">
                          <a:solidFill>
                            <a:schemeClr val="tx1"/>
                          </a:solidFill>
                        </a:rPr>
                        <a:t>ETLAn</a:t>
                      </a:r>
                      <a:r>
                        <a:rPr lang="fi-FI" sz="1100" baseline="0" dirty="0">
                          <a:solidFill>
                            <a:schemeClr val="tx1"/>
                          </a:solidFill>
                        </a:rPr>
                        <a:t> Digibarometri 2019:n mukaan julkisten online-palvelujen laajuus ja laatu </a:t>
                      </a:r>
                      <a:br>
                        <a:rPr lang="fi-FI" sz="1100" baseline="0" dirty="0">
                          <a:solidFill>
                            <a:schemeClr val="tx1"/>
                          </a:solidFill>
                        </a:rPr>
                      </a:br>
                      <a:r>
                        <a:rPr lang="fi-FI" sz="1100" baseline="0" dirty="0">
                          <a:solidFill>
                            <a:schemeClr val="tx1"/>
                          </a:solidFill>
                        </a:rPr>
                        <a:t>saa Suomessa arvon 96,5 (Indeksiarvo (0–100) ja Suomi on 6. sijalla.</a:t>
                      </a:r>
                      <a:endParaRPr lang="fi-FI" sz="1100" dirty="0">
                        <a:solidFill>
                          <a:schemeClr val="tx1"/>
                        </a:solidFill>
                      </a:endParaRPr>
                    </a:p>
                    <a:p>
                      <a:pPr marL="0" lvl="2" indent="0" algn="l" defTabSz="990570">
                        <a:spcAft>
                          <a:spcPts val="600"/>
                        </a:spcAft>
                        <a:buNone/>
                        <a:tabLst/>
                      </a:pPr>
                      <a:r>
                        <a:rPr lang="fi-FI" sz="1100" b="0" i="0" u="none" strike="noStrike" noProof="0" dirty="0">
                          <a:solidFill>
                            <a:srgbClr val="000000"/>
                          </a:solidFill>
                          <a:latin typeface="+mn-lt"/>
                        </a:rPr>
                        <a:t>Digitaalisten asiointipalvelujen</a:t>
                      </a:r>
                      <a:r>
                        <a:rPr lang="fi-FI" sz="1100" b="0" i="0" u="none" strike="noStrike" baseline="0" noProof="0" dirty="0">
                          <a:solidFill>
                            <a:srgbClr val="000000"/>
                          </a:solidFill>
                          <a:latin typeface="+mn-lt"/>
                        </a:rPr>
                        <a:t> tiekartalle 2019–2023 ilmoitettiin 224 ensisijaisesti digitaalisesti tarjolla olevaa palvelua 40 viranomaiselta.</a:t>
                      </a:r>
                    </a:p>
                    <a:p>
                      <a:pPr marL="0" lvl="2" indent="0" algn="l" defTabSz="990570">
                        <a:spcAft>
                          <a:spcPts val="600"/>
                        </a:spcAft>
                        <a:buNone/>
                        <a:tabLst/>
                      </a:pPr>
                      <a:r>
                        <a:rPr lang="fi-FI" sz="1100" dirty="0">
                          <a:solidFill>
                            <a:schemeClr val="tx1"/>
                          </a:solidFill>
                        </a:rPr>
                        <a:t>E-kirjastopalvelut ja rakennetun ympäristön sähköiset lupapalvelut ovat yleisimpiä digitaalisia palveluja monessa kunnassa. Asukasluvultaan suuremmissa kunnissa digipalvelujen tarjonta on sekä määrällisesti runsaampaa että laadullisesti kehittyneempää.</a:t>
                      </a:r>
                    </a:p>
                    <a:p>
                      <a:pPr marL="0" lvl="2" indent="0" algn="l" defTabSz="990570">
                        <a:spcAft>
                          <a:spcPts val="600"/>
                        </a:spcAft>
                        <a:buNone/>
                        <a:tabLst/>
                      </a:pPr>
                      <a:endParaRPr lang="fi-FI" sz="1100" dirty="0">
                        <a:solidFill>
                          <a:schemeClr val="tx1"/>
                        </a:solidFill>
                      </a:endParaRPr>
                    </a:p>
                  </a:txBody>
                  <a:tcPr marL="180000" marT="18000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88900" marR="0" lvl="2" indent="0" algn="l" rtl="0" eaLnBrk="1" fontAlgn="auto" latinLnBrk="0" hangingPunct="1">
                        <a:lnSpc>
                          <a:spcPct val="100000"/>
                        </a:lnSpc>
                        <a:spcBef>
                          <a:spcPts val="0"/>
                        </a:spcBef>
                        <a:spcAft>
                          <a:spcPts val="600"/>
                        </a:spcAft>
                        <a:buFont typeface="Arial" panose="020B0604020202020204" pitchFamily="34" charset="0"/>
                        <a:buNone/>
                        <a:tabLst/>
                      </a:pPr>
                      <a:r>
                        <a:rPr lang="fi-FI" sz="1100" b="0" kern="1200" noProof="0" dirty="0">
                          <a:solidFill>
                            <a:schemeClr val="tx1"/>
                          </a:solidFill>
                          <a:latin typeface="+mn-lt"/>
                          <a:ea typeface="+mn-ea"/>
                          <a:cs typeface="+mn-cs"/>
                        </a:rPr>
                        <a:t>Hallitusohjelma: julkisten palvelujen </a:t>
                      </a:r>
                      <a:br>
                        <a:rPr lang="fi-FI" sz="1100" b="0" kern="1200" noProof="0" dirty="0">
                          <a:solidFill>
                            <a:schemeClr val="tx1"/>
                          </a:solidFill>
                          <a:latin typeface="+mn-lt"/>
                          <a:ea typeface="+mn-ea"/>
                          <a:cs typeface="+mn-cs"/>
                        </a:rPr>
                      </a:br>
                      <a:r>
                        <a:rPr lang="fi-FI" sz="1100" b="0" kern="1200" noProof="0" dirty="0">
                          <a:solidFill>
                            <a:schemeClr val="tx1"/>
                          </a:solidFill>
                          <a:latin typeface="+mn-lt"/>
                          <a:ea typeface="+mn-ea"/>
                          <a:cs typeface="+mn-cs"/>
                        </a:rPr>
                        <a:t>on oltava kansalaisten ja yritysten digitaalisesti saatavilla vuoteen 2023 mennessä.</a:t>
                      </a:r>
                    </a:p>
                    <a:p>
                      <a:pPr marL="88900"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fi-FI" sz="1100" b="0" kern="1200" noProof="0" dirty="0">
                          <a:solidFill>
                            <a:schemeClr val="tx1"/>
                          </a:solidFill>
                          <a:latin typeface="+mn-lt"/>
                          <a:ea typeface="+mn-ea"/>
                          <a:cs typeface="+mn-cs"/>
                        </a:rPr>
                        <a:t>Digiohjelma: julkisen hallinnon tuottamat digitaaliset laadukkaat julkiset palvelut ovat kansalaisten ja yritysten saatavilla vähintään lain digitaalisten palvelujen tarjoamisesta mukaisesti.</a:t>
                      </a:r>
                    </a:p>
                    <a:p>
                      <a:pPr marL="88900"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fi-FI" sz="1100" b="0" kern="1200" noProof="0" dirty="0">
                          <a:solidFill>
                            <a:schemeClr val="tx1"/>
                          </a:solidFill>
                          <a:latin typeface="+mn-lt"/>
                          <a:ea typeface="+mn-ea"/>
                          <a:cs typeface="+mn-cs"/>
                        </a:rPr>
                        <a:t>Digiohjelma: julkisen hallinnon tuottama</a:t>
                      </a:r>
                      <a:r>
                        <a:rPr lang="fi-FI" sz="1100" b="0" kern="1200" baseline="0" noProof="0" dirty="0">
                          <a:solidFill>
                            <a:schemeClr val="tx1"/>
                          </a:solidFill>
                          <a:latin typeface="+mn-lt"/>
                          <a:ea typeface="+mn-ea"/>
                          <a:cs typeface="+mn-cs"/>
                        </a:rPr>
                        <a:t> </a:t>
                      </a:r>
                      <a:r>
                        <a:rPr lang="fi-FI" sz="1100" b="0" kern="1200" noProof="0" dirty="0">
                          <a:solidFill>
                            <a:schemeClr val="tx1"/>
                          </a:solidFill>
                          <a:latin typeface="+mn-lt"/>
                          <a:ea typeface="+mn-ea"/>
                          <a:cs typeface="+mn-cs"/>
                        </a:rPr>
                        <a:t>elinkeinotoimintaa harjoittavien paperi- </a:t>
                      </a:r>
                      <a:br>
                        <a:rPr lang="fi-FI" sz="1100" b="0" kern="1200" noProof="0" dirty="0">
                          <a:solidFill>
                            <a:schemeClr val="tx1"/>
                          </a:solidFill>
                          <a:latin typeface="+mn-lt"/>
                          <a:ea typeface="+mn-ea"/>
                          <a:cs typeface="+mn-cs"/>
                        </a:rPr>
                      </a:br>
                      <a:r>
                        <a:rPr lang="fi-FI" sz="1100" b="0" kern="1200" noProof="0" dirty="0">
                          <a:solidFill>
                            <a:schemeClr val="tx1"/>
                          </a:solidFill>
                          <a:latin typeface="+mn-lt"/>
                          <a:ea typeface="+mn-ea"/>
                          <a:cs typeface="+mn-cs"/>
                        </a:rPr>
                        <a:t>ja käyntiasiointi on vähentynyt merkittävästi, ja tarjolla on useita </a:t>
                      </a:r>
                      <a:br>
                        <a:rPr lang="fi-FI" sz="1100" b="0" kern="1200" noProof="0" dirty="0">
                          <a:solidFill>
                            <a:schemeClr val="tx1"/>
                          </a:solidFill>
                          <a:latin typeface="+mn-lt"/>
                          <a:ea typeface="+mn-ea"/>
                          <a:cs typeface="+mn-cs"/>
                        </a:rPr>
                      </a:br>
                      <a:r>
                        <a:rPr lang="fi-FI" sz="1100" b="0" kern="1200" noProof="0" dirty="0">
                          <a:solidFill>
                            <a:schemeClr val="tx1"/>
                          </a:solidFill>
                          <a:latin typeface="+mn-lt"/>
                          <a:ea typeface="+mn-ea"/>
                          <a:cs typeface="+mn-cs"/>
                        </a:rPr>
                        <a:t>vain digitaalisia yrityspalveluja.</a:t>
                      </a:r>
                    </a:p>
                  </a:txBody>
                  <a:tcPr marL="144000" marT="180000">
                    <a:lnL>
                      <a:noFill/>
                    </a:lnL>
                    <a:lnR w="28575"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3135018"/>
                  </a:ext>
                </a:extLst>
              </a:tr>
              <a:tr h="1016007">
                <a:tc>
                  <a:txBody>
                    <a:bodyPr/>
                    <a:lstStyle/>
                    <a:p>
                      <a:pPr marL="0" marR="0" lvl="2" indent="0" algn="l" rtl="0" eaLnBrk="1" fontAlgn="auto" latinLnBrk="0" hangingPunct="1">
                        <a:lnSpc>
                          <a:spcPct val="100000"/>
                        </a:lnSpc>
                        <a:spcBef>
                          <a:spcPts val="0"/>
                        </a:spcBef>
                        <a:spcAft>
                          <a:spcPts val="600"/>
                        </a:spcAft>
                        <a:buFont typeface="Arial" panose="020B0604020202020204" pitchFamily="34" charset="0"/>
                        <a:buNone/>
                      </a:pPr>
                      <a:r>
                        <a:rPr lang="fi-FI" sz="1100" b="1" baseline="0" dirty="0">
                          <a:solidFill>
                            <a:schemeClr val="tx1"/>
                          </a:solidFill>
                          <a:effectLst/>
                        </a:rPr>
                        <a:t>Digitalisoinnin avulla poistuneiden (asiointi-)</a:t>
                      </a:r>
                      <a:br>
                        <a:rPr lang="fi-FI" sz="1100" b="1" baseline="0" dirty="0">
                          <a:solidFill>
                            <a:srgbClr val="000000"/>
                          </a:solidFill>
                          <a:effectLst/>
                        </a:rPr>
                      </a:br>
                      <a:r>
                        <a:rPr lang="fi-FI" sz="1100" b="1" baseline="0" dirty="0">
                          <a:solidFill>
                            <a:schemeClr val="tx1"/>
                          </a:solidFill>
                          <a:effectLst/>
                        </a:rPr>
                        <a:t>palveluiden määrä</a:t>
                      </a:r>
                      <a:endParaRPr lang="fi-FI" sz="1100" b="1" dirty="0">
                        <a:solidFill>
                          <a:schemeClr val="tx1"/>
                        </a:solidFill>
                        <a:effectLst/>
                      </a:endParaRPr>
                    </a:p>
                  </a:txBody>
                  <a:tcPr marL="180000" marT="180000">
                    <a:lnL w="76200"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288" marR="0" lvl="2" indent="-14288" algn="l" defTabSz="990570" rtl="0" eaLnBrk="1" fontAlgn="auto" latinLnBrk="0" hangingPunct="1">
                        <a:lnSpc>
                          <a:spcPct val="100000"/>
                        </a:lnSpc>
                        <a:spcBef>
                          <a:spcPts val="0"/>
                        </a:spcBef>
                        <a:spcAft>
                          <a:spcPts val="600"/>
                        </a:spcAft>
                        <a:buClr>
                          <a:srgbClr val="365ABD"/>
                        </a:buClr>
                        <a:buSzTx/>
                        <a:buFontTx/>
                        <a:buNone/>
                        <a:tabLst/>
                        <a:defRPr/>
                      </a:pPr>
                      <a:r>
                        <a:rPr lang="fi-FI" sz="1100" dirty="0">
                          <a:solidFill>
                            <a:schemeClr val="tx1"/>
                          </a:solidFill>
                        </a:rPr>
                        <a:t>Koottua tietoa poistuneista palveluista ei toistaiseksi ole. </a:t>
                      </a:r>
                      <a:br>
                        <a:rPr lang="fi-FI" sz="1100" dirty="0">
                          <a:solidFill>
                            <a:schemeClr val="tx1"/>
                          </a:solidFill>
                        </a:rPr>
                      </a:br>
                      <a:r>
                        <a:rPr lang="fi-FI" sz="1100" dirty="0">
                          <a:solidFill>
                            <a:schemeClr val="tx1"/>
                          </a:solidFill>
                        </a:rPr>
                        <a:t>Tunnetuimmat esimerkit ovat veroilmoituksen täyttäminen ja ennakonpidätys-</a:t>
                      </a:r>
                      <a:br>
                        <a:rPr lang="fi-FI" sz="1100" dirty="0">
                          <a:solidFill>
                            <a:schemeClr val="tx1"/>
                          </a:solidFill>
                        </a:rPr>
                      </a:br>
                      <a:r>
                        <a:rPr lang="fi-FI" sz="1100" dirty="0">
                          <a:solidFill>
                            <a:schemeClr val="tx1"/>
                          </a:solidFill>
                        </a:rPr>
                        <a:t>prosentin hakeminen.</a:t>
                      </a:r>
                    </a:p>
                  </a:txBody>
                  <a:tcPr marL="180000" marT="180000">
                    <a:lnL>
                      <a:noFill/>
                    </a:lnL>
                    <a:lnR>
                      <a:noFill/>
                    </a:lnR>
                    <a:lnT w="127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2" indent="0" algn="l" defTabSz="990570" rtl="0" eaLnBrk="1" fontAlgn="auto" latinLnBrk="0" hangingPunct="1">
                        <a:lnSpc>
                          <a:spcPct val="100000"/>
                        </a:lnSpc>
                        <a:spcBef>
                          <a:spcPts val="0"/>
                        </a:spcBef>
                        <a:spcAft>
                          <a:spcPts val="600"/>
                        </a:spcAft>
                        <a:buClr>
                          <a:schemeClr val="tx2"/>
                        </a:buClr>
                        <a:buSzTx/>
                        <a:buFontTx/>
                        <a:buNone/>
                        <a:tabLst/>
                        <a:defRPr/>
                      </a:pPr>
                      <a:endParaRPr lang="fi-FI" sz="1100" b="0" kern="1200" noProof="0" dirty="0">
                        <a:solidFill>
                          <a:schemeClr val="tx1"/>
                        </a:solidFill>
                        <a:latin typeface="+mn-lt"/>
                        <a:ea typeface="+mn-ea"/>
                        <a:cs typeface="+mn-cs"/>
                      </a:endParaRPr>
                    </a:p>
                  </a:txBody>
                  <a:tcPr marL="180000" marT="180000">
                    <a:lnL>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907983"/>
                  </a:ext>
                </a:extLst>
              </a:tr>
            </a:tbl>
          </a:graphicData>
        </a:graphic>
      </p:graphicFrame>
      <p:grpSp>
        <p:nvGrpSpPr>
          <p:cNvPr id="2" name="Group 1" descr="””&#10;">
            <a:extLst>
              <a:ext uri="{FF2B5EF4-FFF2-40B4-BE49-F238E27FC236}">
                <a16:creationId xmlns:a16="http://schemas.microsoft.com/office/drawing/2014/main" id="{645C05E1-7CC1-B04E-991A-E9D08F59760D}"/>
              </a:ext>
            </a:extLst>
          </p:cNvPr>
          <p:cNvGrpSpPr/>
          <p:nvPr/>
        </p:nvGrpSpPr>
        <p:grpSpPr>
          <a:xfrm>
            <a:off x="10507194" y="332656"/>
            <a:ext cx="916902" cy="866887"/>
            <a:chOff x="10507194" y="349879"/>
            <a:chExt cx="916902" cy="866887"/>
          </a:xfrm>
        </p:grpSpPr>
        <p:sp>
          <p:nvSpPr>
            <p:cNvPr id="23" name="Oval 22" descr="””&#10;">
              <a:extLst>
                <a:ext uri="{FF2B5EF4-FFF2-40B4-BE49-F238E27FC236}">
                  <a16:creationId xmlns:a16="http://schemas.microsoft.com/office/drawing/2014/main" id="{2FB4F1B5-5227-064F-8607-28B0DAB7D800}"/>
                </a:ext>
              </a:extLst>
            </p:cNvPr>
            <p:cNvSpPr/>
            <p:nvPr/>
          </p:nvSpPr>
          <p:spPr>
            <a:xfrm>
              <a:off x="10507194" y="349879"/>
              <a:ext cx="773382" cy="773382"/>
            </a:xfrm>
            <a:prstGeom prst="ellipse">
              <a:avLst/>
            </a:prstGeom>
            <a:solidFill>
              <a:schemeClr val="accent1">
                <a:lumMod val="40000"/>
                <a:lumOff val="60000"/>
                <a:alpha val="9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24" name="Graphic 23" descr="””&#10;">
              <a:extLst>
                <a:ext uri="{FF2B5EF4-FFF2-40B4-BE49-F238E27FC236}">
                  <a16:creationId xmlns:a16="http://schemas.microsoft.com/office/drawing/2014/main" id="{709EFA43-5AA1-3546-A380-976F66CEEA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60496" y="480166"/>
              <a:ext cx="863600" cy="736600"/>
            </a:xfrm>
            <a:prstGeom prst="rect">
              <a:avLst/>
            </a:prstGeom>
          </p:spPr>
        </p:pic>
      </p:grpSp>
      <p:sp>
        <p:nvSpPr>
          <p:cNvPr id="5" name="Title 4">
            <a:extLst>
              <a:ext uri="{FF2B5EF4-FFF2-40B4-BE49-F238E27FC236}">
                <a16:creationId xmlns:a16="http://schemas.microsoft.com/office/drawing/2014/main" id="{85E7025D-2097-5F41-9EBE-6B22BE6B112A}"/>
              </a:ext>
            </a:extLst>
          </p:cNvPr>
          <p:cNvSpPr>
            <a:spLocks noGrp="1"/>
          </p:cNvSpPr>
          <p:nvPr>
            <p:ph type="title"/>
          </p:nvPr>
        </p:nvSpPr>
        <p:spPr>
          <a:xfrm>
            <a:off x="782320" y="-609"/>
            <a:ext cx="10571480" cy="1325563"/>
          </a:xfrm>
        </p:spPr>
        <p:txBody>
          <a:bodyPr/>
          <a:lstStyle/>
          <a:p>
            <a:r>
              <a:rPr lang="en-GB" dirty="0" err="1"/>
              <a:t>Digipalveluiden</a:t>
            </a:r>
            <a:r>
              <a:rPr lang="en-GB" dirty="0"/>
              <a:t> </a:t>
            </a:r>
            <a:r>
              <a:rPr lang="en-GB" dirty="0" err="1"/>
              <a:t>tarjonta</a:t>
            </a:r>
            <a:r>
              <a:rPr lang="en-GB" dirty="0"/>
              <a:t> </a:t>
            </a:r>
            <a:r>
              <a:rPr lang="en-GB" dirty="0" err="1"/>
              <a:t>ja</a:t>
            </a:r>
            <a:r>
              <a:rPr lang="en-GB" dirty="0"/>
              <a:t> </a:t>
            </a:r>
            <a:r>
              <a:rPr lang="en-GB" dirty="0" err="1"/>
              <a:t>ekosysteemit</a:t>
            </a:r>
            <a:endParaRPr lang="en-FI" dirty="0"/>
          </a:p>
        </p:txBody>
      </p:sp>
      <p:sp>
        <p:nvSpPr>
          <p:cNvPr id="8" name="Dian numeron paikkamerkki 4">
            <a:extLst>
              <a:ext uri="{FF2B5EF4-FFF2-40B4-BE49-F238E27FC236}">
                <a16:creationId xmlns:a16="http://schemas.microsoft.com/office/drawing/2014/main" id="{5B331EE6-A752-3741-8CDC-843A5B8B0AB4}"/>
              </a:ext>
            </a:extLst>
          </p:cNvPr>
          <p:cNvSpPr>
            <a:spLocks noGrp="1"/>
          </p:cNvSpPr>
          <p:nvPr>
            <p:ph type="sldNum" sz="quarter" idx="12"/>
          </p:nvPr>
        </p:nvSpPr>
        <p:spPr>
          <a:xfrm>
            <a:off x="781200" y="6453336"/>
            <a:ext cx="366880" cy="228600"/>
          </a:xfrm>
        </p:spPr>
        <p:txBody>
          <a:bodyPr/>
          <a:lstStyle/>
          <a:p>
            <a:fld id="{4BCCB783-365B-40E8-A1C9-91A9348041A5}" type="slidenum">
              <a:rPr lang="fi-FI" smtClean="0"/>
              <a:pPr/>
              <a:t>5</a:t>
            </a:fld>
            <a:endParaRPr lang="fi-FI" dirty="0"/>
          </a:p>
        </p:txBody>
      </p:sp>
    </p:spTree>
    <p:extLst>
      <p:ext uri="{BB962C8B-B14F-4D97-AF65-F5344CB8AC3E}">
        <p14:creationId xmlns:p14="http://schemas.microsoft.com/office/powerpoint/2010/main" val="243286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2E6A6F-30E9-3B4E-83C8-F96DF4941232}"/>
              </a:ext>
            </a:extLst>
          </p:cNvPr>
          <p:cNvSpPr/>
          <p:nvPr/>
        </p:nvSpPr>
        <p:spPr>
          <a:xfrm>
            <a:off x="8442343" y="5837202"/>
            <a:ext cx="2917850" cy="400110"/>
          </a:xfrm>
          <a:prstGeom prst="rect">
            <a:avLst/>
          </a:prstGeom>
        </p:spPr>
        <p:txBody>
          <a:bodyPr wrap="none" rIns="0">
            <a:spAutoFit/>
          </a:bodyPr>
          <a:lstStyle/>
          <a:p>
            <a:pPr algn="r"/>
            <a:r>
              <a:rPr lang="en-GB" sz="1000" dirty="0" err="1"/>
              <a:t>Katso</a:t>
            </a:r>
            <a:r>
              <a:rPr lang="en-GB" sz="1000" dirty="0"/>
              <a:t> </a:t>
            </a:r>
            <a:r>
              <a:rPr lang="en-GB" sz="1000" dirty="0" err="1"/>
              <a:t>lähdeaineistoluettelo</a:t>
            </a:r>
            <a:r>
              <a:rPr lang="en-GB" sz="1000" dirty="0"/>
              <a:t> </a:t>
            </a:r>
            <a:r>
              <a:rPr lang="en-GB" sz="1000" dirty="0" err="1"/>
              <a:t>esityksen</a:t>
            </a:r>
            <a:r>
              <a:rPr lang="en-GB" sz="1000" dirty="0"/>
              <a:t> </a:t>
            </a:r>
            <a:r>
              <a:rPr lang="en-GB" sz="1000" dirty="0" err="1"/>
              <a:t>kalvolta</a:t>
            </a:r>
            <a:r>
              <a:rPr lang="en-GB" sz="1000" dirty="0"/>
              <a:t> 14</a:t>
            </a:r>
          </a:p>
          <a:p>
            <a:pPr algn="r"/>
            <a:endParaRPr lang="fi-FI" sz="1000" dirty="0"/>
          </a:p>
        </p:txBody>
      </p:sp>
      <p:graphicFrame>
        <p:nvGraphicFramePr>
          <p:cNvPr id="11" name="Taulukko 6">
            <a:extLst>
              <a:ext uri="{FF2B5EF4-FFF2-40B4-BE49-F238E27FC236}">
                <a16:creationId xmlns:a16="http://schemas.microsoft.com/office/drawing/2014/main" id="{B698A575-B8A3-6849-A537-4B6737B6245B}"/>
              </a:ext>
            </a:extLst>
          </p:cNvPr>
          <p:cNvGraphicFramePr>
            <a:graphicFrameLocks/>
          </p:cNvGraphicFramePr>
          <p:nvPr>
            <p:extLst>
              <p:ext uri="{D42A27DB-BD31-4B8C-83A1-F6EECF244321}">
                <p14:modId xmlns:p14="http://schemas.microsoft.com/office/powerpoint/2010/main" val="1259515123"/>
              </p:ext>
            </p:extLst>
          </p:nvPr>
        </p:nvGraphicFramePr>
        <p:xfrm>
          <a:off x="773573" y="1242000"/>
          <a:ext cx="10571480" cy="4559167"/>
        </p:xfrm>
        <a:graphic>
          <a:graphicData uri="http://schemas.openxmlformats.org/drawingml/2006/table">
            <a:tbl>
              <a:tblPr firstRow="1" bandRow="1">
                <a:tableStyleId>{6E25E649-3F16-4E02-A733-19D2CDBF48F0}</a:tableStyleId>
              </a:tblPr>
              <a:tblGrid>
                <a:gridCol w="1569264">
                  <a:extLst>
                    <a:ext uri="{9D8B030D-6E8A-4147-A177-3AD203B41FA5}">
                      <a16:colId xmlns:a16="http://schemas.microsoft.com/office/drawing/2014/main" val="4171460580"/>
                    </a:ext>
                  </a:extLst>
                </a:gridCol>
                <a:gridCol w="6417459">
                  <a:extLst>
                    <a:ext uri="{9D8B030D-6E8A-4147-A177-3AD203B41FA5}">
                      <a16:colId xmlns:a16="http://schemas.microsoft.com/office/drawing/2014/main" val="1755461022"/>
                    </a:ext>
                  </a:extLst>
                </a:gridCol>
                <a:gridCol w="2584757">
                  <a:extLst>
                    <a:ext uri="{9D8B030D-6E8A-4147-A177-3AD203B41FA5}">
                      <a16:colId xmlns:a16="http://schemas.microsoft.com/office/drawing/2014/main" val="554511778"/>
                    </a:ext>
                  </a:extLst>
                </a:gridCol>
              </a:tblGrid>
              <a:tr h="491269">
                <a:tc>
                  <a:txBody>
                    <a:bodyPr/>
                    <a:lstStyle/>
                    <a:p>
                      <a:r>
                        <a:rPr lang="en-GB" sz="1400" b="1" kern="800" spc="100" baseline="0" dirty="0" err="1">
                          <a:solidFill>
                            <a:schemeClr val="tx1"/>
                          </a:solidFill>
                        </a:rPr>
                        <a:t>Mittari</a:t>
                      </a:r>
                      <a:endParaRPr lang="fi-FI" sz="1300" b="0" kern="800" spc="100" baseline="0" dirty="0">
                        <a:solidFill>
                          <a:schemeClr val="tx1"/>
                        </a:solidFill>
                      </a:endParaRPr>
                    </a:p>
                  </a:txBody>
                  <a:tcPr marL="18000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400" spc="100" baseline="0" dirty="0">
                          <a:solidFill>
                            <a:schemeClr val="tx1"/>
                          </a:solidFill>
                        </a:rPr>
                        <a:t>Tilannekuva</a:t>
                      </a:r>
                    </a:p>
                  </a:txBody>
                  <a:tcPr marL="180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3663" marR="0" lvl="0" indent="0" algn="r" defTabSz="914400" rtl="0" eaLnBrk="1" fontAlgn="auto" latinLnBrk="0" hangingPunct="1">
                        <a:lnSpc>
                          <a:spcPct val="100000"/>
                        </a:lnSpc>
                        <a:spcBef>
                          <a:spcPts val="0"/>
                        </a:spcBef>
                        <a:spcAft>
                          <a:spcPts val="0"/>
                        </a:spcAft>
                        <a:buClrTx/>
                        <a:buSzTx/>
                        <a:buFontTx/>
                        <a:buNone/>
                        <a:tabLst/>
                        <a:defRPr/>
                      </a:pPr>
                      <a:endParaRPr lang="fi-FI" sz="1400" dirty="0">
                        <a:solidFill>
                          <a:schemeClr val="tx1"/>
                        </a:solidFill>
                      </a:endParaRPr>
                    </a:p>
                    <a:p>
                      <a:pPr marL="136525" marR="0" lvl="0" indent="0" algn="l" defTabSz="914400" rtl="0" eaLnBrk="1" fontAlgn="auto" latinLnBrk="0" hangingPunct="1">
                        <a:lnSpc>
                          <a:spcPct val="100000"/>
                        </a:lnSpc>
                        <a:spcBef>
                          <a:spcPts val="0"/>
                        </a:spcBef>
                        <a:spcAft>
                          <a:spcPts val="0"/>
                        </a:spcAft>
                        <a:buClrTx/>
                        <a:buSzTx/>
                        <a:buFontTx/>
                        <a:buNone/>
                        <a:tabLst/>
                        <a:defRPr/>
                      </a:pPr>
                      <a:r>
                        <a:rPr lang="fi-FI" sz="1400" spc="100" baseline="0" dirty="0">
                          <a:solidFill>
                            <a:schemeClr val="tx1"/>
                          </a:solidFill>
                        </a:rPr>
                        <a:t>Tavoitetila</a:t>
                      </a:r>
                    </a:p>
                  </a:txBody>
                  <a:tcPr marL="9000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1315302"/>
                  </a:ext>
                </a:extLst>
              </a:tr>
              <a:tr h="1757887">
                <a:tc>
                  <a:txBody>
                    <a:bodyPr/>
                    <a:lstStyle/>
                    <a:p>
                      <a:pPr marL="0"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fi-FI" sz="1100" b="1" kern="1200" noProof="0" dirty="0">
                          <a:solidFill>
                            <a:schemeClr val="tx1"/>
                          </a:solidFill>
                          <a:latin typeface="+mn-lt"/>
                          <a:ea typeface="+mn-ea"/>
                          <a:cs typeface="+mn-cs"/>
                        </a:rPr>
                        <a:t>Palvelun</a:t>
                      </a:r>
                      <a:r>
                        <a:rPr lang="fi-FI" sz="1100" b="1" kern="1200" baseline="0" noProof="0" dirty="0">
                          <a:solidFill>
                            <a:schemeClr val="tx1"/>
                          </a:solidFill>
                          <a:latin typeface="+mn-lt"/>
                          <a:ea typeface="+mn-ea"/>
                          <a:cs typeface="+mn-cs"/>
                        </a:rPr>
                        <a:t> käytön siirtyminen digikanavaan</a:t>
                      </a:r>
                    </a:p>
                    <a:p>
                      <a:endParaRPr lang="fi-FI" sz="1300" dirty="0"/>
                    </a:p>
                  </a:txBody>
                  <a:tcPr marL="180000" marT="180000">
                    <a:lnL w="76200"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 marR="0" lvl="2" indent="-9525" algn="l" rtl="0" eaLnBrk="1" fontAlgn="auto" latinLnBrk="0" hangingPunct="1">
                        <a:lnSpc>
                          <a:spcPct val="100000"/>
                        </a:lnSpc>
                        <a:spcBef>
                          <a:spcPts val="0"/>
                        </a:spcBef>
                        <a:spcAft>
                          <a:spcPts val="600"/>
                        </a:spcAft>
                        <a:buFontTx/>
                        <a:buNone/>
                        <a:tabLst/>
                      </a:pPr>
                      <a:r>
                        <a:rPr lang="fi-FI" sz="1100" b="1" dirty="0"/>
                        <a:t>Verohallinto</a:t>
                      </a:r>
                      <a:r>
                        <a:rPr lang="fi-FI" sz="1100" dirty="0"/>
                        <a:t>: Henkilöasiakkaan veroilmoituksen sähköisten postitusten</a:t>
                      </a:r>
                      <a:r>
                        <a:rPr lang="fi-FI" sz="1100" baseline="0" dirty="0"/>
                        <a:t> osuus on</a:t>
                      </a:r>
                      <a:r>
                        <a:rPr lang="fi-FI" sz="1100" dirty="0"/>
                        <a:t> 3,78</a:t>
                      </a:r>
                      <a:r>
                        <a:rPr lang="fi-FI" sz="1100" baseline="0" dirty="0"/>
                        <a:t> % (2019), riippuvuus </a:t>
                      </a:r>
                      <a:r>
                        <a:rPr lang="fi-FI" sz="1100" baseline="0" dirty="0" err="1"/>
                        <a:t>Suomi.fi</a:t>
                      </a:r>
                      <a:r>
                        <a:rPr lang="fi-FI" sz="1100" baseline="0" dirty="0"/>
                        <a:t>-viestien käyttäjämääristä. Henkilöasiakkaan veroilmoituksen sähköisen palauttamisen osuus on 78 %.  </a:t>
                      </a:r>
                    </a:p>
                    <a:p>
                      <a:pPr marL="9525" marR="0" lvl="2" indent="-9525" algn="l" rtl="0" eaLnBrk="1" fontAlgn="auto" latinLnBrk="0" hangingPunct="1">
                        <a:lnSpc>
                          <a:spcPct val="100000"/>
                        </a:lnSpc>
                        <a:spcBef>
                          <a:spcPts val="0"/>
                        </a:spcBef>
                        <a:spcAft>
                          <a:spcPts val="600"/>
                        </a:spcAft>
                        <a:buFontTx/>
                        <a:buNone/>
                        <a:tabLst/>
                      </a:pPr>
                      <a:r>
                        <a:rPr lang="fi-FI" sz="1100" b="1" baseline="0" dirty="0" err="1"/>
                        <a:t>Traficom</a:t>
                      </a:r>
                      <a:r>
                        <a:rPr lang="fi-FI" sz="1100" baseline="0" dirty="0"/>
                        <a:t>: 4,8 miljoonaa sähköistä asiointia ja tietojen hakua. Suosituimmat palvelut </a:t>
                      </a:r>
                      <a:br>
                        <a:rPr lang="fi-FI" sz="1100" baseline="0" dirty="0"/>
                      </a:br>
                      <a:r>
                        <a:rPr lang="fi-FI" sz="1100" baseline="0" dirty="0"/>
                        <a:t>ovat ajoneuvojen rekisteröinti ja ajoneuvoverotus. </a:t>
                      </a:r>
                    </a:p>
                    <a:p>
                      <a:pPr marL="9525" marR="0" lvl="2" indent="-9525" algn="l" rtl="0" eaLnBrk="1" fontAlgn="auto" latinLnBrk="0" hangingPunct="1">
                        <a:lnSpc>
                          <a:spcPct val="100000"/>
                        </a:lnSpc>
                        <a:spcBef>
                          <a:spcPts val="0"/>
                        </a:spcBef>
                        <a:spcAft>
                          <a:spcPts val="600"/>
                        </a:spcAft>
                        <a:buFontTx/>
                        <a:buNone/>
                        <a:tabLst/>
                      </a:pPr>
                      <a:r>
                        <a:rPr lang="fi-FI" sz="1100" b="1" baseline="0" dirty="0">
                          <a:solidFill>
                            <a:schemeClr val="tx1"/>
                          </a:solidFill>
                        </a:rPr>
                        <a:t>PRH</a:t>
                      </a:r>
                      <a:r>
                        <a:rPr lang="fi-FI" sz="1100" baseline="0" dirty="0">
                          <a:solidFill>
                            <a:schemeClr val="tx1"/>
                          </a:solidFill>
                        </a:rPr>
                        <a:t>: sähköinen vireillepanon (kaupparekisteri, yhdistysrekisteri, patentti, tuotemerkki) </a:t>
                      </a:r>
                      <a:br>
                        <a:rPr lang="fi-FI" sz="1100" baseline="0" dirty="0">
                          <a:solidFill>
                            <a:schemeClr val="tx1"/>
                          </a:solidFill>
                        </a:rPr>
                      </a:br>
                      <a:r>
                        <a:rPr lang="fi-FI" sz="1100" baseline="0" dirty="0">
                          <a:solidFill>
                            <a:schemeClr val="tx1"/>
                          </a:solidFill>
                        </a:rPr>
                        <a:t>osuus vuonna 2019 on 88,2 %</a:t>
                      </a:r>
                      <a:r>
                        <a:rPr lang="fi-FI" sz="1100" baseline="0" dirty="0">
                          <a:solidFill>
                            <a:srgbClr val="FF0000"/>
                          </a:solidFill>
                        </a:rPr>
                        <a:t>.</a:t>
                      </a:r>
                    </a:p>
                  </a:txBody>
                  <a:tcPr marL="180000" marT="18000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136525"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fi-FI" sz="1100" b="0" kern="1200" baseline="0" noProof="0" dirty="0">
                          <a:solidFill>
                            <a:schemeClr val="tx1"/>
                          </a:solidFill>
                          <a:latin typeface="+mn-lt"/>
                          <a:ea typeface="+mn-ea"/>
                          <a:cs typeface="+mn-cs"/>
                        </a:rPr>
                        <a:t>Digipalvelut on käytetyin </a:t>
                      </a:r>
                      <a:br>
                        <a:rPr lang="fi-FI" sz="1100" b="0" kern="1200" baseline="0" noProof="0" dirty="0">
                          <a:solidFill>
                            <a:schemeClr val="tx1"/>
                          </a:solidFill>
                          <a:latin typeface="+mn-lt"/>
                          <a:ea typeface="+mn-ea"/>
                          <a:cs typeface="+mn-cs"/>
                        </a:rPr>
                      </a:br>
                      <a:r>
                        <a:rPr lang="fi-FI" sz="1100" b="0" kern="1200" baseline="0" noProof="0" dirty="0">
                          <a:solidFill>
                            <a:schemeClr val="tx1"/>
                          </a:solidFill>
                          <a:latin typeface="+mn-lt"/>
                          <a:ea typeface="+mn-ea"/>
                          <a:cs typeface="+mn-cs"/>
                        </a:rPr>
                        <a:t>ja halutuin tapa asioida.</a:t>
                      </a:r>
                    </a:p>
                    <a:p>
                      <a:pPr marL="136525"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fi-FI" sz="1100" b="0" kern="1200" baseline="0" noProof="0" dirty="0">
                          <a:solidFill>
                            <a:schemeClr val="tx1"/>
                          </a:solidFill>
                          <a:latin typeface="+mn-lt"/>
                          <a:ea typeface="+mn-ea"/>
                          <a:cs typeface="+mn-cs"/>
                        </a:rPr>
                        <a:t>Elinkeinotoimintaa harjoittavien </a:t>
                      </a:r>
                      <a:br>
                        <a:rPr lang="fi-FI" sz="1100" b="0" kern="1200" baseline="0" noProof="0" dirty="0">
                          <a:solidFill>
                            <a:schemeClr val="tx1"/>
                          </a:solidFill>
                          <a:latin typeface="+mn-lt"/>
                          <a:ea typeface="+mn-ea"/>
                          <a:cs typeface="+mn-cs"/>
                        </a:rPr>
                      </a:br>
                      <a:r>
                        <a:rPr lang="fi-FI" sz="1100" b="0" kern="1200" baseline="0" noProof="0" dirty="0">
                          <a:solidFill>
                            <a:schemeClr val="tx1"/>
                          </a:solidFill>
                          <a:latin typeface="+mn-lt"/>
                          <a:ea typeface="+mn-ea"/>
                          <a:cs typeface="+mn-cs"/>
                        </a:rPr>
                        <a:t>paperi- ja käyntiasiointi vähenee merkittävästi.</a:t>
                      </a:r>
                    </a:p>
                    <a:p>
                      <a:pPr marL="136525"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fi-FI" sz="1100" b="0" kern="1200" baseline="0" noProof="0" dirty="0">
                          <a:solidFill>
                            <a:schemeClr val="tx1"/>
                          </a:solidFill>
                          <a:latin typeface="+mn-lt"/>
                          <a:ea typeface="+mn-ea"/>
                          <a:cs typeface="+mn-cs"/>
                        </a:rPr>
                        <a:t>Julkisen hallinnon strategia </a:t>
                      </a:r>
                      <a:br>
                        <a:rPr lang="fi-FI" sz="1100" b="0" kern="1200" baseline="0" noProof="0" dirty="0">
                          <a:solidFill>
                            <a:schemeClr val="tx1"/>
                          </a:solidFill>
                          <a:latin typeface="+mn-lt"/>
                          <a:ea typeface="+mn-ea"/>
                          <a:cs typeface="+mn-cs"/>
                        </a:rPr>
                      </a:br>
                      <a:r>
                        <a:rPr lang="fi-FI" sz="1100" b="0" kern="1200" baseline="0" noProof="0" dirty="0">
                          <a:solidFill>
                            <a:schemeClr val="tx1"/>
                          </a:solidFill>
                          <a:latin typeface="+mn-lt"/>
                          <a:ea typeface="+mn-ea"/>
                          <a:cs typeface="+mn-cs"/>
                        </a:rPr>
                        <a:t>tuo tavoitetilan.</a:t>
                      </a:r>
                    </a:p>
                  </a:txBody>
                  <a:tcPr marL="90000" marT="180000">
                    <a:lnL>
                      <a:noFill/>
                    </a:lnL>
                    <a:lnR w="762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3135018"/>
                  </a:ext>
                </a:extLst>
              </a:tr>
              <a:tr h="1016007">
                <a:tc>
                  <a:txBody>
                    <a:bodyPr/>
                    <a:lstStyle/>
                    <a:p>
                      <a:pPr marL="0"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fi-FI" sz="1100" b="1" kern="1200" noProof="0" dirty="0" err="1">
                          <a:solidFill>
                            <a:schemeClr val="tx1"/>
                          </a:solidFill>
                          <a:latin typeface="+mn-lt"/>
                          <a:ea typeface="+mn-ea"/>
                          <a:cs typeface="+mn-cs"/>
                        </a:rPr>
                        <a:t>Suomi.fi</a:t>
                      </a:r>
                      <a:r>
                        <a:rPr lang="fi-FI" sz="1100" b="1" kern="1200" noProof="0" dirty="0">
                          <a:solidFill>
                            <a:schemeClr val="tx1"/>
                          </a:solidFill>
                          <a:latin typeface="+mn-lt"/>
                          <a:ea typeface="+mn-ea"/>
                          <a:cs typeface="+mn-cs"/>
                        </a:rPr>
                        <a:t>-tuki-palvelujen käyttö </a:t>
                      </a:r>
                      <a:br>
                        <a:rPr lang="fi-FI" sz="1100" b="1" kern="1200" noProof="0" dirty="0">
                          <a:solidFill>
                            <a:schemeClr val="tx1"/>
                          </a:solidFill>
                          <a:latin typeface="+mn-lt"/>
                          <a:ea typeface="+mn-ea"/>
                          <a:cs typeface="+mn-cs"/>
                        </a:rPr>
                      </a:br>
                      <a:r>
                        <a:rPr lang="fi-FI" sz="1100" b="1" kern="1200" noProof="0" dirty="0">
                          <a:solidFill>
                            <a:schemeClr val="tx1"/>
                          </a:solidFill>
                          <a:latin typeface="+mn-lt"/>
                          <a:ea typeface="+mn-ea"/>
                          <a:cs typeface="+mn-cs"/>
                        </a:rPr>
                        <a:t>ja</a:t>
                      </a:r>
                      <a:r>
                        <a:rPr lang="fi-FI" sz="1100" b="1" kern="1200" baseline="0" noProof="0" dirty="0">
                          <a:solidFill>
                            <a:schemeClr val="tx1"/>
                          </a:solidFill>
                          <a:latin typeface="+mn-lt"/>
                          <a:ea typeface="+mn-ea"/>
                          <a:cs typeface="+mn-cs"/>
                        </a:rPr>
                        <a:t> </a:t>
                      </a:r>
                      <a:r>
                        <a:rPr lang="fi-FI" sz="1100" b="1" kern="1200" noProof="0" dirty="0">
                          <a:solidFill>
                            <a:schemeClr val="tx1"/>
                          </a:solidFill>
                          <a:latin typeface="+mn-lt"/>
                          <a:ea typeface="+mn-ea"/>
                          <a:cs typeface="+mn-cs"/>
                        </a:rPr>
                        <a:t>hyödyntäminen</a:t>
                      </a:r>
                    </a:p>
                  </a:txBody>
                  <a:tcPr marL="180000" marT="180000">
                    <a:lnL w="76200"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 marR="0" lvl="2" indent="-9525" algn="l" defTabSz="990570" rtl="0" eaLnBrk="1" fontAlgn="auto" latinLnBrk="0" hangingPunct="1">
                        <a:lnSpc>
                          <a:spcPct val="100000"/>
                        </a:lnSpc>
                        <a:spcBef>
                          <a:spcPts val="0"/>
                        </a:spcBef>
                        <a:spcAft>
                          <a:spcPts val="600"/>
                        </a:spcAft>
                        <a:buClr>
                          <a:srgbClr val="365ABD"/>
                        </a:buClr>
                        <a:buSzTx/>
                        <a:buFontTx/>
                        <a:buNone/>
                        <a:tabLst/>
                        <a:defRPr/>
                      </a:pPr>
                      <a:r>
                        <a:rPr lang="fi-FI" sz="1100" b="1" dirty="0" err="1"/>
                        <a:t>Suomi.fi</a:t>
                      </a:r>
                      <a:r>
                        <a:rPr lang="fi-FI" sz="1100" b="1" dirty="0"/>
                        <a:t>-viestien</a:t>
                      </a:r>
                      <a:r>
                        <a:rPr lang="fi-FI" sz="1100" b="0" baseline="0" dirty="0"/>
                        <a:t> k</a:t>
                      </a:r>
                      <a:r>
                        <a:rPr lang="fi-FI" sz="1100" dirty="0"/>
                        <a:t>äyttäjämäärä</a:t>
                      </a:r>
                      <a:r>
                        <a:rPr lang="fi-FI" sz="1100" baseline="0" dirty="0"/>
                        <a:t> ylitti 400 000 (27.4.2020). </a:t>
                      </a:r>
                      <a:r>
                        <a:rPr lang="fi-FI" sz="1100" dirty="0"/>
                        <a:t>Viestit-palvelua</a:t>
                      </a:r>
                      <a:r>
                        <a:rPr lang="fi-FI" sz="1100" baseline="0" dirty="0"/>
                        <a:t> käyttää yli </a:t>
                      </a:r>
                      <a:br>
                        <a:rPr lang="fi-FI" sz="1100" baseline="0" dirty="0"/>
                      </a:br>
                      <a:r>
                        <a:rPr lang="fi-FI" sz="1100" baseline="0" dirty="0"/>
                        <a:t>268 viranomaista ja yli 490 asiointipalvelua.</a:t>
                      </a:r>
                    </a:p>
                    <a:p>
                      <a:pPr marL="9525" marR="0" lvl="2" indent="-9525" algn="l" rtl="0" eaLnBrk="1" fontAlgn="auto" latinLnBrk="0" hangingPunct="1">
                        <a:lnSpc>
                          <a:spcPct val="100000"/>
                        </a:lnSpc>
                        <a:spcBef>
                          <a:spcPts val="0"/>
                        </a:spcBef>
                        <a:spcAft>
                          <a:spcPts val="600"/>
                        </a:spcAft>
                        <a:buFontTx/>
                        <a:buNone/>
                        <a:tabLst/>
                      </a:pPr>
                      <a:r>
                        <a:rPr lang="fi-FI" sz="1100" b="1" baseline="0" dirty="0" err="1"/>
                        <a:t>Suomi.fi</a:t>
                      </a:r>
                      <a:r>
                        <a:rPr lang="fi-FI" sz="1100" b="1" baseline="0" dirty="0"/>
                        <a:t> tunnistustapahtumia</a:t>
                      </a:r>
                      <a:r>
                        <a:rPr lang="fi-FI" sz="1100" baseline="0" dirty="0"/>
                        <a:t> on yli 13,3 miljoonaa (maaliskuu 2020).</a:t>
                      </a:r>
                    </a:p>
                    <a:p>
                      <a:pPr marL="9525" marR="0" lvl="2" indent="-9525" algn="l" rtl="0" eaLnBrk="1" fontAlgn="auto" latinLnBrk="0" hangingPunct="1">
                        <a:lnSpc>
                          <a:spcPct val="100000"/>
                        </a:lnSpc>
                        <a:spcBef>
                          <a:spcPts val="0"/>
                        </a:spcBef>
                        <a:spcAft>
                          <a:spcPts val="600"/>
                        </a:spcAft>
                        <a:buFontTx/>
                        <a:buNone/>
                        <a:tabLst/>
                      </a:pPr>
                      <a:r>
                        <a:rPr lang="fi-FI" sz="1100" b="1" dirty="0" err="1"/>
                        <a:t>Suomi.fi</a:t>
                      </a:r>
                      <a:r>
                        <a:rPr lang="fi-FI" sz="1100" b="1" dirty="0"/>
                        <a:t>-valtuudet</a:t>
                      </a:r>
                      <a:r>
                        <a:rPr lang="fi-FI" sz="1100" dirty="0"/>
                        <a:t>: tuotannossa on 100 (1/20: 89) asiointipalvelua, joita hyödyntää </a:t>
                      </a:r>
                      <a:br>
                        <a:rPr lang="fi-FI" sz="1100" dirty="0"/>
                      </a:br>
                      <a:r>
                        <a:rPr lang="fi-FI" sz="1100" dirty="0"/>
                        <a:t>144 organisaatiota</a:t>
                      </a:r>
                      <a:r>
                        <a:rPr lang="fi-FI" sz="1100" baseline="0" dirty="0"/>
                        <a:t> (ja noin 900 apteekkia).</a:t>
                      </a:r>
                    </a:p>
                    <a:p>
                      <a:pPr marL="9525" marR="0" lvl="2" indent="-9525" algn="l" rtl="0" eaLnBrk="1" fontAlgn="auto" latinLnBrk="0" hangingPunct="1">
                        <a:lnSpc>
                          <a:spcPct val="100000"/>
                        </a:lnSpc>
                        <a:spcBef>
                          <a:spcPts val="0"/>
                        </a:spcBef>
                        <a:spcAft>
                          <a:spcPts val="600"/>
                        </a:spcAft>
                        <a:buFontTx/>
                        <a:buNone/>
                        <a:tabLst/>
                      </a:pPr>
                      <a:r>
                        <a:rPr lang="fi-FI" sz="1100" baseline="0" dirty="0"/>
                        <a:t>Valtuuskyselyjä on yhteensä 28,5 miljoonaa (1/2017–2/2020). Helmikuun 2020 loppuun mennessä valtuusrekisteriin on luotu noin 7,4 miljoonaa valtuutta asioida joko yritysten tai henkilöiden puolesta. </a:t>
                      </a:r>
                    </a:p>
                    <a:p>
                      <a:pPr marL="9525" marR="0" lvl="2" indent="-9525" algn="l" rtl="0" eaLnBrk="1" fontAlgn="auto" latinLnBrk="0" hangingPunct="1">
                        <a:lnSpc>
                          <a:spcPct val="100000"/>
                        </a:lnSpc>
                        <a:spcBef>
                          <a:spcPts val="0"/>
                        </a:spcBef>
                        <a:spcAft>
                          <a:spcPts val="600"/>
                        </a:spcAft>
                        <a:buFontTx/>
                        <a:buNone/>
                        <a:tabLst/>
                      </a:pPr>
                      <a:r>
                        <a:rPr lang="fi-FI" sz="1100" b="1" baseline="0" dirty="0"/>
                        <a:t>Apteekkivaltuudet</a:t>
                      </a:r>
                      <a:r>
                        <a:rPr lang="fi-FI" sz="1100" baseline="0" dirty="0"/>
                        <a:t> otettiin käyttöön kesäkuussa 2019. Valtuuskyselyitä on yhteensä noin 40 000.</a:t>
                      </a:r>
                    </a:p>
                    <a:p>
                      <a:pPr marL="9525" marR="0" lvl="2" indent="-9525" algn="l" defTabSz="990570" rtl="0" eaLnBrk="1" fontAlgn="auto" latinLnBrk="0" hangingPunct="1">
                        <a:lnSpc>
                          <a:spcPct val="100000"/>
                        </a:lnSpc>
                        <a:spcBef>
                          <a:spcPts val="0"/>
                        </a:spcBef>
                        <a:spcAft>
                          <a:spcPts val="600"/>
                        </a:spcAft>
                        <a:buClr>
                          <a:srgbClr val="365ABD"/>
                        </a:buClr>
                        <a:buSzTx/>
                        <a:buFontTx/>
                        <a:buNone/>
                        <a:tabLst/>
                        <a:defRPr/>
                      </a:pPr>
                      <a:endParaRPr lang="fi-FI" sz="1100" baseline="0" dirty="0"/>
                    </a:p>
                  </a:txBody>
                  <a:tcPr marL="180000" marT="180000">
                    <a:lnL>
                      <a:noFill/>
                    </a:lnL>
                    <a:lnR>
                      <a:noFill/>
                    </a:lnR>
                    <a:lnT w="127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2" indent="0" algn="l" defTabSz="990570" rtl="0" eaLnBrk="1" fontAlgn="auto" latinLnBrk="0" hangingPunct="1">
                        <a:lnSpc>
                          <a:spcPct val="100000"/>
                        </a:lnSpc>
                        <a:spcBef>
                          <a:spcPts val="0"/>
                        </a:spcBef>
                        <a:spcAft>
                          <a:spcPts val="600"/>
                        </a:spcAft>
                        <a:buClr>
                          <a:schemeClr val="tx2"/>
                        </a:buClr>
                        <a:buSzTx/>
                        <a:buFontTx/>
                        <a:buNone/>
                        <a:tabLst/>
                        <a:defRPr/>
                      </a:pPr>
                      <a:endParaRPr lang="fi-FI" sz="1100" b="0" kern="1200" noProof="0" dirty="0">
                        <a:solidFill>
                          <a:schemeClr val="tx1"/>
                        </a:solidFill>
                        <a:latin typeface="+mn-lt"/>
                        <a:ea typeface="+mn-ea"/>
                        <a:cs typeface="+mn-cs"/>
                      </a:endParaRPr>
                    </a:p>
                  </a:txBody>
                  <a:tcPr marL="180000" marT="180000">
                    <a:lnL>
                      <a:noFill/>
                    </a:lnL>
                    <a:lnR w="28575" cap="flat" cmpd="sng" algn="ctr">
                      <a:solidFill>
                        <a:schemeClr val="accent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1907983"/>
                  </a:ext>
                </a:extLst>
              </a:tr>
            </a:tbl>
          </a:graphicData>
        </a:graphic>
      </p:graphicFrame>
      <p:grpSp>
        <p:nvGrpSpPr>
          <p:cNvPr id="10" name="Group 9" descr="””&#10;">
            <a:extLst>
              <a:ext uri="{FF2B5EF4-FFF2-40B4-BE49-F238E27FC236}">
                <a16:creationId xmlns:a16="http://schemas.microsoft.com/office/drawing/2014/main" id="{B77E1525-1F60-CA4B-A220-F896E6938392}"/>
              </a:ext>
            </a:extLst>
          </p:cNvPr>
          <p:cNvGrpSpPr/>
          <p:nvPr/>
        </p:nvGrpSpPr>
        <p:grpSpPr>
          <a:xfrm>
            <a:off x="10492048" y="324493"/>
            <a:ext cx="853005" cy="774479"/>
            <a:chOff x="10492048" y="324493"/>
            <a:chExt cx="853005" cy="774479"/>
          </a:xfrm>
        </p:grpSpPr>
        <p:sp>
          <p:nvSpPr>
            <p:cNvPr id="13" name="Oval 12" descr="””&#10;&#10;">
              <a:extLst>
                <a:ext uri="{FF2B5EF4-FFF2-40B4-BE49-F238E27FC236}">
                  <a16:creationId xmlns:a16="http://schemas.microsoft.com/office/drawing/2014/main" id="{7ABDA6AE-BA51-6D40-B168-66C80BCE7D54}"/>
                </a:ext>
              </a:extLst>
            </p:cNvPr>
            <p:cNvSpPr/>
            <p:nvPr/>
          </p:nvSpPr>
          <p:spPr>
            <a:xfrm>
              <a:off x="10492048" y="324493"/>
              <a:ext cx="773382" cy="773382"/>
            </a:xfrm>
            <a:prstGeom prst="ellipse">
              <a:avLst/>
            </a:prstGeom>
            <a:solidFill>
              <a:schemeClr val="accent1">
                <a:lumMod val="40000"/>
                <a:lumOff val="60000"/>
                <a:alpha val="9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14" name="Graphic 13" descr="””&#10;&#10;">
              <a:extLst>
                <a:ext uri="{FF2B5EF4-FFF2-40B4-BE49-F238E27FC236}">
                  <a16:creationId xmlns:a16="http://schemas.microsoft.com/office/drawing/2014/main" id="{09055D13-6694-F24C-91F8-2A40E2D21A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722753" y="476672"/>
              <a:ext cx="622300" cy="622300"/>
            </a:xfrm>
            <a:prstGeom prst="rect">
              <a:avLst/>
            </a:prstGeom>
          </p:spPr>
        </p:pic>
      </p:grpSp>
      <p:sp>
        <p:nvSpPr>
          <p:cNvPr id="7" name="Title 6">
            <a:extLst>
              <a:ext uri="{FF2B5EF4-FFF2-40B4-BE49-F238E27FC236}">
                <a16:creationId xmlns:a16="http://schemas.microsoft.com/office/drawing/2014/main" id="{2E765617-8BDD-B040-AE50-6348BC072B45}"/>
              </a:ext>
            </a:extLst>
          </p:cNvPr>
          <p:cNvSpPr>
            <a:spLocks noGrp="1"/>
          </p:cNvSpPr>
          <p:nvPr>
            <p:ph type="title"/>
          </p:nvPr>
        </p:nvSpPr>
        <p:spPr>
          <a:xfrm>
            <a:off x="782320" y="260648"/>
            <a:ext cx="10571480" cy="1325563"/>
          </a:xfrm>
        </p:spPr>
        <p:txBody>
          <a:bodyPr/>
          <a:lstStyle/>
          <a:p>
            <a:r>
              <a:rPr lang="en-GB" dirty="0" err="1"/>
              <a:t>Digipalveluiden</a:t>
            </a:r>
            <a:r>
              <a:rPr lang="en-GB" dirty="0"/>
              <a:t> </a:t>
            </a:r>
            <a:r>
              <a:rPr lang="en-GB" dirty="0" err="1"/>
              <a:t>käyttö</a:t>
            </a:r>
            <a:r>
              <a:rPr lang="en-GB" dirty="0"/>
              <a:t> </a:t>
            </a:r>
            <a:r>
              <a:rPr lang="en-GB" dirty="0" err="1"/>
              <a:t>ja</a:t>
            </a:r>
            <a:r>
              <a:rPr lang="en-GB" dirty="0"/>
              <a:t> </a:t>
            </a:r>
            <a:r>
              <a:rPr lang="en-GB" dirty="0" err="1"/>
              <a:t>asiakastyytyväisyys</a:t>
            </a:r>
            <a:br>
              <a:rPr lang="en-FI" dirty="0"/>
            </a:br>
            <a:endParaRPr lang="en-FI" dirty="0"/>
          </a:p>
        </p:txBody>
      </p:sp>
      <p:sp>
        <p:nvSpPr>
          <p:cNvPr id="16" name="Dian numeron paikkamerkki 4">
            <a:extLst>
              <a:ext uri="{FF2B5EF4-FFF2-40B4-BE49-F238E27FC236}">
                <a16:creationId xmlns:a16="http://schemas.microsoft.com/office/drawing/2014/main" id="{A69B1570-1A76-8046-9708-FF3820D0BF3E}"/>
              </a:ext>
            </a:extLst>
          </p:cNvPr>
          <p:cNvSpPr>
            <a:spLocks noGrp="1"/>
          </p:cNvSpPr>
          <p:nvPr>
            <p:ph type="sldNum" sz="quarter" idx="12"/>
          </p:nvPr>
        </p:nvSpPr>
        <p:spPr>
          <a:xfrm>
            <a:off x="781200" y="6453336"/>
            <a:ext cx="366880" cy="228600"/>
          </a:xfrm>
        </p:spPr>
        <p:txBody>
          <a:bodyPr/>
          <a:lstStyle/>
          <a:p>
            <a:fld id="{4BCCB783-365B-40E8-A1C9-91A9348041A5}" type="slidenum">
              <a:rPr lang="fi-FI" smtClean="0"/>
              <a:pPr/>
              <a:t>6</a:t>
            </a:fld>
            <a:endParaRPr lang="fi-FI" dirty="0"/>
          </a:p>
        </p:txBody>
      </p:sp>
    </p:spTree>
    <p:extLst>
      <p:ext uri="{BB962C8B-B14F-4D97-AF65-F5344CB8AC3E}">
        <p14:creationId xmlns:p14="http://schemas.microsoft.com/office/powerpoint/2010/main" val="1730354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FD00C7-546B-F048-8711-E318F9FEC2E1}"/>
              </a:ext>
            </a:extLst>
          </p:cNvPr>
          <p:cNvSpPr/>
          <p:nvPr/>
        </p:nvSpPr>
        <p:spPr>
          <a:xfrm>
            <a:off x="8435950" y="4253026"/>
            <a:ext cx="2917850" cy="400110"/>
          </a:xfrm>
          <a:prstGeom prst="rect">
            <a:avLst/>
          </a:prstGeom>
        </p:spPr>
        <p:txBody>
          <a:bodyPr wrap="none" rIns="0">
            <a:spAutoFit/>
          </a:bodyPr>
          <a:lstStyle/>
          <a:p>
            <a:pPr algn="r"/>
            <a:r>
              <a:rPr lang="en-GB" sz="1000" dirty="0" err="1"/>
              <a:t>Katso</a:t>
            </a:r>
            <a:r>
              <a:rPr lang="en-GB" sz="1000" dirty="0"/>
              <a:t> </a:t>
            </a:r>
            <a:r>
              <a:rPr lang="en-GB" sz="1000" dirty="0" err="1"/>
              <a:t>lähdeaineistoluettelo</a:t>
            </a:r>
            <a:r>
              <a:rPr lang="en-GB" sz="1000" dirty="0"/>
              <a:t> </a:t>
            </a:r>
            <a:r>
              <a:rPr lang="en-GB" sz="1000" dirty="0" err="1"/>
              <a:t>esityksen</a:t>
            </a:r>
            <a:r>
              <a:rPr lang="en-GB" sz="1000" dirty="0"/>
              <a:t> </a:t>
            </a:r>
            <a:r>
              <a:rPr lang="en-GB" sz="1000" dirty="0" err="1"/>
              <a:t>kalvolta</a:t>
            </a:r>
            <a:r>
              <a:rPr lang="en-GB" sz="1000" dirty="0"/>
              <a:t> 14</a:t>
            </a:r>
          </a:p>
          <a:p>
            <a:pPr algn="r"/>
            <a:endParaRPr lang="fi-FI" sz="1000" dirty="0"/>
          </a:p>
        </p:txBody>
      </p:sp>
      <p:graphicFrame>
        <p:nvGraphicFramePr>
          <p:cNvPr id="11" name="Taulukko 6">
            <a:extLst>
              <a:ext uri="{FF2B5EF4-FFF2-40B4-BE49-F238E27FC236}">
                <a16:creationId xmlns:a16="http://schemas.microsoft.com/office/drawing/2014/main" id="{B698A575-B8A3-6849-A537-4B6737B6245B}"/>
              </a:ext>
            </a:extLst>
          </p:cNvPr>
          <p:cNvGraphicFramePr>
            <a:graphicFrameLocks/>
          </p:cNvGraphicFramePr>
          <p:nvPr>
            <p:extLst>
              <p:ext uri="{D42A27DB-BD31-4B8C-83A1-F6EECF244321}">
                <p14:modId xmlns:p14="http://schemas.microsoft.com/office/powerpoint/2010/main" val="1440424649"/>
              </p:ext>
            </p:extLst>
          </p:nvPr>
        </p:nvGraphicFramePr>
        <p:xfrm>
          <a:off x="774000" y="1242000"/>
          <a:ext cx="10571480" cy="2968920"/>
        </p:xfrm>
        <a:graphic>
          <a:graphicData uri="http://schemas.openxmlformats.org/drawingml/2006/table">
            <a:tbl>
              <a:tblPr firstRow="1" bandRow="1">
                <a:tableStyleId>{6E25E649-3F16-4E02-A733-19D2CDBF48F0}</a:tableStyleId>
              </a:tblPr>
              <a:tblGrid>
                <a:gridCol w="1425248">
                  <a:extLst>
                    <a:ext uri="{9D8B030D-6E8A-4147-A177-3AD203B41FA5}">
                      <a16:colId xmlns:a16="http://schemas.microsoft.com/office/drawing/2014/main" val="4171460580"/>
                    </a:ext>
                  </a:extLst>
                </a:gridCol>
                <a:gridCol w="6273016">
                  <a:extLst>
                    <a:ext uri="{9D8B030D-6E8A-4147-A177-3AD203B41FA5}">
                      <a16:colId xmlns:a16="http://schemas.microsoft.com/office/drawing/2014/main" val="1755461022"/>
                    </a:ext>
                  </a:extLst>
                </a:gridCol>
                <a:gridCol w="2873216">
                  <a:extLst>
                    <a:ext uri="{9D8B030D-6E8A-4147-A177-3AD203B41FA5}">
                      <a16:colId xmlns:a16="http://schemas.microsoft.com/office/drawing/2014/main" val="554511778"/>
                    </a:ext>
                  </a:extLst>
                </a:gridCol>
              </a:tblGrid>
              <a:tr h="491269">
                <a:tc>
                  <a:txBody>
                    <a:bodyPr/>
                    <a:lstStyle/>
                    <a:p>
                      <a:r>
                        <a:rPr lang="en-GB" sz="1400" b="1" kern="800" spc="100" baseline="0" dirty="0" err="1">
                          <a:solidFill>
                            <a:schemeClr val="tx1"/>
                          </a:solidFill>
                        </a:rPr>
                        <a:t>Mittari</a:t>
                      </a:r>
                      <a:endParaRPr lang="fi-FI" sz="1300" b="0" kern="800" spc="100" baseline="0" dirty="0">
                        <a:solidFill>
                          <a:schemeClr val="tx1"/>
                        </a:solidFill>
                      </a:endParaRPr>
                    </a:p>
                  </a:txBody>
                  <a:tcPr marL="180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dirty="0">
                        <a:solidFill>
                          <a:schemeClr val="tx1"/>
                        </a:solidFill>
                      </a:endParaRPr>
                    </a:p>
                    <a:p>
                      <a:pPr marL="136525" marR="0" lvl="0" indent="0" algn="l" defTabSz="914400" rtl="0" eaLnBrk="1" fontAlgn="auto" latinLnBrk="0" hangingPunct="1">
                        <a:lnSpc>
                          <a:spcPct val="100000"/>
                        </a:lnSpc>
                        <a:spcBef>
                          <a:spcPts val="0"/>
                        </a:spcBef>
                        <a:spcAft>
                          <a:spcPts val="0"/>
                        </a:spcAft>
                        <a:buClrTx/>
                        <a:buSzTx/>
                        <a:buFontTx/>
                        <a:buNone/>
                        <a:tabLst/>
                        <a:defRPr/>
                      </a:pPr>
                      <a:r>
                        <a:rPr lang="fi-FI" sz="1400" spc="100" baseline="0" dirty="0">
                          <a:solidFill>
                            <a:schemeClr val="tx1"/>
                          </a:solidFill>
                        </a:rPr>
                        <a:t>Tilannekuva</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lvl="0" indent="0" algn="r" defTabSz="914400" rtl="0" eaLnBrk="1" fontAlgn="auto" latinLnBrk="0" hangingPunct="1">
                        <a:lnSpc>
                          <a:spcPct val="100000"/>
                        </a:lnSpc>
                        <a:spcBef>
                          <a:spcPts val="0"/>
                        </a:spcBef>
                        <a:spcAft>
                          <a:spcPts val="0"/>
                        </a:spcAft>
                        <a:buClrTx/>
                        <a:buSzTx/>
                        <a:buFontTx/>
                        <a:buNone/>
                        <a:tabLst/>
                        <a:defRPr/>
                      </a:pPr>
                      <a:endParaRPr lang="fi-FI" sz="1400" dirty="0">
                        <a:solidFill>
                          <a:schemeClr val="tx1"/>
                        </a:solidFill>
                      </a:endParaRPr>
                    </a:p>
                    <a:p>
                      <a:pPr marL="88900" marR="0" lvl="0" indent="0" algn="l" defTabSz="914400" rtl="0" eaLnBrk="1" fontAlgn="auto" latinLnBrk="0" hangingPunct="1">
                        <a:lnSpc>
                          <a:spcPct val="100000"/>
                        </a:lnSpc>
                        <a:spcBef>
                          <a:spcPts val="0"/>
                        </a:spcBef>
                        <a:spcAft>
                          <a:spcPts val="0"/>
                        </a:spcAft>
                        <a:buClrTx/>
                        <a:buSzTx/>
                        <a:buFontTx/>
                        <a:buNone/>
                        <a:tabLst/>
                        <a:defRPr/>
                      </a:pPr>
                      <a:r>
                        <a:rPr lang="fi-FI" sz="1400" spc="100" baseline="0" dirty="0">
                          <a:solidFill>
                            <a:schemeClr val="tx1"/>
                          </a:solidFill>
                        </a:rPr>
                        <a:t>Tavoitetila</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1315302"/>
                  </a:ext>
                </a:extLst>
              </a:tr>
              <a:tr h="1757887">
                <a:tc>
                  <a:txBody>
                    <a:bodyPr/>
                    <a:lstStyle/>
                    <a:p>
                      <a:pPr marL="0" marR="0" lvl="2" indent="0" algn="l" rtl="0" eaLnBrk="1" fontAlgn="auto" latinLnBrk="0" hangingPunct="1">
                        <a:lnSpc>
                          <a:spcPct val="100000"/>
                        </a:lnSpc>
                        <a:spcBef>
                          <a:spcPts val="0"/>
                        </a:spcBef>
                        <a:spcAft>
                          <a:spcPts val="600"/>
                        </a:spcAft>
                        <a:buFont typeface="Arial" panose="020B0604020202020204" pitchFamily="34" charset="0"/>
                        <a:buNone/>
                      </a:pPr>
                      <a:r>
                        <a:rPr lang="en-US" sz="1100" b="1" kern="1200" noProof="0" dirty="0" err="1">
                          <a:solidFill>
                            <a:schemeClr val="tx1"/>
                          </a:solidFill>
                          <a:latin typeface="+mn-lt"/>
                          <a:ea typeface="+mn-ea"/>
                          <a:cs typeface="+mn-cs"/>
                        </a:rPr>
                        <a:t>Internetin</a:t>
                      </a:r>
                      <a:r>
                        <a:rPr lang="en-US" sz="1100" b="1" kern="1200" noProof="0" dirty="0">
                          <a:solidFill>
                            <a:schemeClr val="tx1"/>
                          </a:solidFill>
                          <a:latin typeface="+mn-lt"/>
                          <a:ea typeface="+mn-ea"/>
                          <a:cs typeface="+mn-cs"/>
                        </a:rPr>
                        <a:t> </a:t>
                      </a:r>
                      <a:r>
                        <a:rPr lang="en-US" sz="1100" b="1" kern="1200" noProof="0" dirty="0" err="1">
                          <a:solidFill>
                            <a:schemeClr val="tx1"/>
                          </a:solidFill>
                          <a:latin typeface="+mn-lt"/>
                          <a:ea typeface="+mn-ea"/>
                          <a:cs typeface="+mn-cs"/>
                        </a:rPr>
                        <a:t>käyttö</a:t>
                      </a:r>
                      <a:r>
                        <a:rPr lang="en-US" sz="1100" b="1" kern="1200" noProof="0" dirty="0">
                          <a:solidFill>
                            <a:schemeClr val="tx1"/>
                          </a:solidFill>
                          <a:latin typeface="+mn-lt"/>
                          <a:ea typeface="+mn-ea"/>
                          <a:cs typeface="+mn-cs"/>
                        </a:rPr>
                        <a:t> </a:t>
                      </a:r>
                      <a:r>
                        <a:rPr lang="en-US" sz="1100" b="1" kern="1200" noProof="0" dirty="0" err="1">
                          <a:solidFill>
                            <a:schemeClr val="tx1"/>
                          </a:solidFill>
                          <a:latin typeface="+mn-lt"/>
                          <a:ea typeface="+mn-ea"/>
                          <a:cs typeface="+mn-cs"/>
                        </a:rPr>
                        <a:t>viranomaisten</a:t>
                      </a:r>
                      <a:r>
                        <a:rPr lang="en-US" sz="1100" b="1" kern="1200" noProof="0" dirty="0">
                          <a:solidFill>
                            <a:schemeClr val="tx1"/>
                          </a:solidFill>
                          <a:latin typeface="+mn-lt"/>
                          <a:ea typeface="+mn-ea"/>
                          <a:cs typeface="+mn-cs"/>
                        </a:rPr>
                        <a:t> tai </a:t>
                      </a:r>
                      <a:r>
                        <a:rPr lang="en-US" sz="1100" b="1" kern="1200" noProof="0" dirty="0" err="1">
                          <a:solidFill>
                            <a:schemeClr val="tx1"/>
                          </a:solidFill>
                          <a:latin typeface="+mn-lt"/>
                          <a:ea typeface="+mn-ea"/>
                          <a:cs typeface="+mn-cs"/>
                        </a:rPr>
                        <a:t>julkisten</a:t>
                      </a:r>
                      <a:r>
                        <a:rPr lang="en-US" sz="1100" b="1" kern="1200" noProof="0" dirty="0">
                          <a:solidFill>
                            <a:schemeClr val="tx1"/>
                          </a:solidFill>
                          <a:latin typeface="+mn-lt"/>
                          <a:ea typeface="+mn-ea"/>
                          <a:cs typeface="+mn-cs"/>
                        </a:rPr>
                        <a:t> </a:t>
                      </a:r>
                      <a:r>
                        <a:rPr lang="en-US" sz="1100" b="1" kern="1200" noProof="0" dirty="0" err="1">
                          <a:solidFill>
                            <a:schemeClr val="tx1"/>
                          </a:solidFill>
                          <a:latin typeface="+mn-lt"/>
                          <a:ea typeface="+mn-ea"/>
                          <a:cs typeface="+mn-cs"/>
                        </a:rPr>
                        <a:t>palveluiden</a:t>
                      </a:r>
                      <a:r>
                        <a:rPr lang="en-US" sz="1100" b="1" kern="1200" noProof="0" dirty="0">
                          <a:solidFill>
                            <a:schemeClr val="tx1"/>
                          </a:solidFill>
                          <a:latin typeface="+mn-lt"/>
                          <a:ea typeface="+mn-ea"/>
                          <a:cs typeface="+mn-cs"/>
                        </a:rPr>
                        <a:t> </a:t>
                      </a:r>
                      <a:r>
                        <a:rPr lang="en-US" sz="1100" b="1" kern="1200" noProof="0" dirty="0" err="1">
                          <a:solidFill>
                            <a:schemeClr val="tx1"/>
                          </a:solidFill>
                          <a:latin typeface="+mn-lt"/>
                          <a:ea typeface="+mn-ea"/>
                          <a:cs typeface="+mn-cs"/>
                        </a:rPr>
                        <a:t>tarjoajien</a:t>
                      </a:r>
                      <a:r>
                        <a:rPr lang="en-US" sz="1100" b="1" kern="1200" noProof="0" dirty="0">
                          <a:solidFill>
                            <a:schemeClr val="tx1"/>
                          </a:solidFill>
                          <a:latin typeface="+mn-lt"/>
                          <a:ea typeface="+mn-ea"/>
                          <a:cs typeface="+mn-cs"/>
                        </a:rPr>
                        <a:t> </a:t>
                      </a:r>
                      <a:r>
                        <a:rPr lang="en-US" sz="1100" b="1" kern="1200" noProof="0" dirty="0" err="1">
                          <a:solidFill>
                            <a:schemeClr val="tx1"/>
                          </a:solidFill>
                          <a:latin typeface="+mn-lt"/>
                          <a:ea typeface="+mn-ea"/>
                          <a:cs typeface="+mn-cs"/>
                        </a:rPr>
                        <a:t>kanssa</a:t>
                      </a:r>
                      <a:r>
                        <a:rPr lang="en-US" sz="1100" b="1" kern="1200" noProof="0" dirty="0">
                          <a:solidFill>
                            <a:schemeClr val="tx1"/>
                          </a:solidFill>
                          <a:latin typeface="+mn-lt"/>
                          <a:ea typeface="+mn-ea"/>
                          <a:cs typeface="+mn-cs"/>
                        </a:rPr>
                        <a:t> </a:t>
                      </a:r>
                      <a:r>
                        <a:rPr lang="en-US" sz="1100" b="1" kern="1200" noProof="0" dirty="0" err="1">
                          <a:solidFill>
                            <a:schemeClr val="tx1"/>
                          </a:solidFill>
                          <a:latin typeface="+mn-lt"/>
                          <a:ea typeface="+mn-ea"/>
                          <a:cs typeface="+mn-cs"/>
                        </a:rPr>
                        <a:t>asioinnissa</a:t>
                      </a:r>
                      <a:r>
                        <a:rPr lang="en-US" sz="1100" b="1" kern="1200" noProof="0" dirty="0">
                          <a:solidFill>
                            <a:schemeClr val="tx1"/>
                          </a:solidFill>
                          <a:latin typeface="+mn-lt"/>
                          <a:ea typeface="+mn-ea"/>
                          <a:cs typeface="+mn-cs"/>
                        </a:rPr>
                        <a:t>, </a:t>
                      </a:r>
                      <a:r>
                        <a:rPr lang="en-US" sz="1100" b="1" kern="1200" noProof="0" dirty="0" err="1">
                          <a:solidFill>
                            <a:schemeClr val="tx1"/>
                          </a:solidFill>
                          <a:latin typeface="+mn-lt"/>
                          <a:ea typeface="+mn-ea"/>
                          <a:cs typeface="+mn-cs"/>
                        </a:rPr>
                        <a:t>prosenttiosuus</a:t>
                      </a:r>
                      <a:r>
                        <a:rPr lang="en-US" sz="1100" b="1" kern="1200" noProof="0" dirty="0">
                          <a:solidFill>
                            <a:schemeClr val="tx1"/>
                          </a:solidFill>
                          <a:latin typeface="+mn-lt"/>
                          <a:ea typeface="+mn-ea"/>
                          <a:cs typeface="+mn-cs"/>
                        </a:rPr>
                        <a:t> </a:t>
                      </a:r>
                      <a:r>
                        <a:rPr lang="en-US" sz="1100" b="1" kern="1200" noProof="0" dirty="0" err="1">
                          <a:solidFill>
                            <a:schemeClr val="tx1"/>
                          </a:solidFill>
                          <a:latin typeface="+mn-lt"/>
                          <a:ea typeface="+mn-ea"/>
                          <a:cs typeface="+mn-cs"/>
                        </a:rPr>
                        <a:t>väestöstä</a:t>
                      </a:r>
                      <a:r>
                        <a:rPr lang="en-US" sz="1100" b="1" kern="1200" noProof="0" dirty="0">
                          <a:solidFill>
                            <a:schemeClr val="tx1"/>
                          </a:solidFill>
                          <a:latin typeface="+mn-lt"/>
                          <a:ea typeface="+mn-ea"/>
                          <a:cs typeface="+mn-cs"/>
                        </a:rPr>
                        <a:t> </a:t>
                      </a:r>
                    </a:p>
                    <a:p>
                      <a:endParaRPr lang="fi-FI" sz="1300" dirty="0"/>
                    </a:p>
                  </a:txBody>
                  <a:tcPr marL="180000" marT="180000">
                    <a:lnL w="28575"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6525" marR="0" lvl="2" indent="0" algn="l" defTabSz="990570" rtl="0" eaLnBrk="1" fontAlgn="auto" latinLnBrk="0" hangingPunct="1">
                        <a:lnSpc>
                          <a:spcPct val="100000"/>
                        </a:lnSpc>
                        <a:spcBef>
                          <a:spcPts val="0"/>
                        </a:spcBef>
                        <a:spcAft>
                          <a:spcPts val="600"/>
                        </a:spcAft>
                        <a:buClr>
                          <a:srgbClr val="365ABD"/>
                        </a:buClr>
                        <a:buSzTx/>
                        <a:buFontTx/>
                        <a:buNone/>
                        <a:tabLst/>
                        <a:defRPr/>
                      </a:pPr>
                      <a:r>
                        <a:rPr lang="fi-FI" sz="1100" b="1" dirty="0"/>
                        <a:t>77 % hakenut tietoa </a:t>
                      </a:r>
                      <a:r>
                        <a:rPr lang="fi-FI" sz="1100" dirty="0"/>
                        <a:t>viranomaisten</a:t>
                      </a:r>
                      <a:r>
                        <a:rPr lang="fi-FI" sz="1100" baseline="0" dirty="0"/>
                        <a:t> tai muiden julkisten palvelujen verkkosivuilta. </a:t>
                      </a:r>
                    </a:p>
                    <a:p>
                      <a:pPr marL="136525" marR="0" lvl="2" indent="0" algn="l" defTabSz="990570" rtl="0" eaLnBrk="1" fontAlgn="auto" latinLnBrk="0" hangingPunct="1">
                        <a:lnSpc>
                          <a:spcPct val="100000"/>
                        </a:lnSpc>
                        <a:spcBef>
                          <a:spcPts val="0"/>
                        </a:spcBef>
                        <a:spcAft>
                          <a:spcPts val="600"/>
                        </a:spcAft>
                        <a:buClr>
                          <a:srgbClr val="365ABD"/>
                        </a:buClr>
                        <a:buSzTx/>
                        <a:buFontTx/>
                        <a:buNone/>
                        <a:tabLst/>
                        <a:defRPr/>
                      </a:pPr>
                      <a:r>
                        <a:rPr lang="fi-FI" sz="1100" b="1" baseline="0" dirty="0"/>
                        <a:t>66 % lähettänyt </a:t>
                      </a:r>
                      <a:r>
                        <a:rPr lang="fi-FI" sz="1100" baseline="0" dirty="0"/>
                        <a:t>viimeisen vuoden aikana virallisen </a:t>
                      </a:r>
                      <a:r>
                        <a:rPr lang="fi-FI" sz="1100" b="1" baseline="0" dirty="0"/>
                        <a:t>lomakkeen</a:t>
                      </a:r>
                      <a:r>
                        <a:rPr lang="fi-FI" sz="1100" baseline="0" dirty="0"/>
                        <a:t>.</a:t>
                      </a:r>
                      <a:endParaRPr lang="fi-FI" sz="1100" dirty="0"/>
                    </a:p>
                    <a:p>
                      <a:pPr marL="136525" marR="0" lvl="2" indent="0" algn="l" rtl="0" eaLnBrk="1" fontAlgn="auto" latinLnBrk="0" hangingPunct="1">
                        <a:lnSpc>
                          <a:spcPct val="100000"/>
                        </a:lnSpc>
                        <a:spcBef>
                          <a:spcPts val="0"/>
                        </a:spcBef>
                        <a:spcAft>
                          <a:spcPts val="600"/>
                        </a:spcAft>
                        <a:buFontTx/>
                        <a:buNone/>
                        <a:tabLst/>
                      </a:pPr>
                      <a:r>
                        <a:rPr lang="fi-FI" sz="1100" b="1" dirty="0"/>
                        <a:t>78 % 16–74-vuotiaista on hakenut viranomaistietoa </a:t>
                      </a:r>
                      <a:r>
                        <a:rPr lang="fi-FI" sz="1100" b="0" dirty="0"/>
                        <a:t>inter</a:t>
                      </a:r>
                      <a:r>
                        <a:rPr lang="fi-FI" sz="1100" dirty="0"/>
                        <a:t>netistä viimeisen vuoden aikana. </a:t>
                      </a:r>
                      <a:br>
                        <a:rPr lang="fi-FI" sz="1100" dirty="0"/>
                      </a:br>
                      <a:r>
                        <a:rPr lang="fi-FI" sz="1100" dirty="0"/>
                        <a:t>Suomi on kolmannella sijalla</a:t>
                      </a:r>
                      <a:r>
                        <a:rPr lang="fi-FI" sz="1100" baseline="0" dirty="0"/>
                        <a:t>.</a:t>
                      </a:r>
                      <a:endParaRPr lang="fi-FI" sz="1100" dirty="0"/>
                    </a:p>
                    <a:p>
                      <a:pPr marL="136525" marR="0" lvl="2" indent="0" algn="l">
                        <a:lnSpc>
                          <a:spcPct val="100000"/>
                        </a:lnSpc>
                        <a:spcBef>
                          <a:spcPts val="0"/>
                        </a:spcBef>
                        <a:spcAft>
                          <a:spcPts val="600"/>
                        </a:spcAft>
                        <a:buNone/>
                        <a:tabLst/>
                      </a:pPr>
                      <a:r>
                        <a:rPr lang="fi-FI" sz="1100" b="1" i="0" u="none" strike="noStrike" noProof="0" dirty="0">
                          <a:solidFill>
                            <a:schemeClr val="tx1"/>
                          </a:solidFill>
                          <a:latin typeface="+mn-lt"/>
                        </a:rPr>
                        <a:t>87 % vieraili tai asioi </a:t>
                      </a:r>
                      <a:r>
                        <a:rPr lang="fi-FI" sz="1100" b="0" i="0" u="none" strike="noStrike" noProof="0" dirty="0">
                          <a:solidFill>
                            <a:schemeClr val="tx1"/>
                          </a:solidFill>
                          <a:latin typeface="+mn-lt"/>
                        </a:rPr>
                        <a:t>v</a:t>
                      </a:r>
                      <a:r>
                        <a:rPr lang="fi-FI" sz="1100" dirty="0" err="1">
                          <a:solidFill>
                            <a:schemeClr val="tx1"/>
                          </a:solidFill>
                        </a:rPr>
                        <a:t>uonna</a:t>
                      </a:r>
                      <a:r>
                        <a:rPr lang="fi-FI" sz="1100" dirty="0">
                          <a:solidFill>
                            <a:schemeClr val="tx1"/>
                          </a:solidFill>
                        </a:rPr>
                        <a:t> 2019 </a:t>
                      </a:r>
                      <a:r>
                        <a:rPr lang="fi-FI" sz="1100" baseline="0" dirty="0">
                          <a:solidFill>
                            <a:schemeClr val="tx1"/>
                          </a:solidFill>
                        </a:rPr>
                        <a:t>viranomaisten verkkosivustoilla, </a:t>
                      </a:r>
                      <a:br>
                        <a:rPr lang="fi-FI" sz="1100" baseline="0" dirty="0">
                          <a:solidFill>
                            <a:schemeClr val="tx1"/>
                          </a:solidFill>
                        </a:rPr>
                      </a:br>
                      <a:r>
                        <a:rPr lang="fi-FI" sz="1100" b="1" baseline="0" dirty="0">
                          <a:solidFill>
                            <a:schemeClr val="tx1"/>
                          </a:solidFill>
                        </a:rPr>
                        <a:t>74 % latasi </a:t>
                      </a:r>
                      <a:r>
                        <a:rPr lang="fi-FI" sz="1100" baseline="0" dirty="0">
                          <a:solidFill>
                            <a:schemeClr val="tx1"/>
                          </a:solidFill>
                        </a:rPr>
                        <a:t>viranomaisen verkkosivustolta asiointiin tarvittavia lomakkeita, </a:t>
                      </a:r>
                      <a:br>
                        <a:rPr lang="fi-FI" sz="1100" baseline="0" dirty="0">
                          <a:solidFill>
                            <a:schemeClr val="tx1"/>
                          </a:solidFill>
                        </a:rPr>
                      </a:br>
                      <a:r>
                        <a:rPr lang="fi-FI" sz="1100" baseline="0" dirty="0">
                          <a:solidFill>
                            <a:schemeClr val="tx1"/>
                          </a:solidFill>
                        </a:rPr>
                        <a:t>ja </a:t>
                      </a:r>
                      <a:r>
                        <a:rPr lang="fi-FI" sz="1100" b="1" baseline="0" dirty="0">
                          <a:solidFill>
                            <a:schemeClr val="tx1"/>
                          </a:solidFill>
                        </a:rPr>
                        <a:t>72 % lähetti lomakkeita </a:t>
                      </a:r>
                      <a:r>
                        <a:rPr lang="fi-FI" sz="1100" baseline="0" dirty="0">
                          <a:solidFill>
                            <a:schemeClr val="tx1"/>
                          </a:solidFill>
                        </a:rPr>
                        <a:t>viranomaiselle verkkosivuston kautta.</a:t>
                      </a:r>
                      <a:endParaRPr lang="fi-FI" sz="1100" dirty="0">
                        <a:solidFill>
                          <a:schemeClr val="tx1"/>
                        </a:solidFill>
                      </a:endParaRPr>
                    </a:p>
                    <a:p>
                      <a:pPr marL="136525" marR="0" lvl="2" indent="0" algn="l" defTabSz="990570" rtl="0" eaLnBrk="1" fontAlgn="auto" latinLnBrk="0" hangingPunct="1">
                        <a:lnSpc>
                          <a:spcPct val="100000"/>
                        </a:lnSpc>
                        <a:spcBef>
                          <a:spcPts val="0"/>
                        </a:spcBef>
                        <a:spcAft>
                          <a:spcPts val="600"/>
                        </a:spcAft>
                        <a:buClr>
                          <a:srgbClr val="365ABD"/>
                        </a:buClr>
                        <a:buSzTx/>
                        <a:buFontTx/>
                        <a:buNone/>
                        <a:tabLst/>
                        <a:defRPr/>
                      </a:pPr>
                      <a:r>
                        <a:rPr lang="fi-FI" sz="1100" b="1" dirty="0"/>
                        <a:t>Lähes 90 % käytti </a:t>
                      </a:r>
                      <a:r>
                        <a:rPr lang="fi-FI" sz="1100" b="1" dirty="0" err="1"/>
                        <a:t>internettiä</a:t>
                      </a:r>
                      <a:r>
                        <a:rPr lang="fi-FI" sz="1100" b="1" dirty="0"/>
                        <a:t> yleensä sähköiseen asiointiin</a:t>
                      </a:r>
                      <a:r>
                        <a:rPr lang="fi-FI" sz="1100" dirty="0"/>
                        <a:t>. Jotain </a:t>
                      </a:r>
                      <a:r>
                        <a:rPr lang="fi-FI" sz="1100" dirty="0" err="1"/>
                        <a:t>soten</a:t>
                      </a:r>
                      <a:r>
                        <a:rPr lang="fi-FI" sz="1100" dirty="0"/>
                        <a:t> e-palvelua</a:t>
                      </a:r>
                      <a:r>
                        <a:rPr lang="fi-FI" sz="1100" baseline="0" dirty="0"/>
                        <a:t> </a:t>
                      </a:r>
                      <a:br>
                        <a:rPr lang="fi-FI" sz="1100" baseline="0" dirty="0"/>
                      </a:br>
                      <a:r>
                        <a:rPr lang="fi-FI" sz="1100" dirty="0"/>
                        <a:t>käyttäneitä oli 68 %, Omakanta, laboratoriotulokset ja lääkemääräysten</a:t>
                      </a:r>
                      <a:r>
                        <a:rPr lang="fi-FI" sz="1100" baseline="0" dirty="0"/>
                        <a:t> uusiminen </a:t>
                      </a:r>
                      <a:br>
                        <a:rPr lang="fi-FI" sz="1100" baseline="0" dirty="0"/>
                      </a:br>
                      <a:r>
                        <a:rPr lang="fi-FI" sz="1100" baseline="0" dirty="0"/>
                        <a:t>olivat käytetyimpiä e-palveluja</a:t>
                      </a:r>
                      <a:r>
                        <a:rPr lang="fi-FI" sz="1100" dirty="0"/>
                        <a:t>.</a:t>
                      </a:r>
                      <a:r>
                        <a:rPr lang="fi-FI" sz="1100" baseline="0" dirty="0"/>
                        <a:t> </a:t>
                      </a:r>
                      <a:r>
                        <a:rPr lang="fi-FI" sz="1100" dirty="0"/>
                        <a:t> </a:t>
                      </a:r>
                    </a:p>
                    <a:p>
                      <a:pPr marL="9525" marR="0" lvl="2" indent="-9525" algn="l" defTabSz="990570" rtl="0" eaLnBrk="1" fontAlgn="auto" latinLnBrk="0" hangingPunct="1">
                        <a:lnSpc>
                          <a:spcPct val="100000"/>
                        </a:lnSpc>
                        <a:spcBef>
                          <a:spcPts val="0"/>
                        </a:spcBef>
                        <a:spcAft>
                          <a:spcPts val="600"/>
                        </a:spcAft>
                        <a:buClr>
                          <a:srgbClr val="365ABD"/>
                        </a:buClr>
                        <a:buSzTx/>
                        <a:buFontTx/>
                        <a:buNone/>
                        <a:tabLst/>
                        <a:defRPr/>
                      </a:pPr>
                      <a:endParaRPr lang="fi-FI" sz="1100" dirty="0"/>
                    </a:p>
                  </a:txBody>
                  <a:tcPr marL="180000" marT="180000">
                    <a:lnL>
                      <a:noFill/>
                    </a:lnL>
                    <a:lnR>
                      <a:noFill/>
                    </a:lnR>
                    <a:lnT w="127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marR="0" lvl="2" indent="0" algn="l" rtl="0" eaLnBrk="1" fontAlgn="auto" latinLnBrk="0" hangingPunct="1">
                        <a:lnSpc>
                          <a:spcPct val="100000"/>
                        </a:lnSpc>
                        <a:spcBef>
                          <a:spcPts val="0"/>
                        </a:spcBef>
                        <a:spcAft>
                          <a:spcPts val="600"/>
                        </a:spcAft>
                        <a:buFont typeface="Arial" panose="020B0604020202020204" pitchFamily="34" charset="0"/>
                        <a:buNone/>
                        <a:tabLst/>
                      </a:pPr>
                      <a:r>
                        <a:rPr lang="fi-FI" sz="1100" b="0" kern="1200" baseline="0" noProof="0" dirty="0">
                          <a:solidFill>
                            <a:schemeClr val="tx1"/>
                          </a:solidFill>
                          <a:latin typeface="+mn-lt"/>
                          <a:ea typeface="+mn-ea"/>
                          <a:cs typeface="+mn-cs"/>
                        </a:rPr>
                        <a:t>Digipalvelut on käytetyin </a:t>
                      </a:r>
                      <a:br>
                        <a:rPr lang="fi-FI" sz="1100" b="0" kern="1200" baseline="0" noProof="0" dirty="0">
                          <a:solidFill>
                            <a:schemeClr val="tx1"/>
                          </a:solidFill>
                          <a:latin typeface="+mn-lt"/>
                          <a:ea typeface="+mn-ea"/>
                          <a:cs typeface="+mn-cs"/>
                        </a:rPr>
                      </a:br>
                      <a:r>
                        <a:rPr lang="fi-FI" sz="1100" b="0" kern="1200" baseline="0" noProof="0" dirty="0">
                          <a:solidFill>
                            <a:schemeClr val="tx1"/>
                          </a:solidFill>
                          <a:latin typeface="+mn-lt"/>
                          <a:ea typeface="+mn-ea"/>
                          <a:cs typeface="+mn-cs"/>
                        </a:rPr>
                        <a:t>ja halutuin tapa asioida.</a:t>
                      </a:r>
                    </a:p>
                    <a:p>
                      <a:pPr marL="90488"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fi-FI" sz="1100" b="0" kern="1200" baseline="0" noProof="0" dirty="0">
                          <a:solidFill>
                            <a:schemeClr val="tx1"/>
                          </a:solidFill>
                          <a:latin typeface="+mn-lt"/>
                          <a:ea typeface="+mn-ea"/>
                          <a:cs typeface="+mn-cs"/>
                        </a:rPr>
                        <a:t>Julkisen hallinnon strategia </a:t>
                      </a:r>
                      <a:br>
                        <a:rPr lang="fi-FI" sz="1100" b="0" kern="1200" baseline="0" noProof="0" dirty="0">
                          <a:solidFill>
                            <a:schemeClr val="tx1"/>
                          </a:solidFill>
                          <a:latin typeface="+mn-lt"/>
                          <a:ea typeface="+mn-ea"/>
                          <a:cs typeface="+mn-cs"/>
                        </a:rPr>
                      </a:br>
                      <a:r>
                        <a:rPr lang="fi-FI" sz="1100" b="0" kern="1200" baseline="0" noProof="0" dirty="0">
                          <a:solidFill>
                            <a:schemeClr val="tx1"/>
                          </a:solidFill>
                          <a:latin typeface="+mn-lt"/>
                          <a:ea typeface="+mn-ea"/>
                          <a:cs typeface="+mn-cs"/>
                        </a:rPr>
                        <a:t>tuo tavoitetilan.</a:t>
                      </a:r>
                    </a:p>
                  </a:txBody>
                  <a:tcPr marL="144000" marT="180000">
                    <a:lnL>
                      <a:noFill/>
                    </a:lnL>
                    <a:lnR w="28575"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3135018"/>
                  </a:ext>
                </a:extLst>
              </a:tr>
            </a:tbl>
          </a:graphicData>
        </a:graphic>
      </p:graphicFrame>
      <p:grpSp>
        <p:nvGrpSpPr>
          <p:cNvPr id="3" name="Group 2" descr="””&#10;">
            <a:extLst>
              <a:ext uri="{FF2B5EF4-FFF2-40B4-BE49-F238E27FC236}">
                <a16:creationId xmlns:a16="http://schemas.microsoft.com/office/drawing/2014/main" id="{3CE50B0B-31F3-FE44-B8DF-017D20A05EED}"/>
              </a:ext>
            </a:extLst>
          </p:cNvPr>
          <p:cNvGrpSpPr/>
          <p:nvPr/>
        </p:nvGrpSpPr>
        <p:grpSpPr>
          <a:xfrm>
            <a:off x="10492048" y="324493"/>
            <a:ext cx="853005" cy="774479"/>
            <a:chOff x="10492048" y="324493"/>
            <a:chExt cx="853005" cy="774479"/>
          </a:xfrm>
        </p:grpSpPr>
        <p:sp>
          <p:nvSpPr>
            <p:cNvPr id="15" name="Oval 14" descr="””&#10;">
              <a:extLst>
                <a:ext uri="{FF2B5EF4-FFF2-40B4-BE49-F238E27FC236}">
                  <a16:creationId xmlns:a16="http://schemas.microsoft.com/office/drawing/2014/main" id="{B13D493E-DC3E-864C-8C61-B08CCDCC8266}"/>
                </a:ext>
              </a:extLst>
            </p:cNvPr>
            <p:cNvSpPr/>
            <p:nvPr/>
          </p:nvSpPr>
          <p:spPr>
            <a:xfrm>
              <a:off x="10492048" y="324493"/>
              <a:ext cx="773382" cy="773382"/>
            </a:xfrm>
            <a:prstGeom prst="ellipse">
              <a:avLst/>
            </a:prstGeom>
            <a:solidFill>
              <a:schemeClr val="accent1">
                <a:lumMod val="40000"/>
                <a:lumOff val="60000"/>
                <a:alpha val="9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16" name="Graphic 15" descr="””&#10;">
              <a:extLst>
                <a:ext uri="{FF2B5EF4-FFF2-40B4-BE49-F238E27FC236}">
                  <a16:creationId xmlns:a16="http://schemas.microsoft.com/office/drawing/2014/main" id="{FFCD5E74-B15F-F045-90B9-ADBFDEE4F1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722753" y="476672"/>
              <a:ext cx="622300" cy="622300"/>
            </a:xfrm>
            <a:prstGeom prst="rect">
              <a:avLst/>
            </a:prstGeom>
          </p:spPr>
        </p:pic>
      </p:grpSp>
      <p:sp>
        <p:nvSpPr>
          <p:cNvPr id="13" name="Title 6">
            <a:extLst>
              <a:ext uri="{FF2B5EF4-FFF2-40B4-BE49-F238E27FC236}">
                <a16:creationId xmlns:a16="http://schemas.microsoft.com/office/drawing/2014/main" id="{7E5361EA-ABA2-1A48-85B3-26F809842155}"/>
              </a:ext>
            </a:extLst>
          </p:cNvPr>
          <p:cNvSpPr>
            <a:spLocks noGrp="1"/>
          </p:cNvSpPr>
          <p:nvPr>
            <p:ph type="title"/>
          </p:nvPr>
        </p:nvSpPr>
        <p:spPr>
          <a:xfrm>
            <a:off x="782320" y="260648"/>
            <a:ext cx="10571480" cy="1325563"/>
          </a:xfrm>
        </p:spPr>
        <p:txBody>
          <a:bodyPr/>
          <a:lstStyle/>
          <a:p>
            <a:r>
              <a:rPr lang="en-GB" dirty="0" err="1"/>
              <a:t>Digipalveluiden</a:t>
            </a:r>
            <a:r>
              <a:rPr lang="en-GB" dirty="0"/>
              <a:t> </a:t>
            </a:r>
            <a:r>
              <a:rPr lang="en-GB" dirty="0" err="1"/>
              <a:t>käyttö</a:t>
            </a:r>
            <a:r>
              <a:rPr lang="en-GB" dirty="0"/>
              <a:t> </a:t>
            </a:r>
            <a:r>
              <a:rPr lang="en-GB" dirty="0" err="1"/>
              <a:t>ja</a:t>
            </a:r>
            <a:r>
              <a:rPr lang="en-GB" dirty="0"/>
              <a:t> </a:t>
            </a:r>
            <a:r>
              <a:rPr lang="en-GB" dirty="0" err="1"/>
              <a:t>asiakastyytyväisyys</a:t>
            </a:r>
            <a:br>
              <a:rPr lang="en-FI" dirty="0"/>
            </a:br>
            <a:endParaRPr lang="en-FI" dirty="0"/>
          </a:p>
        </p:txBody>
      </p:sp>
      <p:sp>
        <p:nvSpPr>
          <p:cNvPr id="18" name="Dian numeron paikkamerkki 4">
            <a:extLst>
              <a:ext uri="{FF2B5EF4-FFF2-40B4-BE49-F238E27FC236}">
                <a16:creationId xmlns:a16="http://schemas.microsoft.com/office/drawing/2014/main" id="{6AE09462-65B5-214F-B97D-999869890308}"/>
              </a:ext>
            </a:extLst>
          </p:cNvPr>
          <p:cNvSpPr txBox="1">
            <a:spLocks/>
          </p:cNvSpPr>
          <p:nvPr/>
        </p:nvSpPr>
        <p:spPr>
          <a:xfrm>
            <a:off x="781200" y="6512768"/>
            <a:ext cx="366880" cy="228600"/>
          </a:xfrm>
          <a:prstGeom prst="rect">
            <a:avLst/>
          </a:prstGeom>
        </p:spPr>
        <p:txBody>
          <a:bodyPr lIns="0" tIns="0" rIns="0" bIns="0"/>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CCB783-365B-40E8-A1C9-91A9348041A5}" type="slidenum">
              <a:rPr lang="fi-FI" sz="900">
                <a:solidFill>
                  <a:schemeClr val="accent1"/>
                </a:solidFill>
              </a:rPr>
              <a:pPr/>
              <a:t>7</a:t>
            </a:fld>
            <a:endParaRPr lang="fi-FI" sz="900" dirty="0">
              <a:solidFill>
                <a:schemeClr val="accent1"/>
              </a:solidFill>
            </a:endParaRPr>
          </a:p>
        </p:txBody>
      </p:sp>
    </p:spTree>
    <p:extLst>
      <p:ext uri="{BB962C8B-B14F-4D97-AF65-F5344CB8AC3E}">
        <p14:creationId xmlns:p14="http://schemas.microsoft.com/office/powerpoint/2010/main" val="2937254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745EE8-271B-FA4F-AD0B-429730396145}"/>
              </a:ext>
            </a:extLst>
          </p:cNvPr>
          <p:cNvSpPr/>
          <p:nvPr/>
        </p:nvSpPr>
        <p:spPr>
          <a:xfrm>
            <a:off x="8434734" y="4181018"/>
            <a:ext cx="2917850" cy="400110"/>
          </a:xfrm>
          <a:prstGeom prst="rect">
            <a:avLst/>
          </a:prstGeom>
        </p:spPr>
        <p:txBody>
          <a:bodyPr wrap="none" rIns="0">
            <a:spAutoFit/>
          </a:bodyPr>
          <a:lstStyle/>
          <a:p>
            <a:pPr algn="r"/>
            <a:r>
              <a:rPr lang="en-GB" sz="1000" dirty="0" err="1"/>
              <a:t>Katso</a:t>
            </a:r>
            <a:r>
              <a:rPr lang="en-GB" sz="1000" dirty="0"/>
              <a:t> </a:t>
            </a:r>
            <a:r>
              <a:rPr lang="en-GB" sz="1000" dirty="0" err="1"/>
              <a:t>lähdeaineistoluettelo</a:t>
            </a:r>
            <a:r>
              <a:rPr lang="en-GB" sz="1000" dirty="0"/>
              <a:t> </a:t>
            </a:r>
            <a:r>
              <a:rPr lang="en-GB" sz="1000" dirty="0" err="1"/>
              <a:t>esityksen</a:t>
            </a:r>
            <a:r>
              <a:rPr lang="en-GB" sz="1000" dirty="0"/>
              <a:t> </a:t>
            </a:r>
            <a:r>
              <a:rPr lang="en-GB" sz="1000" dirty="0" err="1"/>
              <a:t>kalvolta</a:t>
            </a:r>
            <a:r>
              <a:rPr lang="en-GB" sz="1000" dirty="0"/>
              <a:t> 14</a:t>
            </a:r>
          </a:p>
          <a:p>
            <a:pPr algn="r"/>
            <a:endParaRPr lang="fi-FI" sz="1000" dirty="0"/>
          </a:p>
        </p:txBody>
      </p:sp>
      <p:graphicFrame>
        <p:nvGraphicFramePr>
          <p:cNvPr id="11" name="Taulukko 6">
            <a:extLst>
              <a:ext uri="{FF2B5EF4-FFF2-40B4-BE49-F238E27FC236}">
                <a16:creationId xmlns:a16="http://schemas.microsoft.com/office/drawing/2014/main" id="{B698A575-B8A3-6849-A537-4B6737B6245B}"/>
              </a:ext>
            </a:extLst>
          </p:cNvPr>
          <p:cNvGraphicFramePr>
            <a:graphicFrameLocks/>
          </p:cNvGraphicFramePr>
          <p:nvPr>
            <p:extLst>
              <p:ext uri="{D42A27DB-BD31-4B8C-83A1-F6EECF244321}">
                <p14:modId xmlns:p14="http://schemas.microsoft.com/office/powerpoint/2010/main" val="2998321979"/>
              </p:ext>
            </p:extLst>
          </p:nvPr>
        </p:nvGraphicFramePr>
        <p:xfrm>
          <a:off x="774000" y="1242000"/>
          <a:ext cx="10571480" cy="2892720"/>
        </p:xfrm>
        <a:graphic>
          <a:graphicData uri="http://schemas.openxmlformats.org/drawingml/2006/table">
            <a:tbl>
              <a:tblPr firstRow="1" bandRow="1">
                <a:tableStyleId>{6E25E649-3F16-4E02-A733-19D2CDBF48F0}</a:tableStyleId>
              </a:tblPr>
              <a:tblGrid>
                <a:gridCol w="1281232">
                  <a:extLst>
                    <a:ext uri="{9D8B030D-6E8A-4147-A177-3AD203B41FA5}">
                      <a16:colId xmlns:a16="http://schemas.microsoft.com/office/drawing/2014/main" val="4171460580"/>
                    </a:ext>
                  </a:extLst>
                </a:gridCol>
                <a:gridCol w="6417032">
                  <a:extLst>
                    <a:ext uri="{9D8B030D-6E8A-4147-A177-3AD203B41FA5}">
                      <a16:colId xmlns:a16="http://schemas.microsoft.com/office/drawing/2014/main" val="1755461022"/>
                    </a:ext>
                  </a:extLst>
                </a:gridCol>
                <a:gridCol w="2873216">
                  <a:extLst>
                    <a:ext uri="{9D8B030D-6E8A-4147-A177-3AD203B41FA5}">
                      <a16:colId xmlns:a16="http://schemas.microsoft.com/office/drawing/2014/main" val="554511778"/>
                    </a:ext>
                  </a:extLst>
                </a:gridCol>
              </a:tblGrid>
              <a:tr h="373410">
                <a:tc>
                  <a:txBody>
                    <a:bodyPr/>
                    <a:lstStyle/>
                    <a:p>
                      <a:r>
                        <a:rPr lang="en-GB" sz="1400" b="1" kern="800" spc="100" baseline="0" dirty="0" err="1">
                          <a:solidFill>
                            <a:schemeClr val="tx1"/>
                          </a:solidFill>
                        </a:rPr>
                        <a:t>Mittari</a:t>
                      </a:r>
                      <a:endParaRPr lang="fi-FI" sz="1300" b="0" kern="800" spc="100" baseline="0" dirty="0">
                        <a:solidFill>
                          <a:schemeClr val="tx1"/>
                        </a:solidFill>
                      </a:endParaRPr>
                    </a:p>
                  </a:txBody>
                  <a:tcPr marL="18000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dirty="0"/>
                    </a:p>
                    <a:p>
                      <a:pPr marL="273050" marR="0" lvl="0" indent="0" algn="l" defTabSz="914400" rtl="0" eaLnBrk="1" fontAlgn="auto" latinLnBrk="0" hangingPunct="1">
                        <a:lnSpc>
                          <a:spcPct val="100000"/>
                        </a:lnSpc>
                        <a:spcBef>
                          <a:spcPts val="0"/>
                        </a:spcBef>
                        <a:spcAft>
                          <a:spcPts val="0"/>
                        </a:spcAft>
                        <a:buClrTx/>
                        <a:buSzTx/>
                        <a:buFontTx/>
                        <a:buNone/>
                        <a:tabLst/>
                        <a:defRPr/>
                      </a:pPr>
                      <a:r>
                        <a:rPr lang="fi-FI" sz="1400" spc="100" baseline="0" dirty="0">
                          <a:solidFill>
                            <a:schemeClr val="tx1"/>
                          </a:solidFill>
                        </a:rPr>
                        <a:t>Tilannekuva</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9213" marR="0" lvl="0" indent="0" algn="r" defTabSz="914400" rtl="0" eaLnBrk="1" fontAlgn="auto" latinLnBrk="0" hangingPunct="1">
                        <a:lnSpc>
                          <a:spcPct val="100000"/>
                        </a:lnSpc>
                        <a:spcBef>
                          <a:spcPts val="0"/>
                        </a:spcBef>
                        <a:spcAft>
                          <a:spcPts val="0"/>
                        </a:spcAft>
                        <a:buClrTx/>
                        <a:buSzTx/>
                        <a:buFontTx/>
                        <a:buNone/>
                        <a:tabLst/>
                        <a:defRPr/>
                      </a:pPr>
                      <a:endParaRPr lang="fi-FI" sz="1400" dirty="0"/>
                    </a:p>
                    <a:p>
                      <a:pPr marL="49213" marR="0" lvl="0" indent="0" algn="l" defTabSz="914400" rtl="0" eaLnBrk="1" fontAlgn="auto" latinLnBrk="0" hangingPunct="1">
                        <a:lnSpc>
                          <a:spcPct val="100000"/>
                        </a:lnSpc>
                        <a:spcBef>
                          <a:spcPts val="0"/>
                        </a:spcBef>
                        <a:spcAft>
                          <a:spcPts val="0"/>
                        </a:spcAft>
                        <a:buClrTx/>
                        <a:buSzTx/>
                        <a:buFontTx/>
                        <a:buNone/>
                        <a:tabLst/>
                        <a:defRPr/>
                      </a:pPr>
                      <a:r>
                        <a:rPr lang="fi-FI" sz="1400" spc="100" baseline="0" dirty="0">
                          <a:solidFill>
                            <a:schemeClr val="tx1"/>
                          </a:solidFill>
                        </a:rPr>
                        <a:t>Tavoitetila</a:t>
                      </a:r>
                    </a:p>
                  </a:txBody>
                  <a:tcPr marL="180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1315302"/>
                  </a:ext>
                </a:extLst>
              </a:tr>
              <a:tr h="1414687">
                <a:tc>
                  <a:txBody>
                    <a:bodyPr/>
                    <a:lstStyle/>
                    <a:p>
                      <a:pPr marL="0"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fi-FI" sz="1100" b="1" kern="1200" noProof="0" dirty="0">
                          <a:solidFill>
                            <a:schemeClr val="tx1"/>
                          </a:solidFill>
                          <a:latin typeface="+mn-lt"/>
                          <a:ea typeface="+mn-ea"/>
                          <a:cs typeface="+mn-cs"/>
                        </a:rPr>
                        <a:t>Käyttäjien tyytyväisyys digitaalisiin palveluihin</a:t>
                      </a:r>
                    </a:p>
                    <a:p>
                      <a:endParaRPr lang="fi-FI" sz="1300" dirty="0"/>
                    </a:p>
                  </a:txBody>
                  <a:tcPr marL="180000" marT="180000">
                    <a:lnL w="28575"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3050" lvl="2" indent="0" defTabSz="990570">
                        <a:lnSpc>
                          <a:spcPct val="100000"/>
                        </a:lnSpc>
                        <a:spcBef>
                          <a:spcPts val="0"/>
                        </a:spcBef>
                        <a:spcAft>
                          <a:spcPts val="600"/>
                        </a:spcAft>
                        <a:buClr>
                          <a:srgbClr val="365ABD"/>
                        </a:buClr>
                        <a:tabLst/>
                      </a:pPr>
                      <a:r>
                        <a:rPr lang="fi-FI" sz="1100" dirty="0">
                          <a:solidFill>
                            <a:schemeClr val="tx1"/>
                          </a:solidFill>
                          <a:latin typeface="+mn-lt"/>
                        </a:rPr>
                        <a:t>Yhteinen asiakaspalautetyökalu on vasta valmisteilla.</a:t>
                      </a:r>
                      <a:endParaRPr lang="fi-FI" sz="1100" dirty="0">
                        <a:latin typeface="+mn-lt"/>
                      </a:endParaRPr>
                    </a:p>
                    <a:p>
                      <a:pPr marL="273050" lvl="2" indent="0" defTabSz="990570">
                        <a:lnSpc>
                          <a:spcPct val="100000"/>
                        </a:lnSpc>
                        <a:spcBef>
                          <a:spcPts val="0"/>
                        </a:spcBef>
                        <a:spcAft>
                          <a:spcPts val="600"/>
                        </a:spcAft>
                        <a:buClr>
                          <a:srgbClr val="365ABD"/>
                        </a:buClr>
                        <a:tabLst/>
                      </a:pPr>
                      <a:r>
                        <a:rPr lang="fi-FI" sz="1100" b="1" dirty="0">
                          <a:latin typeface="+mn-lt"/>
                        </a:rPr>
                        <a:t>64 % piti viranomaisten ja julkisten palvelujen sivuja melko helppokäyttöisinä,</a:t>
                      </a:r>
                      <a:r>
                        <a:rPr lang="fi-FI" sz="1100" b="1" baseline="0" dirty="0">
                          <a:latin typeface="+mn-lt"/>
                        </a:rPr>
                        <a:t> </a:t>
                      </a:r>
                      <a:br>
                        <a:rPr lang="fi-FI" sz="1100" b="1" baseline="0" dirty="0">
                          <a:latin typeface="+mn-lt"/>
                        </a:rPr>
                      </a:br>
                      <a:r>
                        <a:rPr lang="fi-FI" sz="1100" b="1" baseline="0" dirty="0">
                          <a:latin typeface="+mn-lt"/>
                        </a:rPr>
                        <a:t>11 % erittäin helppokäyttöisinä, 9 % melko vaikeakäyttöisinä ja 2 % erittäin vaikeakäyttöisinä</a:t>
                      </a:r>
                      <a:r>
                        <a:rPr lang="fi-FI" sz="1100" baseline="0" dirty="0">
                          <a:latin typeface="+mn-lt"/>
                        </a:rPr>
                        <a:t>.</a:t>
                      </a:r>
                      <a:endParaRPr lang="fi-FI" sz="1100" dirty="0">
                        <a:latin typeface="+mn-lt"/>
                      </a:endParaRPr>
                    </a:p>
                    <a:p>
                      <a:pPr marL="273050" lvl="2" indent="0">
                        <a:lnSpc>
                          <a:spcPct val="100000"/>
                        </a:lnSpc>
                        <a:spcBef>
                          <a:spcPts val="0"/>
                        </a:spcBef>
                        <a:spcAft>
                          <a:spcPts val="600"/>
                        </a:spcAft>
                        <a:tabLst/>
                      </a:pPr>
                      <a:r>
                        <a:rPr lang="fi-FI" sz="1100" b="0" i="0" u="none" strike="noStrike" baseline="0" dirty="0">
                          <a:solidFill>
                            <a:srgbClr val="000000"/>
                          </a:solidFill>
                          <a:latin typeface="+mn-lt"/>
                        </a:rPr>
                        <a:t>Vajaa neljännes vastaajista oli täysin samaa mieltä siitä, että sähköiset palvelut tukevat omatoimista terveyden ja hyvinvoinnin hoitoa. Noin kolmannes oli sitä mieltä, että ne tukevat hoidon tehostumista ja palveluiden piiriin pääsyn nopeutumista. </a:t>
                      </a:r>
                    </a:p>
                    <a:p>
                      <a:pPr marL="273050" lvl="2" indent="0">
                        <a:lnSpc>
                          <a:spcPct val="100000"/>
                        </a:lnSpc>
                        <a:spcBef>
                          <a:spcPts val="0"/>
                        </a:spcBef>
                        <a:spcAft>
                          <a:spcPts val="600"/>
                        </a:spcAft>
                        <a:tabLst/>
                      </a:pPr>
                      <a:r>
                        <a:rPr lang="fi-FI" sz="1100" b="0" i="0" u="none" strike="noStrike" baseline="0" dirty="0">
                          <a:solidFill>
                            <a:srgbClr val="000000"/>
                          </a:solidFill>
                          <a:latin typeface="+mn-lt"/>
                        </a:rPr>
                        <a:t>Vajaa puolet näki hyödyksi ajan ja rahan säästön sekä yli puolet, että sähköiset palvelut auttavat muistamaan varatut ajat. Puolet vastaajista on kokenut sähköisen asioinnin esteitä </a:t>
                      </a:r>
                      <a:br>
                        <a:rPr lang="fi-FI" sz="1100" b="0" i="0" u="none" strike="noStrike" baseline="0" dirty="0">
                          <a:solidFill>
                            <a:srgbClr val="000000"/>
                          </a:solidFill>
                          <a:latin typeface="+mn-lt"/>
                        </a:rPr>
                      </a:br>
                      <a:r>
                        <a:rPr lang="fi-FI" sz="1100" b="0" i="0" u="none" strike="noStrike" baseline="0" dirty="0">
                          <a:solidFill>
                            <a:srgbClr val="000000"/>
                          </a:solidFill>
                          <a:latin typeface="+mn-lt"/>
                        </a:rPr>
                        <a:t>tai vaikeuksia.</a:t>
                      </a:r>
                      <a:endParaRPr lang="fi-FI" sz="1100" dirty="0">
                        <a:solidFill>
                          <a:schemeClr val="tx1"/>
                        </a:solidFill>
                        <a:latin typeface="+mn-lt"/>
                      </a:endParaRPr>
                    </a:p>
                    <a:p>
                      <a:pPr marL="9525" lvl="2" indent="-9525" defTabSz="990570">
                        <a:lnSpc>
                          <a:spcPct val="100000"/>
                        </a:lnSpc>
                        <a:spcBef>
                          <a:spcPts val="0"/>
                        </a:spcBef>
                        <a:spcAft>
                          <a:spcPts val="600"/>
                        </a:spcAft>
                        <a:buClr>
                          <a:srgbClr val="365ABD"/>
                        </a:buClr>
                        <a:tabLst/>
                      </a:pPr>
                      <a:endParaRPr lang="fi-FI" sz="1100" dirty="0">
                        <a:solidFill>
                          <a:schemeClr val="tx1"/>
                        </a:solidFill>
                        <a:latin typeface="+mn-lt"/>
                      </a:endParaRPr>
                    </a:p>
                  </a:txBody>
                  <a:tcPr marL="180000" marT="180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9213" marR="0" lvl="2" indent="0" algn="l" rtl="0" eaLnBrk="1" fontAlgn="auto" latinLnBrk="0" hangingPunct="1">
                        <a:lnSpc>
                          <a:spcPct val="100000"/>
                        </a:lnSpc>
                        <a:spcBef>
                          <a:spcPts val="0"/>
                        </a:spcBef>
                        <a:spcAft>
                          <a:spcPts val="600"/>
                        </a:spcAft>
                        <a:buFont typeface="Arial" panose="020B0604020202020204" pitchFamily="34" charset="0"/>
                        <a:buNone/>
                        <a:tabLst/>
                      </a:pPr>
                      <a:r>
                        <a:rPr lang="fi-FI" sz="1100" b="0" kern="1200" noProof="0" dirty="0">
                          <a:solidFill>
                            <a:schemeClr val="tx1"/>
                          </a:solidFill>
                          <a:latin typeface="+mn-lt"/>
                          <a:ea typeface="+mn-ea"/>
                          <a:cs typeface="+mn-cs"/>
                        </a:rPr>
                        <a:t>Digipalvelut on käytetyin </a:t>
                      </a:r>
                      <a:br>
                        <a:rPr lang="fi-FI" sz="1100" b="0" kern="1200" noProof="0" dirty="0">
                          <a:solidFill>
                            <a:schemeClr val="tx1"/>
                          </a:solidFill>
                          <a:latin typeface="+mn-lt"/>
                          <a:ea typeface="+mn-ea"/>
                          <a:cs typeface="+mn-cs"/>
                        </a:rPr>
                      </a:br>
                      <a:r>
                        <a:rPr lang="fi-FI" sz="1100" b="0" kern="1200" noProof="0" dirty="0">
                          <a:solidFill>
                            <a:schemeClr val="tx1"/>
                          </a:solidFill>
                          <a:latin typeface="+mn-lt"/>
                          <a:ea typeface="+mn-ea"/>
                          <a:cs typeface="+mn-cs"/>
                        </a:rPr>
                        <a:t>ja halutuin tapa asioida.</a:t>
                      </a:r>
                    </a:p>
                    <a:p>
                      <a:pPr marL="49213"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fi-FI" sz="1100" b="0" kern="1200" noProof="0" dirty="0">
                          <a:solidFill>
                            <a:schemeClr val="tx1"/>
                          </a:solidFill>
                          <a:latin typeface="+mn-lt"/>
                          <a:ea typeface="+mn-ea"/>
                          <a:cs typeface="+mn-cs"/>
                        </a:rPr>
                        <a:t>Julkisen hallinnon strategia</a:t>
                      </a:r>
                      <a:br>
                        <a:rPr lang="fi-FI" sz="1100" b="0" kern="1200" noProof="0" dirty="0">
                          <a:solidFill>
                            <a:schemeClr val="tx1"/>
                          </a:solidFill>
                          <a:latin typeface="+mn-lt"/>
                          <a:ea typeface="+mn-ea"/>
                          <a:cs typeface="+mn-cs"/>
                        </a:rPr>
                      </a:br>
                      <a:r>
                        <a:rPr lang="fi-FI" sz="1100" b="0" kern="1200" noProof="0" dirty="0">
                          <a:solidFill>
                            <a:schemeClr val="tx1"/>
                          </a:solidFill>
                          <a:latin typeface="+mn-lt"/>
                          <a:ea typeface="+mn-ea"/>
                          <a:cs typeface="+mn-cs"/>
                        </a:rPr>
                        <a:t>tuo tavoitetilan.</a:t>
                      </a:r>
                    </a:p>
                  </a:txBody>
                  <a:tcPr marL="180000" marT="180000">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3135018"/>
                  </a:ext>
                </a:extLst>
              </a:tr>
            </a:tbl>
          </a:graphicData>
        </a:graphic>
      </p:graphicFrame>
      <p:sp>
        <p:nvSpPr>
          <p:cNvPr id="8" name="Title 6">
            <a:extLst>
              <a:ext uri="{FF2B5EF4-FFF2-40B4-BE49-F238E27FC236}">
                <a16:creationId xmlns:a16="http://schemas.microsoft.com/office/drawing/2014/main" id="{EC87BDC3-52C8-9F42-84EB-AF8B5414DAEE}"/>
              </a:ext>
            </a:extLst>
          </p:cNvPr>
          <p:cNvSpPr>
            <a:spLocks noGrp="1"/>
          </p:cNvSpPr>
          <p:nvPr>
            <p:ph type="title"/>
          </p:nvPr>
        </p:nvSpPr>
        <p:spPr>
          <a:xfrm>
            <a:off x="782320" y="260648"/>
            <a:ext cx="10571480" cy="1325563"/>
          </a:xfrm>
        </p:spPr>
        <p:txBody>
          <a:bodyPr/>
          <a:lstStyle/>
          <a:p>
            <a:r>
              <a:rPr lang="en-GB" dirty="0" err="1"/>
              <a:t>Digipalveluiden</a:t>
            </a:r>
            <a:r>
              <a:rPr lang="en-GB" dirty="0"/>
              <a:t> </a:t>
            </a:r>
            <a:r>
              <a:rPr lang="en-GB" dirty="0" err="1"/>
              <a:t>käyttö</a:t>
            </a:r>
            <a:r>
              <a:rPr lang="en-GB" dirty="0"/>
              <a:t> </a:t>
            </a:r>
            <a:r>
              <a:rPr lang="en-GB" dirty="0" err="1"/>
              <a:t>ja</a:t>
            </a:r>
            <a:r>
              <a:rPr lang="en-GB" dirty="0"/>
              <a:t> </a:t>
            </a:r>
            <a:r>
              <a:rPr lang="en-GB" dirty="0" err="1"/>
              <a:t>asiakastyytyväisyys</a:t>
            </a:r>
            <a:br>
              <a:rPr lang="en-FI" dirty="0"/>
            </a:br>
            <a:endParaRPr lang="en-FI" dirty="0"/>
          </a:p>
        </p:txBody>
      </p:sp>
      <p:sp>
        <p:nvSpPr>
          <p:cNvPr id="15" name="Dian numeron paikkamerkki 4">
            <a:extLst>
              <a:ext uri="{FF2B5EF4-FFF2-40B4-BE49-F238E27FC236}">
                <a16:creationId xmlns:a16="http://schemas.microsoft.com/office/drawing/2014/main" id="{826FAC36-EAB7-9E4F-A92E-1A3711D58DA6}"/>
              </a:ext>
            </a:extLst>
          </p:cNvPr>
          <p:cNvSpPr txBox="1">
            <a:spLocks/>
          </p:cNvSpPr>
          <p:nvPr/>
        </p:nvSpPr>
        <p:spPr>
          <a:xfrm>
            <a:off x="781200" y="6512768"/>
            <a:ext cx="366880" cy="228600"/>
          </a:xfrm>
          <a:prstGeom prst="rect">
            <a:avLst/>
          </a:prstGeom>
        </p:spPr>
        <p:txBody>
          <a:bodyPr lIns="0" tIns="0" rIns="0" bIns="0"/>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CCB783-365B-40E8-A1C9-91A9348041A5}" type="slidenum">
              <a:rPr lang="fi-FI" sz="900">
                <a:solidFill>
                  <a:schemeClr val="accent1"/>
                </a:solidFill>
              </a:rPr>
              <a:pPr/>
              <a:t>8</a:t>
            </a:fld>
            <a:endParaRPr lang="fi-FI" sz="900" dirty="0">
              <a:solidFill>
                <a:schemeClr val="accent1"/>
              </a:solidFill>
            </a:endParaRPr>
          </a:p>
        </p:txBody>
      </p:sp>
      <p:grpSp>
        <p:nvGrpSpPr>
          <p:cNvPr id="17" name="Group 16" descr="””&#10;">
            <a:extLst>
              <a:ext uri="{FF2B5EF4-FFF2-40B4-BE49-F238E27FC236}">
                <a16:creationId xmlns:a16="http://schemas.microsoft.com/office/drawing/2014/main" id="{793989AC-BB72-0A41-8263-374E546A56D0}"/>
              </a:ext>
            </a:extLst>
          </p:cNvPr>
          <p:cNvGrpSpPr/>
          <p:nvPr/>
        </p:nvGrpSpPr>
        <p:grpSpPr>
          <a:xfrm>
            <a:off x="10492048" y="324493"/>
            <a:ext cx="853005" cy="774479"/>
            <a:chOff x="10492048" y="324493"/>
            <a:chExt cx="853005" cy="774479"/>
          </a:xfrm>
        </p:grpSpPr>
        <p:sp>
          <p:nvSpPr>
            <p:cNvPr id="18" name="Oval 17" descr="””&#10;">
              <a:extLst>
                <a:ext uri="{FF2B5EF4-FFF2-40B4-BE49-F238E27FC236}">
                  <a16:creationId xmlns:a16="http://schemas.microsoft.com/office/drawing/2014/main" id="{0287E9B7-2353-5948-B93C-F9A7BFE2A61C}"/>
                </a:ext>
              </a:extLst>
            </p:cNvPr>
            <p:cNvSpPr/>
            <p:nvPr/>
          </p:nvSpPr>
          <p:spPr>
            <a:xfrm>
              <a:off x="10492048" y="324493"/>
              <a:ext cx="773382" cy="773382"/>
            </a:xfrm>
            <a:prstGeom prst="ellipse">
              <a:avLst/>
            </a:prstGeom>
            <a:solidFill>
              <a:schemeClr val="accent1">
                <a:lumMod val="40000"/>
                <a:lumOff val="60000"/>
                <a:alpha val="9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19" name="Graphic 18" descr="””&#10;">
              <a:extLst>
                <a:ext uri="{FF2B5EF4-FFF2-40B4-BE49-F238E27FC236}">
                  <a16:creationId xmlns:a16="http://schemas.microsoft.com/office/drawing/2014/main" id="{71BB1AFB-A617-8841-B47D-E0CF02AF76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722753" y="476672"/>
              <a:ext cx="622300" cy="622300"/>
            </a:xfrm>
            <a:prstGeom prst="rect">
              <a:avLst/>
            </a:prstGeom>
          </p:spPr>
        </p:pic>
      </p:grpSp>
    </p:spTree>
    <p:extLst>
      <p:ext uri="{BB962C8B-B14F-4D97-AF65-F5344CB8AC3E}">
        <p14:creationId xmlns:p14="http://schemas.microsoft.com/office/powerpoint/2010/main" val="2831209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9A06FF-FCB3-C840-BEA3-9A4F391F5D1C}"/>
              </a:ext>
            </a:extLst>
          </p:cNvPr>
          <p:cNvSpPr/>
          <p:nvPr/>
        </p:nvSpPr>
        <p:spPr>
          <a:xfrm>
            <a:off x="8493016" y="5909210"/>
            <a:ext cx="2860784" cy="400110"/>
          </a:xfrm>
          <a:prstGeom prst="rect">
            <a:avLst/>
          </a:prstGeom>
        </p:spPr>
        <p:txBody>
          <a:bodyPr wrap="none" rIns="0">
            <a:spAutoFit/>
          </a:bodyPr>
          <a:lstStyle/>
          <a:p>
            <a:pPr algn="r"/>
            <a:r>
              <a:rPr lang="en-GB" sz="1000" dirty="0" err="1"/>
              <a:t>Katso</a:t>
            </a:r>
            <a:r>
              <a:rPr lang="en-GB" sz="1000" dirty="0"/>
              <a:t> </a:t>
            </a:r>
            <a:r>
              <a:rPr lang="en-GB" sz="1000" dirty="0" err="1"/>
              <a:t>lähdeaineistoluettelo</a:t>
            </a:r>
            <a:r>
              <a:rPr lang="en-GB" sz="1000" dirty="0"/>
              <a:t> </a:t>
            </a:r>
            <a:r>
              <a:rPr lang="en-GB" sz="1000" dirty="0" err="1"/>
              <a:t>esityksen</a:t>
            </a:r>
            <a:r>
              <a:rPr lang="en-GB" sz="1000" dirty="0"/>
              <a:t> </a:t>
            </a:r>
            <a:r>
              <a:rPr lang="en-GB" sz="1000" dirty="0" err="1"/>
              <a:t>kalvolta</a:t>
            </a:r>
            <a:r>
              <a:rPr lang="en-GB" sz="1000" dirty="0"/>
              <a:t> 14</a:t>
            </a:r>
          </a:p>
          <a:p>
            <a:pPr algn="r"/>
            <a:endParaRPr lang="fi-FI" sz="1000" dirty="0"/>
          </a:p>
        </p:txBody>
      </p:sp>
      <p:graphicFrame>
        <p:nvGraphicFramePr>
          <p:cNvPr id="11" name="Taulukko 6">
            <a:extLst>
              <a:ext uri="{FF2B5EF4-FFF2-40B4-BE49-F238E27FC236}">
                <a16:creationId xmlns:a16="http://schemas.microsoft.com/office/drawing/2014/main" id="{B698A575-B8A3-6849-A537-4B6737B6245B}"/>
              </a:ext>
            </a:extLst>
          </p:cNvPr>
          <p:cNvGraphicFramePr>
            <a:graphicFrameLocks/>
          </p:cNvGraphicFramePr>
          <p:nvPr>
            <p:extLst>
              <p:ext uri="{D42A27DB-BD31-4B8C-83A1-F6EECF244321}">
                <p14:modId xmlns:p14="http://schemas.microsoft.com/office/powerpoint/2010/main" val="2480628082"/>
              </p:ext>
            </p:extLst>
          </p:nvPr>
        </p:nvGraphicFramePr>
        <p:xfrm>
          <a:off x="774000" y="1242000"/>
          <a:ext cx="10571480" cy="4612135"/>
        </p:xfrm>
        <a:graphic>
          <a:graphicData uri="http://schemas.openxmlformats.org/drawingml/2006/table">
            <a:tbl>
              <a:tblPr firstRow="1" bandRow="1">
                <a:tableStyleId>{6E25E649-3F16-4E02-A733-19D2CDBF48F0}</a:tableStyleId>
              </a:tblPr>
              <a:tblGrid>
                <a:gridCol w="1505576">
                  <a:extLst>
                    <a:ext uri="{9D8B030D-6E8A-4147-A177-3AD203B41FA5}">
                      <a16:colId xmlns:a16="http://schemas.microsoft.com/office/drawing/2014/main" val="4171460580"/>
                    </a:ext>
                  </a:extLst>
                </a:gridCol>
                <a:gridCol w="6192688">
                  <a:extLst>
                    <a:ext uri="{9D8B030D-6E8A-4147-A177-3AD203B41FA5}">
                      <a16:colId xmlns:a16="http://schemas.microsoft.com/office/drawing/2014/main" val="1755461022"/>
                    </a:ext>
                  </a:extLst>
                </a:gridCol>
                <a:gridCol w="2873216">
                  <a:extLst>
                    <a:ext uri="{9D8B030D-6E8A-4147-A177-3AD203B41FA5}">
                      <a16:colId xmlns:a16="http://schemas.microsoft.com/office/drawing/2014/main" val="554511778"/>
                    </a:ext>
                  </a:extLst>
                </a:gridCol>
              </a:tblGrid>
              <a:tr h="407199">
                <a:tc>
                  <a:txBody>
                    <a:bodyPr/>
                    <a:lstStyle/>
                    <a:p>
                      <a:r>
                        <a:rPr lang="en-GB" sz="1400" b="1" kern="800" spc="100" baseline="0" dirty="0" err="1">
                          <a:solidFill>
                            <a:schemeClr val="tx1"/>
                          </a:solidFill>
                        </a:rPr>
                        <a:t>Mittari</a:t>
                      </a:r>
                      <a:endParaRPr lang="fi-FI" sz="1300" b="0" kern="800" spc="100" baseline="0" dirty="0">
                        <a:solidFill>
                          <a:schemeClr val="tx1"/>
                        </a:solidFill>
                      </a:endParaRPr>
                    </a:p>
                  </a:txBody>
                  <a:tcPr marL="18000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dirty="0"/>
                    </a:p>
                    <a:p>
                      <a:pPr marL="50800" marR="0" lvl="0" indent="0" algn="l" defTabSz="914400" rtl="0" eaLnBrk="1" fontAlgn="auto" latinLnBrk="0" hangingPunct="1">
                        <a:lnSpc>
                          <a:spcPct val="100000"/>
                        </a:lnSpc>
                        <a:spcBef>
                          <a:spcPts val="0"/>
                        </a:spcBef>
                        <a:spcAft>
                          <a:spcPts val="0"/>
                        </a:spcAft>
                        <a:buClrTx/>
                        <a:buSzTx/>
                        <a:buFontTx/>
                        <a:buNone/>
                        <a:tabLst/>
                        <a:defRPr/>
                      </a:pPr>
                      <a:r>
                        <a:rPr lang="fi-FI" sz="1400" spc="100" baseline="0" dirty="0">
                          <a:solidFill>
                            <a:schemeClr val="tx1"/>
                          </a:solidFill>
                        </a:rPr>
                        <a:t>Tilannekuva</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i-FI" sz="1400" dirty="0"/>
                    </a:p>
                    <a:p>
                      <a:pPr marL="47625" marR="0" lvl="0" indent="0" algn="l" defTabSz="914400" rtl="0" eaLnBrk="1" fontAlgn="auto" latinLnBrk="0" hangingPunct="1">
                        <a:lnSpc>
                          <a:spcPct val="100000"/>
                        </a:lnSpc>
                        <a:spcBef>
                          <a:spcPts val="0"/>
                        </a:spcBef>
                        <a:spcAft>
                          <a:spcPts val="0"/>
                        </a:spcAft>
                        <a:buClrTx/>
                        <a:buSzTx/>
                        <a:buFontTx/>
                        <a:buNone/>
                        <a:tabLst/>
                        <a:defRPr/>
                      </a:pPr>
                      <a:r>
                        <a:rPr lang="fi-FI" sz="1400" spc="100" baseline="0" dirty="0">
                          <a:solidFill>
                            <a:schemeClr val="tx1"/>
                          </a:solidFill>
                        </a:rPr>
                        <a:t>Tavoitetila</a:t>
                      </a:r>
                    </a:p>
                  </a:txBody>
                  <a:tcPr marL="180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1315302"/>
                  </a:ext>
                </a:extLst>
              </a:tr>
              <a:tr h="12313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baseline="0" noProof="0" dirty="0" err="1">
                          <a:solidFill>
                            <a:schemeClr val="tx1"/>
                          </a:solidFill>
                        </a:rPr>
                        <a:t>Julkaistujen</a:t>
                      </a:r>
                      <a:r>
                        <a:rPr lang="en-US" sz="1100" b="1" baseline="0" noProof="0" dirty="0">
                          <a:solidFill>
                            <a:schemeClr val="tx1"/>
                          </a:solidFill>
                        </a:rPr>
                        <a:t> </a:t>
                      </a:r>
                      <a:r>
                        <a:rPr lang="en-US" sz="1100" b="1" baseline="0" noProof="0" dirty="0" err="1">
                          <a:solidFill>
                            <a:schemeClr val="tx1"/>
                          </a:solidFill>
                        </a:rPr>
                        <a:t>saavutettavuus</a:t>
                      </a:r>
                      <a:r>
                        <a:rPr lang="en-US" sz="1100" b="1" baseline="0" noProof="0" dirty="0">
                          <a:solidFill>
                            <a:schemeClr val="tx1"/>
                          </a:solidFill>
                        </a:rPr>
                        <a:t>-</a:t>
                      </a:r>
                      <a:br>
                        <a:rPr lang="en-US" sz="1100" b="1" baseline="0" noProof="0" dirty="0">
                          <a:solidFill>
                            <a:schemeClr val="tx1"/>
                          </a:solidFill>
                        </a:rPr>
                      </a:br>
                      <a:r>
                        <a:rPr lang="en-US" sz="1100" b="1" baseline="0" noProof="0" dirty="0" err="1">
                          <a:solidFill>
                            <a:schemeClr val="tx1"/>
                          </a:solidFill>
                        </a:rPr>
                        <a:t>selosteiden</a:t>
                      </a:r>
                      <a:r>
                        <a:rPr lang="en-US" sz="1100" b="1" baseline="0" noProof="0" dirty="0">
                          <a:solidFill>
                            <a:schemeClr val="tx1"/>
                          </a:solidFill>
                        </a:rPr>
                        <a:t> </a:t>
                      </a:r>
                      <a:r>
                        <a:rPr lang="en-US" sz="1100" b="1" baseline="0" noProof="0" dirty="0" err="1">
                          <a:solidFill>
                            <a:schemeClr val="tx1"/>
                          </a:solidFill>
                        </a:rPr>
                        <a:t>määrä</a:t>
                      </a:r>
                      <a:endParaRPr lang="en-US" sz="1100" b="1" baseline="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baseline="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baseline="0" noProof="0" dirty="0">
                        <a:solidFill>
                          <a:schemeClr val="tx1"/>
                        </a:solidFill>
                      </a:endParaRPr>
                    </a:p>
                  </a:txBody>
                  <a:tcPr marL="180000" marT="180000">
                    <a:lnL w="28575"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6525" marR="0" lvl="2" indent="-85725"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fi-FI" sz="1100" b="1" kern="1200" noProof="0" dirty="0">
                          <a:solidFill>
                            <a:schemeClr val="tx1"/>
                          </a:solidFill>
                          <a:latin typeface="+mn-lt"/>
                          <a:ea typeface="+mn-ea"/>
                          <a:cs typeface="+mn-cs"/>
                        </a:rPr>
                        <a:t>Digipalvelulain toimeenpano on edennyt VM:n kyselyn mukaisesti seuraavasti (n=162):</a:t>
                      </a:r>
                    </a:p>
                    <a:p>
                      <a:pPr marL="179388" marR="0" lvl="2" indent="-128588" algn="l" rtl="0" eaLnBrk="1" fontAlgn="auto" latinLnBrk="0" hangingPunct="1">
                        <a:lnSpc>
                          <a:spcPct val="100000"/>
                        </a:lnSpc>
                        <a:spcBef>
                          <a:spcPts val="0"/>
                        </a:spcBef>
                        <a:spcAft>
                          <a:spcPts val="600"/>
                        </a:spcAft>
                        <a:buClr>
                          <a:schemeClr val="tx1"/>
                        </a:buClr>
                        <a:buFont typeface="Arial" panose="020B0604020202020204" pitchFamily="34" charset="0"/>
                        <a:buChar char="•"/>
                        <a:tabLst/>
                      </a:pPr>
                      <a:r>
                        <a:rPr lang="fi-FI" sz="1100" b="0" kern="1200" noProof="0" dirty="0">
                          <a:solidFill>
                            <a:schemeClr val="tx1"/>
                          </a:solidFill>
                          <a:latin typeface="+mn-lt"/>
                          <a:ea typeface="+mn-ea"/>
                          <a:cs typeface="+mn-cs"/>
                        </a:rPr>
                        <a:t>28 % vastanneista: verkkosivustolla on saavutettavuusseloste</a:t>
                      </a:r>
                    </a:p>
                    <a:p>
                      <a:pPr marL="179388" marR="0" lvl="2" indent="-128588" algn="l" rtl="0" eaLnBrk="1" fontAlgn="auto" latinLnBrk="0" hangingPunct="1">
                        <a:lnSpc>
                          <a:spcPct val="100000"/>
                        </a:lnSpc>
                        <a:spcBef>
                          <a:spcPts val="0"/>
                        </a:spcBef>
                        <a:spcAft>
                          <a:spcPts val="600"/>
                        </a:spcAft>
                        <a:buClr>
                          <a:schemeClr val="tx1"/>
                        </a:buClr>
                        <a:buFont typeface="Arial" panose="020B0604020202020204" pitchFamily="34" charset="0"/>
                        <a:buChar char="•"/>
                        <a:tabLst/>
                      </a:pPr>
                      <a:r>
                        <a:rPr lang="fi-FI" sz="1100" b="0" kern="1200" noProof="0" dirty="0">
                          <a:solidFill>
                            <a:schemeClr val="tx1"/>
                          </a:solidFill>
                          <a:latin typeface="+mn-lt"/>
                          <a:ea typeface="+mn-ea"/>
                          <a:cs typeface="+mn-cs"/>
                        </a:rPr>
                        <a:t>72 %:</a:t>
                      </a:r>
                      <a:r>
                        <a:rPr lang="fi-FI" sz="1100" b="0" kern="1200" baseline="0" noProof="0" dirty="0">
                          <a:solidFill>
                            <a:schemeClr val="tx1"/>
                          </a:solidFill>
                          <a:latin typeface="+mn-lt"/>
                          <a:ea typeface="+mn-ea"/>
                          <a:cs typeface="+mn-cs"/>
                        </a:rPr>
                        <a:t> verkkosivustolta puuttuu seloste – joko lain vaatimukset eivät toteudu tai ei ole </a:t>
                      </a:r>
                      <a:br>
                        <a:rPr lang="fi-FI" sz="1100" b="0" kern="1200" baseline="0" noProof="0" dirty="0">
                          <a:solidFill>
                            <a:schemeClr val="tx1"/>
                          </a:solidFill>
                          <a:latin typeface="+mn-lt"/>
                          <a:ea typeface="+mn-ea"/>
                          <a:cs typeface="+mn-cs"/>
                        </a:rPr>
                      </a:br>
                      <a:r>
                        <a:rPr lang="fi-FI" sz="1100" b="0" kern="1200" baseline="0" noProof="0" dirty="0">
                          <a:solidFill>
                            <a:schemeClr val="tx1"/>
                          </a:solidFill>
                          <a:latin typeface="+mn-lt"/>
                          <a:ea typeface="+mn-ea"/>
                          <a:cs typeface="+mn-cs"/>
                        </a:rPr>
                        <a:t>vielä lain velvoitteiden piirissä</a:t>
                      </a:r>
                      <a:endParaRPr lang="fi-FI" sz="1100" b="0" kern="1200" noProof="0" dirty="0">
                        <a:solidFill>
                          <a:schemeClr val="tx1"/>
                        </a:solidFill>
                        <a:latin typeface="+mn-lt"/>
                        <a:ea typeface="+mn-ea"/>
                        <a:cs typeface="+mn-cs"/>
                      </a:endParaRPr>
                    </a:p>
                  </a:txBody>
                  <a:tcPr marL="180000" marT="180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47625" marR="0" lvl="2" indent="0" algn="l" rtl="0" eaLnBrk="1" fontAlgn="auto" latinLnBrk="0" hangingPunct="1">
                        <a:lnSpc>
                          <a:spcPct val="100000"/>
                        </a:lnSpc>
                        <a:spcBef>
                          <a:spcPts val="0"/>
                        </a:spcBef>
                        <a:spcAft>
                          <a:spcPts val="600"/>
                        </a:spcAft>
                        <a:buFont typeface="Arial" panose="020B0604020202020204" pitchFamily="34" charset="0"/>
                        <a:buNone/>
                        <a:tabLst/>
                      </a:pPr>
                      <a:r>
                        <a:rPr lang="fi-FI" sz="1100" b="0" kern="1200" baseline="0" noProof="0" dirty="0">
                          <a:solidFill>
                            <a:schemeClr val="tx1"/>
                          </a:solidFill>
                          <a:latin typeface="+mn-lt"/>
                          <a:ea typeface="+mn-ea"/>
                          <a:cs typeface="+mn-cs"/>
                        </a:rPr>
                        <a:t>Julkisen sektorin verkkosivustot ovat saavutettavuusvaatimusten mukaiset </a:t>
                      </a:r>
                      <a:r>
                        <a:rPr lang="fi-FI" sz="1100" b="0" i="0" u="none" strike="noStrike" kern="1200" baseline="0" noProof="0" dirty="0">
                          <a:solidFill>
                            <a:schemeClr val="tx1"/>
                          </a:solidFill>
                          <a:latin typeface="+mn-lt"/>
                        </a:rPr>
                        <a:t>23.9.2020. </a:t>
                      </a:r>
                      <a:endParaRPr lang="fi-FI" sz="1100" b="0" kern="1200" baseline="0" noProof="0" dirty="0">
                        <a:solidFill>
                          <a:schemeClr val="tx1"/>
                        </a:solidFill>
                        <a:latin typeface="+mn-lt"/>
                        <a:ea typeface="+mn-ea"/>
                        <a:cs typeface="+mn-cs"/>
                      </a:endParaRPr>
                    </a:p>
                    <a:p>
                      <a:pPr marL="47625"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fi-FI" sz="1100" b="0" kern="1200" baseline="0" noProof="0" dirty="0">
                          <a:solidFill>
                            <a:schemeClr val="tx1"/>
                          </a:solidFill>
                          <a:latin typeface="+mn-lt"/>
                          <a:ea typeface="+mn-ea"/>
                          <a:cs typeface="+mn-cs"/>
                        </a:rPr>
                        <a:t>Siltä osin kuin yksityinen sektori </a:t>
                      </a:r>
                      <a:br>
                        <a:rPr lang="fi-FI" sz="1100" b="0" kern="1200" baseline="0" noProof="0" dirty="0">
                          <a:solidFill>
                            <a:schemeClr val="tx1"/>
                          </a:solidFill>
                          <a:latin typeface="+mn-lt"/>
                          <a:ea typeface="+mn-ea"/>
                          <a:cs typeface="+mn-cs"/>
                        </a:rPr>
                      </a:br>
                      <a:r>
                        <a:rPr lang="fi-FI" sz="1100" b="0" kern="1200" baseline="0" noProof="0" dirty="0">
                          <a:solidFill>
                            <a:schemeClr val="tx1"/>
                          </a:solidFill>
                          <a:latin typeface="+mn-lt"/>
                          <a:ea typeface="+mn-ea"/>
                          <a:cs typeface="+mn-cs"/>
                        </a:rPr>
                        <a:t>kuuluu vaatimusten piiriin, niiden verkkosivustojen pitää olla saavutettavuusvaatimusten mukaisia 1.1.2021.</a:t>
                      </a:r>
                    </a:p>
                    <a:p>
                      <a:pPr marL="47625"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fi-FI" sz="1100" b="0" kern="1200" baseline="0" noProof="0" dirty="0">
                          <a:solidFill>
                            <a:schemeClr val="tx1"/>
                          </a:solidFill>
                          <a:latin typeface="+mn-lt"/>
                          <a:ea typeface="+mn-ea"/>
                          <a:cs typeface="+mn-cs"/>
                        </a:rPr>
                        <a:t>Mobiilisovellusten pitää olla saavutettavuusvaatimusten mukaisia 23.6.2021 alkaen.</a:t>
                      </a:r>
                    </a:p>
                  </a:txBody>
                  <a:tcPr marL="180000" marT="180000">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3135018"/>
                  </a:ext>
                </a:extLst>
              </a:tr>
              <a:tr h="9148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baseline="0" noProof="0" dirty="0" err="1">
                          <a:solidFill>
                            <a:schemeClr val="tx1"/>
                          </a:solidFill>
                        </a:rPr>
                        <a:t>Tehtyjen</a:t>
                      </a:r>
                      <a:r>
                        <a:rPr lang="en-US" sz="1100" b="1" baseline="0" noProof="0" dirty="0">
                          <a:solidFill>
                            <a:schemeClr val="tx1"/>
                          </a:solidFill>
                        </a:rPr>
                        <a:t> </a:t>
                      </a:r>
                      <a:r>
                        <a:rPr lang="en-US" sz="1100" b="1" baseline="0" noProof="0" dirty="0" err="1">
                          <a:solidFill>
                            <a:schemeClr val="tx1"/>
                          </a:solidFill>
                        </a:rPr>
                        <a:t>saavutettavuus-arviointien</a:t>
                      </a:r>
                      <a:r>
                        <a:rPr lang="en-US" sz="1100" b="1" baseline="0" noProof="0" dirty="0">
                          <a:solidFill>
                            <a:schemeClr val="tx1"/>
                          </a:solidFill>
                        </a:rPr>
                        <a:t> </a:t>
                      </a:r>
                      <a:r>
                        <a:rPr lang="en-US" sz="1100" b="1" baseline="0" noProof="0" dirty="0" err="1">
                          <a:solidFill>
                            <a:schemeClr val="tx1"/>
                          </a:solidFill>
                        </a:rPr>
                        <a:t>määrä</a:t>
                      </a:r>
                      <a:endParaRPr lang="en-US" sz="1100" b="1" baseline="0" noProof="0" dirty="0">
                        <a:solidFill>
                          <a:schemeClr val="tx1"/>
                        </a:solidFill>
                      </a:endParaRPr>
                    </a:p>
                  </a:txBody>
                  <a:tcPr marL="180000" marT="180000">
                    <a:lnL w="28575"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2" indent="-120650" algn="l" defTabSz="99057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lang="fi-FI" sz="1100" b="0" kern="1200" noProof="0" dirty="0">
                          <a:solidFill>
                            <a:schemeClr val="tx1"/>
                          </a:solidFill>
                          <a:latin typeface="+mn-lt"/>
                          <a:ea typeface="+mn-ea"/>
                          <a:cs typeface="+mn-cs"/>
                        </a:rPr>
                        <a:t>55 %: tehnyt verkkosivustolleen saavutettavuusarvioinnin</a:t>
                      </a:r>
                    </a:p>
                    <a:p>
                      <a:pPr marL="171450" marR="0" lvl="2" indent="-17145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defRPr/>
                      </a:pPr>
                      <a:endParaRPr lang="fi-FI" sz="1100" b="0" kern="1200" noProof="0" dirty="0">
                        <a:solidFill>
                          <a:schemeClr val="tx1"/>
                        </a:solidFill>
                        <a:latin typeface="+mn-lt"/>
                        <a:ea typeface="+mn-ea"/>
                        <a:cs typeface="+mn-cs"/>
                      </a:endParaRPr>
                    </a:p>
                  </a:txBody>
                  <a:tcPr marL="180000" marT="180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FI"/>
                    </a:p>
                  </a:txBody>
                  <a:tcPr/>
                </a:tc>
                <a:extLst>
                  <a:ext uri="{0D108BD9-81ED-4DB2-BD59-A6C34878D82A}">
                    <a16:rowId xmlns:a16="http://schemas.microsoft.com/office/drawing/2014/main" val="2099253318"/>
                  </a:ext>
                </a:extLst>
              </a:tr>
              <a:tr h="1696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baseline="0" noProof="0" dirty="0" err="1">
                          <a:solidFill>
                            <a:schemeClr val="tx1"/>
                          </a:solidFill>
                        </a:rPr>
                        <a:t>Saavutettavuuden</a:t>
                      </a:r>
                      <a:r>
                        <a:rPr lang="en-US" sz="1100" b="1" baseline="0" noProof="0" dirty="0">
                          <a:solidFill>
                            <a:schemeClr val="tx1"/>
                          </a:solidFill>
                        </a:rPr>
                        <a:t> </a:t>
                      </a:r>
                      <a:r>
                        <a:rPr lang="en-US" sz="1100" b="1" baseline="0" noProof="0" dirty="0" err="1">
                          <a:solidFill>
                            <a:schemeClr val="tx1"/>
                          </a:solidFill>
                        </a:rPr>
                        <a:t>toimeenpanoa</a:t>
                      </a:r>
                      <a:r>
                        <a:rPr lang="en-US" sz="1100" b="1" baseline="0" noProof="0" dirty="0">
                          <a:solidFill>
                            <a:schemeClr val="tx1"/>
                          </a:solidFill>
                        </a:rPr>
                        <a:t> </a:t>
                      </a:r>
                      <a:r>
                        <a:rPr lang="en-US" sz="1100" b="1" baseline="0" noProof="0" dirty="0" err="1">
                          <a:solidFill>
                            <a:schemeClr val="tx1"/>
                          </a:solidFill>
                        </a:rPr>
                        <a:t>edistävien</a:t>
                      </a:r>
                      <a:r>
                        <a:rPr lang="en-US" sz="1100" b="1" baseline="0" noProof="0" dirty="0">
                          <a:solidFill>
                            <a:schemeClr val="tx1"/>
                          </a:solidFill>
                        </a:rPr>
                        <a:t> </a:t>
                      </a:r>
                      <a:r>
                        <a:rPr lang="en-US" sz="1100" b="1" baseline="0" noProof="0" dirty="0" err="1">
                          <a:solidFill>
                            <a:schemeClr val="tx1"/>
                          </a:solidFill>
                        </a:rPr>
                        <a:t>toimenpiteiden</a:t>
                      </a:r>
                      <a:r>
                        <a:rPr lang="en-US" sz="1100" b="1" baseline="0" noProof="0" dirty="0">
                          <a:solidFill>
                            <a:schemeClr val="tx1"/>
                          </a:solidFill>
                        </a:rPr>
                        <a:t> </a:t>
                      </a:r>
                      <a:r>
                        <a:rPr lang="en-US" sz="1100" b="1" baseline="0" noProof="0" dirty="0" err="1">
                          <a:solidFill>
                            <a:schemeClr val="tx1"/>
                          </a:solidFill>
                        </a:rPr>
                        <a:t>määrä</a:t>
                      </a:r>
                      <a:endParaRPr lang="fi-FI" sz="1100" b="1"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baseline="0" noProof="0" dirty="0">
                        <a:solidFill>
                          <a:schemeClr val="tx1"/>
                        </a:solidFill>
                      </a:endParaRPr>
                    </a:p>
                  </a:txBody>
                  <a:tcPr marL="180000" marT="180000">
                    <a:lnL w="28575"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5738" marR="0" lvl="2" indent="-127000" algn="l" rtl="0" eaLnBrk="1" fontAlgn="auto" latinLnBrk="0" hangingPunct="1">
                        <a:lnSpc>
                          <a:spcPct val="100000"/>
                        </a:lnSpc>
                        <a:spcBef>
                          <a:spcPts val="0"/>
                        </a:spcBef>
                        <a:spcAft>
                          <a:spcPts val="600"/>
                        </a:spcAft>
                        <a:buClr>
                          <a:schemeClr val="tx1"/>
                        </a:buClr>
                        <a:buFont typeface="Arial" panose="020B0604020202020204" pitchFamily="34" charset="0"/>
                        <a:buChar char="•"/>
                        <a:tabLst/>
                      </a:pPr>
                      <a:r>
                        <a:rPr lang="fi-FI" sz="1100" b="0" kern="1200" noProof="0" dirty="0">
                          <a:solidFill>
                            <a:schemeClr val="tx1"/>
                          </a:solidFill>
                          <a:latin typeface="+mn-lt"/>
                          <a:ea typeface="+mn-ea"/>
                          <a:cs typeface="+mn-cs"/>
                        </a:rPr>
                        <a:t>91 %: tehnyt saavutettavuusvaatimusten toimeenpanemiseksi </a:t>
                      </a:r>
                      <a:r>
                        <a:rPr lang="fi-FI" sz="1100" b="0" i="0" u="none" strike="noStrike" kern="1200" noProof="0" dirty="0">
                          <a:solidFill>
                            <a:schemeClr val="tx1"/>
                          </a:solidFill>
                          <a:latin typeface="+mn-lt"/>
                        </a:rPr>
                        <a:t>toimenpiteitä: </a:t>
                      </a:r>
                      <a:r>
                        <a:rPr lang="fi-FI" sz="1100" b="0" kern="1200" noProof="0" dirty="0">
                          <a:solidFill>
                            <a:schemeClr val="tx1"/>
                          </a:solidFill>
                          <a:latin typeface="+mn-lt"/>
                          <a:ea typeface="+mn-ea"/>
                          <a:cs typeface="+mn-cs"/>
                        </a:rPr>
                        <a:t>koulutuksia, saavutettavuustyöryhmän perustamisia, suunnitelman laatimisia aikatauluineen sekä </a:t>
                      </a:r>
                      <a:br>
                        <a:rPr lang="fi-FI" sz="1100" b="0" kern="1200" noProof="0" dirty="0">
                          <a:solidFill>
                            <a:schemeClr val="tx1"/>
                          </a:solidFill>
                          <a:latin typeface="+mn-lt"/>
                          <a:ea typeface="+mn-ea"/>
                          <a:cs typeface="+mn-cs"/>
                        </a:rPr>
                      </a:br>
                      <a:r>
                        <a:rPr lang="fi-FI" sz="1100" b="0" kern="1200" noProof="0" dirty="0">
                          <a:solidFill>
                            <a:schemeClr val="tx1"/>
                          </a:solidFill>
                          <a:latin typeface="+mn-lt"/>
                          <a:ea typeface="+mn-ea"/>
                          <a:cs typeface="+mn-cs"/>
                        </a:rPr>
                        <a:t>verkkosivujen muokkauksia</a:t>
                      </a:r>
                    </a:p>
                    <a:p>
                      <a:pPr marL="179388" marR="0" lvl="2" indent="-120650" algn="l" rtl="0" eaLnBrk="1" fontAlgn="auto" latinLnBrk="0" hangingPunct="1">
                        <a:lnSpc>
                          <a:spcPct val="100000"/>
                        </a:lnSpc>
                        <a:spcBef>
                          <a:spcPts val="0"/>
                        </a:spcBef>
                        <a:spcAft>
                          <a:spcPts val="600"/>
                        </a:spcAft>
                        <a:buClr>
                          <a:schemeClr val="tx1"/>
                        </a:buClr>
                        <a:buFont typeface="Arial" panose="020B0604020202020204" pitchFamily="34" charset="0"/>
                        <a:buChar char="•"/>
                        <a:tabLst/>
                      </a:pPr>
                      <a:r>
                        <a:rPr lang="fi-FI" sz="1100" b="0" kern="1200" noProof="0" dirty="0">
                          <a:solidFill>
                            <a:schemeClr val="tx1"/>
                          </a:solidFill>
                          <a:latin typeface="+mn-lt"/>
                          <a:ea typeface="+mn-ea"/>
                          <a:cs typeface="+mn-cs"/>
                        </a:rPr>
                        <a:t>44 %: organisaation digipalveluihin on tehty käytettävyysarviointi tai -testaus</a:t>
                      </a:r>
                    </a:p>
                    <a:p>
                      <a:pPr marL="179388" marR="0" lvl="2" indent="-12065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fi-FI" sz="1100" b="1" kern="1200" noProof="0" dirty="0">
                          <a:solidFill>
                            <a:schemeClr val="tx1"/>
                          </a:solidFill>
                          <a:latin typeface="+mn-lt"/>
                          <a:ea typeface="+mn-ea"/>
                          <a:cs typeface="+mn-cs"/>
                        </a:rPr>
                        <a:t>Kuntien digikartoitus: Saavutettavuusseloste verkkosivustolla:</a:t>
                      </a:r>
                    </a:p>
                    <a:p>
                      <a:pPr marL="179388" marR="0" lvl="2" indent="-120650" algn="l" defTabSz="99057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lang="fi-FI" sz="1100" b="0" kern="1200" baseline="0" noProof="0" dirty="0">
                          <a:solidFill>
                            <a:schemeClr val="tx1"/>
                          </a:solidFill>
                          <a:latin typeface="+mn-lt"/>
                          <a:ea typeface="+mn-ea"/>
                          <a:cs typeface="+mn-cs"/>
                        </a:rPr>
                        <a:t>1</a:t>
                      </a:r>
                      <a:r>
                        <a:rPr lang="fi-FI" sz="1100" b="0" kern="1200" noProof="0" dirty="0">
                          <a:solidFill>
                            <a:schemeClr val="tx1"/>
                          </a:solidFill>
                          <a:latin typeface="+mn-lt"/>
                          <a:ea typeface="+mn-ea"/>
                          <a:cs typeface="+mn-cs"/>
                        </a:rPr>
                        <a:t>6 % </a:t>
                      </a:r>
                      <a:r>
                        <a:rPr lang="fi-FI" sz="1100" b="0" kern="1200" baseline="0" noProof="0" dirty="0">
                          <a:solidFill>
                            <a:schemeClr val="tx1"/>
                          </a:solidFill>
                          <a:latin typeface="+mn-lt"/>
                          <a:ea typeface="+mn-ea"/>
                          <a:cs typeface="+mn-cs"/>
                        </a:rPr>
                        <a:t>tarkastelluista kunnista (7/38 kuntaa)</a:t>
                      </a:r>
                    </a:p>
                    <a:p>
                      <a:pPr marL="179388" marR="0" lvl="2" indent="-120650" algn="l" defTabSz="99057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lang="fi-FI" sz="1100" b="0" kern="1200" baseline="0" noProof="0" dirty="0">
                          <a:solidFill>
                            <a:schemeClr val="tx1"/>
                          </a:solidFill>
                          <a:latin typeface="+mn-lt"/>
                          <a:ea typeface="+mn-ea"/>
                          <a:cs typeface="+mn-cs"/>
                        </a:rPr>
                        <a:t>35 % tarkastelluista verkkosivustoista tai -alustoista (112/209 kpl)</a:t>
                      </a:r>
                      <a:endParaRPr lang="fi-FI" sz="1100" b="0" kern="1200" noProof="0" dirty="0">
                        <a:solidFill>
                          <a:schemeClr val="tx1"/>
                        </a:solidFill>
                        <a:latin typeface="+mn-lt"/>
                        <a:ea typeface="+mn-ea"/>
                        <a:cs typeface="+mn-cs"/>
                      </a:endParaRPr>
                    </a:p>
                    <a:p>
                      <a:pPr marL="0"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endParaRPr lang="fi-FI" sz="1100" b="0" kern="1200" noProof="0" dirty="0">
                        <a:solidFill>
                          <a:schemeClr val="tx1"/>
                        </a:solidFill>
                        <a:latin typeface="+mn-lt"/>
                        <a:ea typeface="+mn-ea"/>
                        <a:cs typeface="+mn-cs"/>
                      </a:endParaRPr>
                    </a:p>
                  </a:txBody>
                  <a:tcPr marL="180000" marT="180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2" indent="0" algn="l" defTabSz="99057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endParaRPr lang="fi-FI" sz="1100" b="0" kern="1200" baseline="0" noProof="0" dirty="0">
                        <a:solidFill>
                          <a:schemeClr val="tx1"/>
                        </a:solidFill>
                        <a:latin typeface="+mn-lt"/>
                        <a:ea typeface="+mn-ea"/>
                        <a:cs typeface="+mn-cs"/>
                      </a:endParaRPr>
                    </a:p>
                  </a:txBody>
                  <a:tcPr marL="180000" marT="180000">
                    <a:lnL w="19050"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54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121517"/>
                  </a:ext>
                </a:extLst>
              </a:tr>
            </a:tbl>
          </a:graphicData>
        </a:graphic>
      </p:graphicFrame>
      <p:grpSp>
        <p:nvGrpSpPr>
          <p:cNvPr id="10" name="Group 9" descr="””&#10;">
            <a:extLst>
              <a:ext uri="{FF2B5EF4-FFF2-40B4-BE49-F238E27FC236}">
                <a16:creationId xmlns:a16="http://schemas.microsoft.com/office/drawing/2014/main" id="{0F9D88D2-E524-1340-9037-5236C41F3FA6}"/>
              </a:ext>
            </a:extLst>
          </p:cNvPr>
          <p:cNvGrpSpPr/>
          <p:nvPr/>
        </p:nvGrpSpPr>
        <p:grpSpPr>
          <a:xfrm>
            <a:off x="10515253" y="347816"/>
            <a:ext cx="773382" cy="773382"/>
            <a:chOff x="7536160" y="1844824"/>
            <a:chExt cx="773382" cy="773382"/>
          </a:xfrm>
        </p:grpSpPr>
        <p:sp>
          <p:nvSpPr>
            <p:cNvPr id="13" name="Oval 12">
              <a:extLst>
                <a:ext uri="{FF2B5EF4-FFF2-40B4-BE49-F238E27FC236}">
                  <a16:creationId xmlns:a16="http://schemas.microsoft.com/office/drawing/2014/main" id="{E475E8B5-FACB-6846-B873-0F179BF1BD4A}"/>
                </a:ext>
              </a:extLst>
            </p:cNvPr>
            <p:cNvSpPr/>
            <p:nvPr/>
          </p:nvSpPr>
          <p:spPr>
            <a:xfrm>
              <a:off x="7536160" y="1844824"/>
              <a:ext cx="773382" cy="773382"/>
            </a:xfrm>
            <a:prstGeom prst="ellipse">
              <a:avLst/>
            </a:prstGeom>
            <a:solidFill>
              <a:schemeClr val="accent1">
                <a:lumMod val="40000"/>
                <a:lumOff val="60000"/>
                <a:alpha val="9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14" name="Graphic 13">
              <a:extLst>
                <a:ext uri="{FF2B5EF4-FFF2-40B4-BE49-F238E27FC236}">
                  <a16:creationId xmlns:a16="http://schemas.microsoft.com/office/drawing/2014/main" id="{F920E4A1-D458-DC43-8B9A-A271BB0DA4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566165" y="1875375"/>
              <a:ext cx="721948" cy="721948"/>
            </a:xfrm>
            <a:prstGeom prst="rect">
              <a:avLst/>
            </a:prstGeom>
          </p:spPr>
        </p:pic>
      </p:grpSp>
      <p:sp>
        <p:nvSpPr>
          <p:cNvPr id="2" name="Title 1">
            <a:extLst>
              <a:ext uri="{FF2B5EF4-FFF2-40B4-BE49-F238E27FC236}">
                <a16:creationId xmlns:a16="http://schemas.microsoft.com/office/drawing/2014/main" id="{8B5CEC3B-267E-2444-A519-63F2F6EC53E1}"/>
              </a:ext>
            </a:extLst>
          </p:cNvPr>
          <p:cNvSpPr>
            <a:spLocks noGrp="1"/>
          </p:cNvSpPr>
          <p:nvPr>
            <p:ph type="title"/>
          </p:nvPr>
        </p:nvSpPr>
        <p:spPr>
          <a:xfrm>
            <a:off x="774000" y="260648"/>
            <a:ext cx="10571480" cy="1325563"/>
          </a:xfrm>
        </p:spPr>
        <p:txBody>
          <a:bodyPr/>
          <a:lstStyle/>
          <a:p>
            <a:r>
              <a:rPr lang="en-GB" dirty="0" err="1"/>
              <a:t>Digitaalisten</a:t>
            </a:r>
            <a:r>
              <a:rPr lang="en-GB" dirty="0"/>
              <a:t> </a:t>
            </a:r>
            <a:r>
              <a:rPr lang="en-GB" dirty="0" err="1"/>
              <a:t>palvelujen</a:t>
            </a:r>
            <a:r>
              <a:rPr lang="en-GB" dirty="0"/>
              <a:t> </a:t>
            </a:r>
            <a:r>
              <a:rPr lang="en-GB" dirty="0" err="1"/>
              <a:t>saavutettavuus</a:t>
            </a:r>
            <a:br>
              <a:rPr lang="en-FI" dirty="0"/>
            </a:br>
            <a:endParaRPr lang="en-FI" dirty="0"/>
          </a:p>
        </p:txBody>
      </p:sp>
      <p:sp>
        <p:nvSpPr>
          <p:cNvPr id="9" name="Dian numeron paikkamerkki 4">
            <a:extLst>
              <a:ext uri="{FF2B5EF4-FFF2-40B4-BE49-F238E27FC236}">
                <a16:creationId xmlns:a16="http://schemas.microsoft.com/office/drawing/2014/main" id="{4918429E-FB19-0142-B570-7A5D81582D72}"/>
              </a:ext>
            </a:extLst>
          </p:cNvPr>
          <p:cNvSpPr>
            <a:spLocks noGrp="1"/>
          </p:cNvSpPr>
          <p:nvPr>
            <p:ph type="sldNum" sz="quarter" idx="12"/>
          </p:nvPr>
        </p:nvSpPr>
        <p:spPr>
          <a:xfrm>
            <a:off x="781200" y="6453336"/>
            <a:ext cx="366880" cy="228600"/>
          </a:xfrm>
        </p:spPr>
        <p:txBody>
          <a:bodyPr/>
          <a:lstStyle/>
          <a:p>
            <a:fld id="{4BCCB783-365B-40E8-A1C9-91A9348041A5}" type="slidenum">
              <a:rPr lang="fi-FI" smtClean="0"/>
              <a:pPr/>
              <a:t>9</a:t>
            </a:fld>
            <a:endParaRPr lang="fi-FI" dirty="0"/>
          </a:p>
        </p:txBody>
      </p:sp>
    </p:spTree>
    <p:extLst>
      <p:ext uri="{BB962C8B-B14F-4D97-AF65-F5344CB8AC3E}">
        <p14:creationId xmlns:p14="http://schemas.microsoft.com/office/powerpoint/2010/main" val="3177458422"/>
      </p:ext>
    </p:extLst>
  </p:cSld>
  <p:clrMapOvr>
    <a:masterClrMapping/>
  </p:clrMapOvr>
</p:sld>
</file>

<file path=ppt/theme/theme1.xml><?xml version="1.0" encoding="utf-8"?>
<a:theme xmlns:a="http://schemas.openxmlformats.org/drawingml/2006/main" name="VM2019 teema">
  <a:themeElements>
    <a:clrScheme name="VM2019">
      <a:dk1>
        <a:sysClr val="windowText" lastClr="000000"/>
      </a:dk1>
      <a:lt1>
        <a:sysClr val="window" lastClr="FFFFFF"/>
      </a:lt1>
      <a:dk2>
        <a:srgbClr val="365ABD"/>
      </a:dk2>
      <a:lt2>
        <a:srgbClr val="E7E6E6"/>
      </a:lt2>
      <a:accent1>
        <a:srgbClr val="365ABD"/>
      </a:accent1>
      <a:accent2>
        <a:srgbClr val="1B365D"/>
      </a:accent2>
      <a:accent3>
        <a:srgbClr val="A34E96"/>
      </a:accent3>
      <a:accent4>
        <a:srgbClr val="479A36"/>
      </a:accent4>
      <a:accent5>
        <a:srgbClr val="728CD1"/>
      </a:accent5>
      <a:accent6>
        <a:srgbClr val="6D6E71"/>
      </a:accent6>
      <a:hlink>
        <a:srgbClr val="0563C1"/>
      </a:hlink>
      <a:folHlink>
        <a:srgbClr val="954F72"/>
      </a:folHlink>
    </a:clrScheme>
    <a:fontScheme name="VM2019">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VM_esitysmallipohja_FI-RU.potx" id="{EE764629-1463-4071-950A-9F79829D8C2D}" vid="{73218CD3-1B22-4EEE-A946-D709C1027115}"/>
    </a:ext>
  </a:extLst>
</a:theme>
</file>

<file path=ppt/theme/theme2.xml><?xml version="1.0" encoding="utf-8"?>
<a:theme xmlns:a="http://schemas.openxmlformats.org/drawingml/2006/main" name="VM muut värit">
  <a:themeElements>
    <a:clrScheme name="VM2019">
      <a:dk1>
        <a:sysClr val="windowText" lastClr="000000"/>
      </a:dk1>
      <a:lt1>
        <a:sysClr val="window" lastClr="FFFFFF"/>
      </a:lt1>
      <a:dk2>
        <a:srgbClr val="365ABD"/>
      </a:dk2>
      <a:lt2>
        <a:srgbClr val="E7E6E6"/>
      </a:lt2>
      <a:accent1>
        <a:srgbClr val="365ABD"/>
      </a:accent1>
      <a:accent2>
        <a:srgbClr val="1B365D"/>
      </a:accent2>
      <a:accent3>
        <a:srgbClr val="A34E96"/>
      </a:accent3>
      <a:accent4>
        <a:srgbClr val="479A36"/>
      </a:accent4>
      <a:accent5>
        <a:srgbClr val="728CD1"/>
      </a:accent5>
      <a:accent6>
        <a:srgbClr val="6D6E71"/>
      </a:accent6>
      <a:hlink>
        <a:srgbClr val="0563C1"/>
      </a:hlink>
      <a:folHlink>
        <a:srgbClr val="954F72"/>
      </a:folHlink>
    </a:clrScheme>
    <a:fontScheme name="VM2019">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VM_esitysmallipohja_FI-RU.potx" id="{EE764629-1463-4071-950A-9F79829D8C2D}" vid="{96428964-BEF1-4C71-B518-91E4D924E180}"/>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ampus asiakirja" ma:contentTypeID="0x010100B5FAB64B6C204DD994D3FAC0C34E2BFF00FBC9415A9B75E4419067CAAF5BFBDA89" ma:contentTypeVersion="3" ma:contentTypeDescription="Kampus asiakirja" ma:contentTypeScope="" ma:versionID="61e0b2cb9ad519f17e3684202dc014b2">
  <xsd:schema xmlns:xsd="http://www.w3.org/2001/XMLSchema" xmlns:xs="http://www.w3.org/2001/XMLSchema" xmlns:p="http://schemas.microsoft.com/office/2006/metadata/properties" xmlns:ns2="c138b538-c2fd-4cca-8c26-6e4e32e5a042" targetNamespace="http://schemas.microsoft.com/office/2006/metadata/properties" ma:root="true" ma:fieldsID="44ddd286ff47dd543cb86362e16ece64" ns2:_="">
    <xsd:import namespace="c138b538-c2fd-4cca-8c26-6e4e32e5a042"/>
    <xsd:element name="properties">
      <xsd:complexType>
        <xsd:sequence>
          <xsd:element name="documentManagement">
            <xsd:complexType>
              <xsd:all>
                <xsd:element ref="ns2:KampusOrganizationTaxHTField0" minOccurs="0"/>
                <xsd:element ref="ns2:KampusKeywordsTaxHTField0"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8b538-c2fd-4cca-8c26-6e4e32e5a042" elementFormDefault="qualified">
    <xsd:import namespace="http://schemas.microsoft.com/office/2006/documentManagement/types"/>
    <xsd:import namespace="http://schemas.microsoft.com/office/infopath/2007/PartnerControls"/>
    <xsd:element name="KampusOrganizationTaxHTField0" ma:index="2" nillable="true" ma:taxonomy="true" ma:internalName="KampusOrganizationTaxHTField0" ma:taxonomyFieldName="KampusOrganization" ma:displayName="Organisaatio" ma:readOnly="false" ma:default="" ma:fieldId="{2db0ae7a-6cf0-4985-ba6a-e776373147cc}" ma:taxonomyMulti="true" ma:sspId="acce3c4a-091f-4b07-a6c7-e4a083e8073a" ma:termSetId="96581ae4-b9dd-471b-b644-43b1ab68b7d0" ma:anchorId="00000000-0000-0000-0000-000000000000" ma:open="false" ma:isKeyword="false">
      <xsd:complexType>
        <xsd:sequence>
          <xsd:element ref="pc:Terms" minOccurs="0" maxOccurs="1"/>
        </xsd:sequence>
      </xsd:complexType>
    </xsd:element>
    <xsd:element name="KampusKeywordsTaxHTField0" ma:index="4" nillable="true" ma:taxonomy="true" ma:internalName="KampusKeywordsTaxHTField0" ma:taxonomyFieldName="KampusKeywords" ma:displayName="Asiasanat" ma:default="" ma:fieldId="{1b40a1dd-212b-4729-a26e-8a2bffa86a15}" ma:taxonomyMulti="true" ma:sspId="acce3c4a-091f-4b07-a6c7-e4a083e8073a" ma:termSetId="c57e3b40-808e-4864-abb2-3453a6c26e70" ma:anchorId="00000000-0000-0000-0000-000000000000" ma:open="true" ma:isKeyword="false">
      <xsd:complexType>
        <xsd:sequence>
          <xsd:element ref="pc:Terms" minOccurs="0" maxOccurs="1"/>
        </xsd:sequence>
      </xsd:complexType>
    </xsd:element>
    <xsd:element name="TaxCatchAll" ma:index="9" nillable="true" ma:displayName="Taxonomy Catch All Column" ma:description="" ma:hidden="true" ma:list="{62e814a7-fe4d-4aad-977c-7f973fd48565}" ma:internalName="TaxCatchAll" ma:showField="CatchAllData" ma:web="2b7b6e22-6897-4f35-942d-2ceda7d8cfa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62e814a7-fe4d-4aad-977c-7f973fd48565}" ma:internalName="TaxCatchAllLabel" ma:readOnly="true" ma:showField="CatchAllDataLabel" ma:web="2b7b6e22-6897-4f35-942d-2ceda7d8cf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Sisältölaji"/>
        <xsd:element ref="dc:title" minOccurs="0" maxOccurs="1" ma:index="0"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KampusOrganizationTaxHTField0 xmlns="c138b538-c2fd-4cca-8c26-6e4e32e5a042">
      <Terms xmlns="http://schemas.microsoft.com/office/infopath/2007/PartnerControls"/>
    </KampusOrganizationTaxHTField0>
    <KampusKeywordsTaxHTField0 xmlns="c138b538-c2fd-4cca-8c26-6e4e32e5a042">
      <Terms xmlns="http://schemas.microsoft.com/office/infopath/2007/PartnerControls"/>
    </KampusKeywordsTaxHTField0>
    <TaxCatchAll xmlns="c138b538-c2fd-4cca-8c26-6e4e32e5a042"/>
  </documentManagement>
</p:properties>
</file>

<file path=customXml/item4.xml><?xml version="1.0" encoding="utf-8"?>
<?mso-contentType ?>
<SharedContentType xmlns="Microsoft.SharePoint.Taxonomy.ContentTypeSync" SourceId="acce3c4a-091f-4b07-a6c7-e4a083e8073a" ContentTypeId="0x010100B5FAB64B6C204DD994D3FAC0C34E2BFF" PreviousValue="false"/>
</file>

<file path=customXml/itemProps1.xml><?xml version="1.0" encoding="utf-8"?>
<ds:datastoreItem xmlns:ds="http://schemas.openxmlformats.org/officeDocument/2006/customXml" ds:itemID="{690636A4-04B7-42F7-B033-41AFD74257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8b538-c2fd-4cca-8c26-6e4e32e5a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00740C-E2C7-421B-99CA-CCE2814748D0}">
  <ds:schemaRefs>
    <ds:schemaRef ds:uri="http://schemas.microsoft.com/sharepoint/v3/contenttype/forms"/>
  </ds:schemaRefs>
</ds:datastoreItem>
</file>

<file path=customXml/itemProps3.xml><?xml version="1.0" encoding="utf-8"?>
<ds:datastoreItem xmlns:ds="http://schemas.openxmlformats.org/officeDocument/2006/customXml" ds:itemID="{C31093B6-EFC7-4234-A88D-D5E740C77B25}">
  <ds:schemaRefs>
    <ds:schemaRef ds:uri="http://schemas.microsoft.com/office/infopath/2007/PartnerControls"/>
    <ds:schemaRef ds:uri="http://purl.org/dc/elements/1.1/"/>
    <ds:schemaRef ds:uri="http://schemas.microsoft.com/office/2006/metadata/properties"/>
    <ds:schemaRef ds:uri="c138b538-c2fd-4cca-8c26-6e4e32e5a042"/>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4.xml><?xml version="1.0" encoding="utf-8"?>
<ds:datastoreItem xmlns:ds="http://schemas.openxmlformats.org/officeDocument/2006/customXml" ds:itemID="{BD25C799-E85C-4F01-8C19-690C610363A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VM_esitysmallipohja_FI-RU</Template>
  <TotalTime>13714</TotalTime>
  <Words>2404</Words>
  <Application>Microsoft Macintosh PowerPoint</Application>
  <PresentationFormat>Widescreen</PresentationFormat>
  <Paragraphs>303</Paragraphs>
  <Slides>15</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Arial Narrow</vt:lpstr>
      <vt:lpstr>Calibri</vt:lpstr>
      <vt:lpstr>VM2019 teema</vt:lpstr>
      <vt:lpstr>VM muut värit</vt:lpstr>
      <vt:lpstr>Julkisen hallinnon digitalisaation edistämisen mittarit ja tilannekuva: toukokuu 2020</vt:lpstr>
      <vt:lpstr>Julkisen hallinnon digitalisaation  edistämisen tilannekuva, toukokuu 2020</vt:lpstr>
      <vt:lpstr> Julkisen hallinnon digitalisaation edistäminen Yhteenveto teemakohtaisesti laadituista mittareista </vt:lpstr>
      <vt:lpstr>Digipalveluiden tarjonta ja ekosysteemit</vt:lpstr>
      <vt:lpstr>Digipalveluiden tarjonta ja ekosysteemit</vt:lpstr>
      <vt:lpstr>Digipalveluiden käyttö ja asiakastyytyväisyys </vt:lpstr>
      <vt:lpstr>Digipalveluiden käyttö ja asiakastyytyväisyys </vt:lpstr>
      <vt:lpstr>Digipalveluiden käyttö ja asiakastyytyväisyys </vt:lpstr>
      <vt:lpstr>Digitaalisten palvelujen saavutettavuus </vt:lpstr>
      <vt:lpstr>Digipalveluiden luotettavuus </vt:lpstr>
      <vt:lpstr>Digitaidot </vt:lpstr>
      <vt:lpstr>Kustannusvaikuttavuus  </vt:lpstr>
      <vt:lpstr>https://vm.fi/digitalisaation-edistamisen-ohjelma</vt:lpstr>
      <vt:lpstr>Lähdeaineistoluettelo</vt:lpstr>
      <vt:lpstr>Lähdeaineistoluettelo</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Ohje:  uuden sivun luominen</dc:title>
  <dc:creator>Anttila Päivi</dc:creator>
  <cp:lastModifiedBy>Anu Ignatius</cp:lastModifiedBy>
  <cp:revision>554</cp:revision>
  <dcterms:created xsi:type="dcterms:W3CDTF">2020-01-21T13:40:02Z</dcterms:created>
  <dcterms:modified xsi:type="dcterms:W3CDTF">2020-05-14T10:00:17Z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0x010100B5FAB64B6C204DD994D3FAC0C34E2BFF00FBC9415A9B75E4419067CAAF5BFBDA89</vt:lpwstr>
  </property>
  <property fmtid="{D5CDD505-2E9C-101B-9397-08002B2CF9AE}" pid="3" name="KampusOrganization">
    <vt:lpwstr/>
  </property>
  <property fmtid="{D5CDD505-2E9C-101B-9397-08002B2CF9AE}" pid="4" name="KampusKeywords">
    <vt:lpwstr/>
  </property>
</Properties>
</file>