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42"/>
  </p:notesMasterIdLst>
  <p:sldIdLst>
    <p:sldId id="261" r:id="rId3"/>
    <p:sldId id="336" r:id="rId4"/>
    <p:sldId id="284" r:id="rId5"/>
    <p:sldId id="287" r:id="rId6"/>
    <p:sldId id="288" r:id="rId7"/>
    <p:sldId id="289" r:id="rId8"/>
    <p:sldId id="291" r:id="rId9"/>
    <p:sldId id="292" r:id="rId10"/>
    <p:sldId id="293" r:id="rId11"/>
    <p:sldId id="295" r:id="rId12"/>
    <p:sldId id="296" r:id="rId13"/>
    <p:sldId id="299" r:id="rId14"/>
    <p:sldId id="300" r:id="rId15"/>
    <p:sldId id="301" r:id="rId16"/>
    <p:sldId id="303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6" r:id="rId27"/>
    <p:sldId id="317" r:id="rId28"/>
    <p:sldId id="318" r:id="rId29"/>
    <p:sldId id="319" r:id="rId30"/>
    <p:sldId id="320" r:id="rId31"/>
    <p:sldId id="322" r:id="rId32"/>
    <p:sldId id="325" r:id="rId33"/>
    <p:sldId id="326" r:id="rId34"/>
    <p:sldId id="327" r:id="rId35"/>
    <p:sldId id="337" r:id="rId36"/>
    <p:sldId id="331" r:id="rId37"/>
    <p:sldId id="334" r:id="rId38"/>
    <p:sldId id="338" r:id="rId39"/>
    <p:sldId id="339" r:id="rId40"/>
    <p:sldId id="332" r:id="rId4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79A36"/>
    <a:srgbClr val="A34E96"/>
    <a:srgbClr val="1B365D"/>
    <a:srgbClr val="EBEFF8"/>
    <a:srgbClr val="F6EDF5"/>
    <a:srgbClr val="546885"/>
    <a:srgbClr val="E1E6F5"/>
    <a:srgbClr val="051E46"/>
    <a:srgbClr val="364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59" autoAdjust="0"/>
  </p:normalViewPr>
  <p:slideViewPr>
    <p:cSldViewPr showGuides="1">
      <p:cViewPr varScale="1">
        <p:scale>
          <a:sx n="69" d="100"/>
          <a:sy n="69" d="100"/>
        </p:scale>
        <p:origin x="96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1038-75B3-4690-9F04-308CA5B8CA49}" type="datetimeFigureOut">
              <a:rPr lang="fi-FI" smtClean="0"/>
              <a:t>16.6.2021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48-0962-443A-A7A6-40140D0BD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72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62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09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9" name="Kuva 8" descr="Kuva, joka sisältää kohteen ulko, mies, vesi, pitäminen">
            <a:extLst>
              <a:ext uri="{FF2B5EF4-FFF2-40B4-BE49-F238E27FC236}">
                <a16:creationId xmlns:a16="http://schemas.microsoft.com/office/drawing/2014/main" id="{466B4C8A-1203-4D94-826B-9379419CA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82" y="0"/>
            <a:ext cx="6096000" cy="6858000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429127-79A4-4D29-847A-78D34EBB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187D99B-C452-46C4-B254-E6045240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49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37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57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89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76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84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32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5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21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henkilö, sisä, ikkuna, nuor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21" y="0"/>
            <a:ext cx="4126992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534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58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1BCB30A4-13FF-4145-82DD-D783E3F8D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auto, ulko, rakennus, pysäköity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64" y="0"/>
            <a:ext cx="410726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76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ulko, aita, mies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235" y="0"/>
            <a:ext cx="413416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19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3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8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40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90" y="2996952"/>
            <a:ext cx="2236510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Kehotus / </a:t>
            </a:r>
            <a:br>
              <a:rPr lang="fi-FI" dirty="0"/>
            </a:br>
            <a:r>
              <a:rPr lang="fi-FI" dirty="0"/>
              <a:t>Kiitos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F5B2D46-F01C-401E-A723-6DBC62379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8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12192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4" y="489428"/>
            <a:ext cx="4555705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8840" y="2823908"/>
            <a:ext cx="4279128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6037944" y="2823908"/>
            <a:ext cx="5626675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138596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51A648F7-F576-4713-A6C4-2A90C8D80F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748C762-4317-4373-8F04-1FCA427442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8706DB-4254-4D24-B756-610D662D48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4BC717E-F7E7-492B-8691-55A89818E0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A0BFC73-E241-40CB-9BA6-1B333B7BF5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977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49109116-8ADD-4551-BE7C-554B66DD95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6EACB97-65DC-4642-8E13-75D989CC55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CB14051-6DC9-4752-9731-DF71F34B21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6398AC9-D771-4A69-A1CF-E89FB701EF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ECE613C-CF5F-4D67-87A9-12809DC719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46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E7721B6A-F4D5-4656-BFAA-B188670CD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903C71A-53BA-430A-90C1-3548CFF585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9D2BE0B-16F8-46B1-970F-D7A4AB13A7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EA06ACA-38BE-4621-A612-9866C87714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1C54E72-5660-4060-9B87-4C306B2FEB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052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7E36D437-CA28-4403-A26F-73185E69C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AD7F79D-20B7-408A-BBE3-4D5468B733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4DC4BAD-35A9-4191-B1AF-15FB505B20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987C79-4B17-4F56-A32E-66D88837F4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4EEE4E9-B43C-45D5-8A4D-B5F188D9360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58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03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A34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439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sisä, huone,  istuminen, tutkii mobiililaitett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220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A34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60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4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069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ulko, työkone, kontti">
            <a:extLst>
              <a:ext uri="{FF2B5EF4-FFF2-40B4-BE49-F238E27FC236}">
                <a16:creationId xmlns:a16="http://schemas.microsoft.com/office/drawing/2014/main" id="{DF8BC404-5D6B-4D44-8D7E-0E9FA196037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0825" y="0"/>
            <a:ext cx="4122000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652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sisä, istuminen, omen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648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henkilö, piirustus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8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pöytä, kaataa kahvia, kupp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2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615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8AFD25CB-C337-4762-B77D-D68331F86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4CC021C-BFB1-47AD-8D81-EECCA412DD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E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F640AE2-D3F7-450E-9AEA-95BB27294C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F59E0A3-97AB-41E6-A803-1AAC3E5547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43CCAE4-D77C-43D5-BE4E-52BBA4A77B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24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C3DDED-C6E6-4DA0-A2F2-6DF1D717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1BA519B-2756-4639-AFE2-773E1A626B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E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7AD4EB-344B-46FF-B420-12FD052EDD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1FD20E9-55DB-4F78-A8A8-81A589E968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2BBAEA8-A420-4EB4-AD47-EE36A02B46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622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092F7013-580D-4601-860C-24CB6F26A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32A6783-1CF3-43FA-B867-977C7CCE338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59A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2F28CC2-D8D1-48EA-BFB7-06A60C19E94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1F5A2FF-775D-441D-9473-70E42AC67A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266DED8-35B1-447C-BA02-78A5552777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995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C3DC37A9-B2F9-42F8-8AC2-9CFAF45B58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8F5A9BE-23F2-4BA6-9FDB-18A5F43950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87156" y="6350"/>
              <a:ext cx="4790558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6445 w 25766"/>
                <a:gd name="connsiteY0" fmla="*/ 0 h 38100"/>
                <a:gd name="connsiteX1" fmla="*/ 1935 w 25766"/>
                <a:gd name="connsiteY1" fmla="*/ 7992 h 38100"/>
                <a:gd name="connsiteX2" fmla="*/ 2892 w 25766"/>
                <a:gd name="connsiteY2" fmla="*/ 38100 h 38100"/>
                <a:gd name="connsiteX3" fmla="*/ 4866 w 25766"/>
                <a:gd name="connsiteY3" fmla="*/ 38100 h 38100"/>
                <a:gd name="connsiteX4" fmla="*/ 25766 w 25766"/>
                <a:gd name="connsiteY4" fmla="*/ 18671 h 38100"/>
                <a:gd name="connsiteX5" fmla="*/ 25766 w 25766"/>
                <a:gd name="connsiteY5" fmla="*/ 0 h 38100"/>
                <a:gd name="connsiteX6" fmla="*/ 6445 w 25766"/>
                <a:gd name="connsiteY6" fmla="*/ 0 h 38100"/>
                <a:gd name="connsiteX0" fmla="*/ 7358 w 26679"/>
                <a:gd name="connsiteY0" fmla="*/ 0 h 38100"/>
                <a:gd name="connsiteX1" fmla="*/ 2848 w 26679"/>
                <a:gd name="connsiteY1" fmla="*/ 7992 h 38100"/>
                <a:gd name="connsiteX2" fmla="*/ 3805 w 26679"/>
                <a:gd name="connsiteY2" fmla="*/ 38100 h 38100"/>
                <a:gd name="connsiteX3" fmla="*/ 5779 w 26679"/>
                <a:gd name="connsiteY3" fmla="*/ 38100 h 38100"/>
                <a:gd name="connsiteX4" fmla="*/ 26679 w 26679"/>
                <a:gd name="connsiteY4" fmla="*/ 18671 h 38100"/>
                <a:gd name="connsiteX5" fmla="*/ 26679 w 26679"/>
                <a:gd name="connsiteY5" fmla="*/ 0 h 38100"/>
                <a:gd name="connsiteX6" fmla="*/ 7358 w 26679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9" h="38100">
                  <a:moveTo>
                    <a:pt x="7358" y="0"/>
                  </a:moveTo>
                  <a:cubicBezTo>
                    <a:pt x="4027" y="2047"/>
                    <a:pt x="3698" y="5370"/>
                    <a:pt x="2848" y="7992"/>
                  </a:cubicBezTo>
                  <a:cubicBezTo>
                    <a:pt x="-489" y="18262"/>
                    <a:pt x="-1727" y="30092"/>
                    <a:pt x="3805" y="38100"/>
                  </a:cubicBezTo>
                  <a:lnTo>
                    <a:pt x="5779" y="38100"/>
                  </a:lnTo>
                  <a:cubicBezTo>
                    <a:pt x="13567" y="32266"/>
                    <a:pt x="20541" y="25740"/>
                    <a:pt x="26679" y="18671"/>
                  </a:cubicBezTo>
                  <a:lnTo>
                    <a:pt x="26679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59A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C68C1B-4A4C-4B9A-9280-BB5D443CB73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997E375-C227-463F-8B32-E20F3D0E43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8B5C2EB-56F3-4D00-8D05-915B8E7FA8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AE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008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193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8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479A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87BD7C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15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vihreä">
    <p:bg>
      <p:bgPr>
        <a:solidFill>
          <a:srgbClr val="479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yykkipojat, nar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772" y="0"/>
            <a:ext cx="41292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479A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87BD7C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219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96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öytä, kuppi, kukka">
            <a:extLst>
              <a:ext uri="{FF2B5EF4-FFF2-40B4-BE49-F238E27FC236}">
                <a16:creationId xmlns:a16="http://schemas.microsoft.com/office/drawing/2014/main" id="{A86AABEE-DA51-4835-B15D-19F8524235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630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vihreä">
    <p:bg>
      <p:bgPr>
        <a:solidFill>
          <a:srgbClr val="479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ruoho, vihreä, ajotie, silta&#10;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79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327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05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mies, puu, työas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808" y="5080"/>
            <a:ext cx="4102617" cy="684784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DAEB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1916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DAEB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rakennus, ulko, istuminen, mies, mobiilipuhelin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0870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1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D92F6CB-4400-4DAE-AB93-E8F18EAED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669464E-88F9-4D56-A54B-1BD30D4B34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EB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007C5A-B0CD-4936-A3D9-A9EC439A29C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14CA1BC-D953-4BB9-B3AD-D8975F99800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C1CDA8D-2421-45F1-BEE5-9746AF36050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435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6EAA8752-7EFD-4980-835D-5C3FF1C66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D13A63E-B857-4CEB-A389-E456178DC4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EB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F4739A-1812-492D-91B9-B3BE8E2DBC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5EF8D54-C6D5-4885-9FA8-D8163364A3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CCBB860-4F9E-4DA1-9662-8EF27BD185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226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7B77BA0-082E-41E2-A1C8-F6F450502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37A2F3E-301A-4CDC-AAAB-CE32D542BE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36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9039234-F23D-403E-9FAF-0A9403C9D3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39F586-5CAD-410E-ACF9-305D7264E4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42135C-578C-4E0F-9AD8-1AFEC8A915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id="{980D36DF-0FAC-49F7-B923-8B7329992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199" cy="6858000"/>
            <a:chOff x="14288" y="6350"/>
            <a:chExt cx="12163425" cy="684530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7D1ED9E-704D-415F-98C7-BC0A77C313F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2957" y="6350"/>
              <a:ext cx="4774756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6917 w 26238"/>
                <a:gd name="connsiteY0" fmla="*/ 0 h 38100"/>
                <a:gd name="connsiteX1" fmla="*/ 1701 w 26238"/>
                <a:gd name="connsiteY1" fmla="*/ 7794 h 38100"/>
                <a:gd name="connsiteX2" fmla="*/ 3364 w 26238"/>
                <a:gd name="connsiteY2" fmla="*/ 38100 h 38100"/>
                <a:gd name="connsiteX3" fmla="*/ 5338 w 26238"/>
                <a:gd name="connsiteY3" fmla="*/ 38100 h 38100"/>
                <a:gd name="connsiteX4" fmla="*/ 26238 w 26238"/>
                <a:gd name="connsiteY4" fmla="*/ 18671 h 38100"/>
                <a:gd name="connsiteX5" fmla="*/ 26238 w 26238"/>
                <a:gd name="connsiteY5" fmla="*/ 0 h 38100"/>
                <a:gd name="connsiteX6" fmla="*/ 6917 w 26238"/>
                <a:gd name="connsiteY6" fmla="*/ 0 h 38100"/>
                <a:gd name="connsiteX0" fmla="*/ 7270 w 26591"/>
                <a:gd name="connsiteY0" fmla="*/ 0 h 38100"/>
                <a:gd name="connsiteX1" fmla="*/ 2054 w 26591"/>
                <a:gd name="connsiteY1" fmla="*/ 7794 h 38100"/>
                <a:gd name="connsiteX2" fmla="*/ 3717 w 26591"/>
                <a:gd name="connsiteY2" fmla="*/ 38100 h 38100"/>
                <a:gd name="connsiteX3" fmla="*/ 5691 w 26591"/>
                <a:gd name="connsiteY3" fmla="*/ 38100 h 38100"/>
                <a:gd name="connsiteX4" fmla="*/ 26591 w 26591"/>
                <a:gd name="connsiteY4" fmla="*/ 18671 h 38100"/>
                <a:gd name="connsiteX5" fmla="*/ 26591 w 26591"/>
                <a:gd name="connsiteY5" fmla="*/ 0 h 38100"/>
                <a:gd name="connsiteX6" fmla="*/ 7270 w 26591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8100">
                  <a:moveTo>
                    <a:pt x="7270" y="0"/>
                  </a:moveTo>
                  <a:cubicBezTo>
                    <a:pt x="4249" y="2442"/>
                    <a:pt x="2904" y="5172"/>
                    <a:pt x="2054" y="7794"/>
                  </a:cubicBezTo>
                  <a:cubicBezTo>
                    <a:pt x="-1283" y="18064"/>
                    <a:pt x="-432" y="29781"/>
                    <a:pt x="3717" y="38100"/>
                  </a:cubicBezTo>
                  <a:lnTo>
                    <a:pt x="5691" y="38100"/>
                  </a:lnTo>
                  <a:cubicBezTo>
                    <a:pt x="13479" y="32266"/>
                    <a:pt x="20453" y="25740"/>
                    <a:pt x="26591" y="18671"/>
                  </a:cubicBezTo>
                  <a:lnTo>
                    <a:pt x="26591" y="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36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70DEBC8-6D15-4126-B3FD-06E1F5106C1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F090E37-269A-4D61-9294-0CF2C8E8A1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C6220EF-F6B1-4085-8EEF-AD74E6D15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751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7354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7B487B09-7566-485E-B443-C757144F4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54688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743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tumma"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Puunuij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772" y="-1"/>
            <a:ext cx="41220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54688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869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98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katukivetys, suojatie">
            <a:extLst>
              <a:ext uri="{FF2B5EF4-FFF2-40B4-BE49-F238E27FC236}">
                <a16:creationId xmlns:a16="http://schemas.microsoft.com/office/drawing/2014/main" id="{A86AABEE-DA51-4835-B15D-19F8524235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22000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051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635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puku, mies, ulko">
            <a:extLst>
              <a:ext uri="{FF2B5EF4-FFF2-40B4-BE49-F238E27FC236}">
                <a16:creationId xmlns:a16="http://schemas.microsoft.com/office/drawing/2014/main" id="{AC711D4B-0E2C-4FE9-BD49-57E2B08E8AA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938" y="0"/>
            <a:ext cx="41256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65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" name="Kuva 27" descr="Kuva, joka sisältää kohteen henkilö, nuori, poika, lapsi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965" y="0"/>
            <a:ext cx="412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9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F0DAFF-9FE4-4AD9-AFAD-CDEBB58AE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8400" cy="6861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4BCC542-D23C-4611-A69E-0CF488C49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77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noProof="0" smtClean="0"/>
              <a:t>17.6.2021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3629B3-B00B-4B41-B4FE-97D8470F2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77" r:id="rId9"/>
    <p:sldLayoutId id="2147483652" r:id="rId10"/>
    <p:sldLayoutId id="2147483678" r:id="rId11"/>
    <p:sldLayoutId id="2147483681" r:id="rId12"/>
    <p:sldLayoutId id="2147483679" r:id="rId13"/>
    <p:sldLayoutId id="2147483680" r:id="rId14"/>
    <p:sldLayoutId id="2147483654" r:id="rId15"/>
    <p:sldLayoutId id="2147483655" r:id="rId16"/>
    <p:sldLayoutId id="2147483651" r:id="rId17"/>
    <p:sldLayoutId id="2147483665" r:id="rId18"/>
    <p:sldLayoutId id="2147483666" r:id="rId19"/>
    <p:sldLayoutId id="2147483667" r:id="rId20"/>
    <p:sldLayoutId id="2147483670" r:id="rId21"/>
    <p:sldLayoutId id="2147483669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83" r:id="rId28"/>
    <p:sldLayoutId id="2147483676" r:id="rId29"/>
    <p:sldLayoutId id="2147483668" r:id="rId30"/>
    <p:sldLayoutId id="2147483682" r:id="rId31"/>
    <p:sldLayoutId id="2147483743" r:id="rId3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noProof="0" smtClean="0"/>
              <a:t>17.6.2021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3629B3-B00B-4B41-B4FE-97D8470F2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4" r:id="rId5"/>
    <p:sldLayoutId id="2147483712" r:id="rId6"/>
    <p:sldLayoutId id="2147483713" r:id="rId7"/>
    <p:sldLayoutId id="2147483705" r:id="rId8"/>
    <p:sldLayoutId id="2147483741" r:id="rId9"/>
    <p:sldLayoutId id="2147483706" r:id="rId10"/>
    <p:sldLayoutId id="2147483709" r:id="rId11"/>
    <p:sldLayoutId id="2147483711" r:id="rId12"/>
    <p:sldLayoutId id="2147483701" r:id="rId13"/>
    <p:sldLayoutId id="2147483702" r:id="rId14"/>
    <p:sldLayoutId id="2147483716" r:id="rId15"/>
    <p:sldLayoutId id="2147483717" r:id="rId16"/>
    <p:sldLayoutId id="2147483722" r:id="rId17"/>
    <p:sldLayoutId id="2147483728" r:id="rId18"/>
    <p:sldLayoutId id="2147483729" r:id="rId19"/>
    <p:sldLayoutId id="2147483723" r:id="rId20"/>
    <p:sldLayoutId id="2147483725" r:id="rId21"/>
    <p:sldLayoutId id="2147483724" r:id="rId22"/>
    <p:sldLayoutId id="2147483726" r:id="rId23"/>
    <p:sldLayoutId id="2147483727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9" r:id="rId30"/>
    <p:sldLayoutId id="2147483740" r:id="rId31"/>
    <p:sldLayoutId id="2147483735" r:id="rId32"/>
    <p:sldLayoutId id="2147483736" r:id="rId33"/>
    <p:sldLayoutId id="2147483737" r:id="rId34"/>
    <p:sldLayoutId id="2147483738" r:id="rId3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74BD3C-A8F3-4404-8FA0-8CC583483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Kesä 2021	</a:t>
            </a:r>
            <a:r>
              <a:rPr lang="fi-FI" b="0"/>
              <a:t/>
            </a:r>
            <a:br>
              <a:rPr lang="fi-FI" b="0"/>
            </a:b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505A7E-F595-4348-8E2F-DDA80B282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17.6.2021</a:t>
            </a:r>
            <a:endParaRPr lang="fi-FI" dirty="0"/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408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Tuotanto."/>
          <p:cNvPicPr/>
          <p:nvPr>
            <p:extLst>
              <p:ext uri="{D42A27DB-BD31-4B8C-83A1-F6EECF244321}">
                <p14:modId xmlns:p14="http://schemas.microsoft.com/office/powerpoint/2010/main" val="23299259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124744"/>
            <a:ext cx="7747000" cy="5184576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 descr="Potentiaalisen tuotannon kasvu ja sen osatekijät EU-menetelmän mukaan, %."/>
          <p:cNvPicPr/>
          <p:nvPr>
            <p:extLst>
              <p:ext uri="{D42A27DB-BD31-4B8C-83A1-F6EECF244321}">
                <p14:modId xmlns:p14="http://schemas.microsoft.com/office/powerpoint/2010/main" val="39314846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184576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58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74673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Kokonaistuotanto toimialoittain, määrän muutos ja kasvuvaikutukset, %."/>
          <p:cNvPicPr/>
          <p:nvPr>
            <p:extLst>
              <p:ext uri="{D42A27DB-BD31-4B8C-83A1-F6EECF244321}">
                <p14:modId xmlns:p14="http://schemas.microsoft.com/office/powerpoint/2010/main" val="3176600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205980"/>
            <a:ext cx="7747000" cy="50895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3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Tehdasteollisuus, toimialojen osuus arvonlisäyksestä, %."/>
          <p:cNvPicPr/>
          <p:nvPr>
            <p:extLst>
              <p:ext uri="{D42A27DB-BD31-4B8C-83A1-F6EECF244321}">
                <p14:modId xmlns:p14="http://schemas.microsoft.com/office/powerpoint/2010/main" val="28485473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184741"/>
            <a:ext cx="7747000" cy="5089551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82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 descr="Teollisuustuotannon volyymi-indeksi toimialoittain."/>
          <p:cNvPicPr/>
          <p:nvPr>
            <p:extLst>
              <p:ext uri="{D42A27DB-BD31-4B8C-83A1-F6EECF244321}">
                <p14:modId xmlns:p14="http://schemas.microsoft.com/office/powerpoint/2010/main" val="30238520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052736"/>
            <a:ext cx="7747000" cy="5184576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Rakentamisen luottamus ja tuotanto."/>
          <p:cNvPicPr/>
          <p:nvPr>
            <p:extLst>
              <p:ext uri="{D42A27DB-BD31-4B8C-83A1-F6EECF244321}">
                <p14:modId xmlns:p14="http://schemas.microsoft.com/office/powerpoint/2010/main" val="39069408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24744"/>
            <a:ext cx="7747000" cy="5184576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6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0272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Palvelutuotannon muutos vuodentakaiseen."/>
          <p:cNvPicPr/>
          <p:nvPr>
            <p:extLst>
              <p:ext uri="{D42A27DB-BD31-4B8C-83A1-F6EECF244321}">
                <p14:modId xmlns:p14="http://schemas.microsoft.com/office/powerpoint/2010/main" val="34183534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39416" y="1052736"/>
            <a:ext cx="7747000" cy="5256584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01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53071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Bruttokansantuotteen määrän muutos. "/>
          <p:cNvPicPr/>
          <p:nvPr>
            <p:extLst>
              <p:ext uri="{D42A27DB-BD31-4B8C-83A1-F6EECF244321}">
                <p14:modId xmlns:p14="http://schemas.microsoft.com/office/powerpoint/2010/main" val="3924860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8928" y="980728"/>
            <a:ext cx="7747000" cy="5256584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3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Työllisyys ja työttömyys."/>
          <p:cNvPicPr/>
          <p:nvPr>
            <p:extLst>
              <p:ext uri="{D42A27DB-BD31-4B8C-83A1-F6EECF244321}">
                <p14:modId xmlns:p14="http://schemas.microsoft.com/office/powerpoint/2010/main" val="34934968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5920" y="1124744"/>
            <a:ext cx="7747000" cy="5184576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7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Työttömyysaste, kausitasoitettu, %."/>
          <p:cNvPicPr/>
          <p:nvPr>
            <p:extLst>
              <p:ext uri="{D42A27DB-BD31-4B8C-83A1-F6EECF244321}">
                <p14:modId xmlns:p14="http://schemas.microsoft.com/office/powerpoint/2010/main" val="38159624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44265"/>
            <a:ext cx="7747000" cy="5089551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91466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Vaihtotase suhteessa BKT:hen, %."/>
          <p:cNvPicPr/>
          <p:nvPr>
            <p:extLst>
              <p:ext uri="{D42A27DB-BD31-4B8C-83A1-F6EECF244321}">
                <p14:modId xmlns:p14="http://schemas.microsoft.com/office/powerpoint/2010/main" val="31370886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92225"/>
            <a:ext cx="7747000" cy="5089551"/>
          </a:xfrm>
          <a:prstGeom prst="rect">
            <a:avLst/>
          </a:prstGeom>
          <a:noFill/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0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0272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Yksikkötyökustannukset."/>
          <p:cNvPicPr/>
          <p:nvPr>
            <p:extLst>
              <p:ext uri="{D42A27DB-BD31-4B8C-83A1-F6EECF244321}">
                <p14:modId xmlns:p14="http://schemas.microsoft.com/office/powerpoint/2010/main" val="22935415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052736"/>
            <a:ext cx="7747000" cy="5256584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Maailmankauppa, määrän muutos, %."/>
          <p:cNvPicPr/>
          <p:nvPr>
            <p:extLst>
              <p:ext uri="{D42A27DB-BD31-4B8C-83A1-F6EECF244321}">
                <p14:modId xmlns:p14="http://schemas.microsoft.com/office/powerpoint/2010/main" val="35730768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87678"/>
            <a:ext cx="7747000" cy="5089551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1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Kuluttajahintaindeksi, prosenttimuutos ja kasvuvaikutukset."/>
          <p:cNvPicPr/>
          <p:nvPr>
            <p:extLst>
              <p:ext uri="{D42A27DB-BD31-4B8C-83A1-F6EECF244321}">
                <p14:modId xmlns:p14="http://schemas.microsoft.com/office/powerpoint/2010/main" val="42879097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96752"/>
            <a:ext cx="7747000" cy="5089551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61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Kuluttajahinta- ja ansiotasoindeksi, muutos vuodentakaiseen, %."/>
          <p:cNvPicPr/>
          <p:nvPr>
            <p:extLst>
              <p:ext uri="{D42A27DB-BD31-4B8C-83A1-F6EECF244321}">
                <p14:modId xmlns:p14="http://schemas.microsoft.com/office/powerpoint/2010/main" val="32138796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35822"/>
            <a:ext cx="7747000" cy="5173498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8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Raaka-aineiden hinnat."/>
          <p:cNvPicPr/>
          <p:nvPr>
            <p:extLst>
              <p:ext uri="{D42A27DB-BD31-4B8C-83A1-F6EECF244321}">
                <p14:modId xmlns:p14="http://schemas.microsoft.com/office/powerpoint/2010/main" val="36171542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46769"/>
            <a:ext cx="7747000" cy="5084542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1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Julkisyhteisöjen velka."/>
          <p:cNvPicPr/>
          <p:nvPr>
            <p:extLst>
              <p:ext uri="{D42A27DB-BD31-4B8C-83A1-F6EECF244321}">
                <p14:modId xmlns:p14="http://schemas.microsoft.com/office/powerpoint/2010/main" val="25514519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052736"/>
            <a:ext cx="7747000" cy="525658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Julkisyhteisöjen rahoitusasema suhteessa BKT:hen, %."/>
          <p:cNvPicPr/>
          <p:nvPr>
            <p:extLst>
              <p:ext uri="{D42A27DB-BD31-4B8C-83A1-F6EECF244321}">
                <p14:modId xmlns:p14="http://schemas.microsoft.com/office/powerpoint/2010/main" val="897995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184741"/>
            <a:ext cx="7747000" cy="50895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 descr="Julkisyhteisöjen tulot, verotulot ja menot suhteessa BKT:hen, %."/>
          <p:cNvPicPr/>
          <p:nvPr>
            <p:extLst>
              <p:ext uri="{D42A27DB-BD31-4B8C-83A1-F6EECF244321}">
                <p14:modId xmlns:p14="http://schemas.microsoft.com/office/powerpoint/2010/main" val="28629762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184576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7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Julkisyhteisöjen velka suhteessa BKT:hen, %."/>
          <p:cNvPicPr/>
          <p:nvPr>
            <p:extLst>
              <p:ext uri="{D42A27DB-BD31-4B8C-83A1-F6EECF244321}">
                <p14:modId xmlns:p14="http://schemas.microsoft.com/office/powerpoint/2010/main" val="39576007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2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Julkisyhteisöjen nimellinen ja rakenteellinen rahoitusasema suhteessa BKT:hen, %."/>
          <p:cNvPicPr/>
          <p:nvPr>
            <p:extLst>
              <p:ext uri="{D42A27DB-BD31-4B8C-83A1-F6EECF244321}">
                <p14:modId xmlns:p14="http://schemas.microsoft.com/office/powerpoint/2010/main" val="31893442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91466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 descr="Nettoluotonanto sektoreittain suhteessa BKT:hen, %."/>
          <p:cNvPicPr/>
          <p:nvPr>
            <p:extLst>
              <p:ext uri="{D42A27DB-BD31-4B8C-83A1-F6EECF244321}">
                <p14:modId xmlns:p14="http://schemas.microsoft.com/office/powerpoint/2010/main" val="37678645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2983" y="1292225"/>
            <a:ext cx="7747000" cy="5089551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Ikäsidonnaisten menojen muutos suhteessa BKT:hen vuodesta 2019 lähtien."/>
          <p:cNvPicPr/>
          <p:nvPr>
            <p:extLst>
              <p:ext uri="{D42A27DB-BD31-4B8C-83A1-F6EECF244321}">
                <p14:modId xmlns:p14="http://schemas.microsoft.com/office/powerpoint/2010/main" val="41136443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28068" y="1172257"/>
            <a:ext cx="7747000" cy="5137063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87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Valtionhallinnon rahoitusasema."/>
          <p:cNvPicPr/>
          <p:nvPr>
            <p:extLst>
              <p:ext uri="{D42A27DB-BD31-4B8C-83A1-F6EECF244321}">
                <p14:modId xmlns:p14="http://schemas.microsoft.com/office/powerpoint/2010/main" val="15600879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256584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Valtionhallinnon tulot ja menot."/>
          <p:cNvPicPr/>
          <p:nvPr>
            <p:extLst>
              <p:ext uri="{D42A27DB-BD31-4B8C-83A1-F6EECF244321}">
                <p14:modId xmlns:p14="http://schemas.microsoft.com/office/powerpoint/2010/main" val="6049593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1777" y="1124744"/>
            <a:ext cx="7747000" cy="5184576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5" name="Kuva 4" descr="Paikallishallinnon velka."/>
          <p:cNvPicPr/>
          <p:nvPr>
            <p:extLst>
              <p:ext uri="{D42A27DB-BD31-4B8C-83A1-F6EECF244321}">
                <p14:modId xmlns:p14="http://schemas.microsoft.com/office/powerpoint/2010/main" val="18589041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87937"/>
            <a:ext cx="7747000" cy="5193391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pic>
        <p:nvPicPr>
          <p:cNvPr id="7" name="Kuva 6" descr="Paikallishallinnon rahoitusasema suhteessa BKT:hen, %."/>
          <p:cNvPicPr/>
          <p:nvPr>
            <p:extLst>
              <p:ext uri="{D42A27DB-BD31-4B8C-83A1-F6EECF244321}">
                <p14:modId xmlns:p14="http://schemas.microsoft.com/office/powerpoint/2010/main" val="6458717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1314" y="1196752"/>
            <a:ext cx="7747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Työeläkeyhtiöiden sijoituskanta."/>
          <p:cNvPicPr/>
          <p:nvPr>
            <p:extLst>
              <p:ext uri="{D42A27DB-BD31-4B8C-83A1-F6EECF244321}">
                <p14:modId xmlns:p14="http://schemas.microsoft.com/office/powerpoint/2010/main" val="31552683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24745"/>
            <a:ext cx="7747000" cy="5184575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0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pic>
        <p:nvPicPr>
          <p:cNvPr id="6" name="Kuva 5" descr="Sosiaaliturvarahastojen rahoitusasema suhteessa BKT:hen, %."/>
          <p:cNvPicPr/>
          <p:nvPr>
            <p:extLst>
              <p:ext uri="{D42A27DB-BD31-4B8C-83A1-F6EECF244321}">
                <p14:modId xmlns:p14="http://schemas.microsoft.com/office/powerpoint/2010/main" val="10086640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217290"/>
            <a:ext cx="7831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pic>
        <p:nvPicPr>
          <p:cNvPr id="7" name="Kuva 6" descr="Kokoaikaisesti lomautettujen määrä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12623"/>
            <a:ext cx="8162925" cy="50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pic>
        <p:nvPicPr>
          <p:cNvPr id="6" name="Kuva 5" descr="Päätoimialojen liikevaihdon kehity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271736"/>
            <a:ext cx="7810500" cy="50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4294967295"/>
          </p:nvPr>
        </p:nvSpPr>
        <p:spPr>
          <a:xfrm>
            <a:off x="767408" y="4149080"/>
            <a:ext cx="4279900" cy="1871662"/>
          </a:xfrm>
        </p:spPr>
        <p:txBody>
          <a:bodyPr/>
          <a:lstStyle/>
          <a:p>
            <a:r>
              <a:rPr lang="fi-FI" sz="2400" dirty="0" smtClean="0">
                <a:solidFill>
                  <a:schemeClr val="bg1"/>
                </a:solidFill>
              </a:rPr>
              <a:t>Mikko Spolander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Osastopäällikkö, ylijohtaja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Puh. 02955 30006</a:t>
            </a:r>
          </a:p>
          <a:p>
            <a:r>
              <a:rPr lang="fi-FI" sz="2400" dirty="0" err="1" smtClean="0">
                <a:solidFill>
                  <a:schemeClr val="bg1"/>
                </a:solidFill>
              </a:rPr>
              <a:t>www.vm.fi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4294967295"/>
          </p:nvPr>
        </p:nvSpPr>
        <p:spPr>
          <a:xfrm>
            <a:off x="6168008" y="4146550"/>
            <a:ext cx="5627687" cy="1871662"/>
          </a:xfrm>
        </p:spPr>
        <p:txBody>
          <a:bodyPr/>
          <a:lstStyle/>
          <a:p>
            <a:r>
              <a:rPr lang="fi-FI" sz="2400" dirty="0">
                <a:solidFill>
                  <a:schemeClr val="bg1"/>
                </a:solidFill>
              </a:rPr>
              <a:t>Valtiovarainministeriön viestintä</a:t>
            </a:r>
          </a:p>
          <a:p>
            <a:r>
              <a:rPr lang="fi-FI" sz="2400" dirty="0" err="1">
                <a:solidFill>
                  <a:schemeClr val="bg1"/>
                </a:solidFill>
              </a:rPr>
              <a:t>vm-viestinta@vm.fi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Mediapalvelunumero (arkisin 8–16</a:t>
            </a:r>
            <a:r>
              <a:rPr lang="fi-FI" sz="2400" dirty="0" smtClean="0">
                <a:solidFill>
                  <a:schemeClr val="bg1"/>
                </a:solidFill>
              </a:rPr>
              <a:t>):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02955 </a:t>
            </a:r>
            <a:r>
              <a:rPr lang="fi-FI" sz="2400" dirty="0">
                <a:solidFill>
                  <a:schemeClr val="bg1"/>
                </a:solidFill>
              </a:rPr>
              <a:t>30500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812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  <p:pic>
        <p:nvPicPr>
          <p:cNvPr id="5" name="Kuva 4" descr="Kotitalouksien käytettävissä olevan reaalitulon muutos ja osatekijöiden kasvuvaikutukset, %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80" y="1124744"/>
            <a:ext cx="7272808" cy="51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Teollisuuden ja kuluttajien luottamus, saldo, kausitasoitettu."/>
          <p:cNvPicPr/>
          <p:nvPr>
            <p:extLst>
              <p:ext uri="{D42A27DB-BD31-4B8C-83A1-F6EECF244321}">
                <p14:modId xmlns:p14="http://schemas.microsoft.com/office/powerpoint/2010/main" val="23747102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124744"/>
            <a:ext cx="7747000" cy="525658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Kotitalouksien säästäminen ja velkaantuminen, osuus käytettävistä tuloista, %."/>
          <p:cNvPicPr/>
          <p:nvPr>
            <p:extLst>
              <p:ext uri="{D42A27DB-BD31-4B8C-83A1-F6EECF244321}">
                <p14:modId xmlns:p14="http://schemas.microsoft.com/office/powerpoint/2010/main" val="31749545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184576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3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Investoinnit suhteessa BKT:hen, %."/>
          <p:cNvPicPr/>
          <p:nvPr>
            <p:extLst>
              <p:ext uri="{D42A27DB-BD31-4B8C-83A1-F6EECF244321}">
                <p14:modId xmlns:p14="http://schemas.microsoft.com/office/powerpoint/2010/main" val="26679848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184576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21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91466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Investoinnit, määrän muutos ja kasvuvaikutukset, %."/>
          <p:cNvPicPr/>
          <p:nvPr>
            <p:extLst>
              <p:ext uri="{D42A27DB-BD31-4B8C-83A1-F6EECF244321}">
                <p14:modId xmlns:p14="http://schemas.microsoft.com/office/powerpoint/2010/main" val="11938674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92225"/>
            <a:ext cx="7747000" cy="5089551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0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 descr="Investoinnit ja kapasiteetin käyttöaste."/>
          <p:cNvPicPr/>
          <p:nvPr>
            <p:extLst>
              <p:ext uri="{D42A27DB-BD31-4B8C-83A1-F6EECF244321}">
                <p14:modId xmlns:p14="http://schemas.microsoft.com/office/powerpoint/2010/main" val="1984270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Kansantalousosasto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pohja_FI-RU.potx" id="{EE764629-1463-4071-950A-9F79829D8C2D}" vid="{73218CD3-1B22-4EEE-A946-D709C1027115}"/>
    </a:ext>
  </a:extLst>
</a:theme>
</file>

<file path=ppt/theme/theme2.xml><?xml version="1.0" encoding="utf-8"?>
<a:theme xmlns:a="http://schemas.openxmlformats.org/drawingml/2006/main" name="VM muut värit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pohja_FI-RU.potx" id="{EE764629-1463-4071-950A-9F79829D8C2D}" vid="{96428964-BEF1-4C71-B518-91E4D924E18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M2019">
    <a:dk1>
      <a:sysClr val="windowText" lastClr="000000"/>
    </a:dk1>
    <a:lt1>
      <a:sysClr val="window" lastClr="FFFFFF"/>
    </a:lt1>
    <a:dk2>
      <a:srgbClr val="365ABD"/>
    </a:dk2>
    <a:lt2>
      <a:srgbClr val="E7E6E6"/>
    </a:lt2>
    <a:accent1>
      <a:srgbClr val="365ABD"/>
    </a:accent1>
    <a:accent2>
      <a:srgbClr val="1B365D"/>
    </a:accent2>
    <a:accent3>
      <a:srgbClr val="A34E96"/>
    </a:accent3>
    <a:accent4>
      <a:srgbClr val="479A36"/>
    </a:accent4>
    <a:accent5>
      <a:srgbClr val="728CD1"/>
    </a:accent5>
    <a:accent6>
      <a:srgbClr val="6D6E7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VM_esitysmallipohja_FI-RU</Template>
  <TotalTime>812</TotalTime>
  <Words>140</Words>
  <Application>Microsoft Office PowerPoint</Application>
  <PresentationFormat>Laajakuva</PresentationFormat>
  <Paragraphs>122</Paragraphs>
  <Slides>39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VM2019 teema</vt:lpstr>
      <vt:lpstr>VM muut värit</vt:lpstr>
      <vt:lpstr>Taloudellinen katsaus  Kesä 2021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Kuviot Taloudellinen katsaus Kesä 2021</dc:title>
  <dc:creator>Rantala Mark (VM)</dc:creator>
  <cp:lastModifiedBy>Ruhanen Ann-Mari (VM)</cp:lastModifiedBy>
  <cp:revision>66</cp:revision>
  <dcterms:created xsi:type="dcterms:W3CDTF">2020-01-16T08:38:20Z</dcterms:created>
  <dcterms:modified xsi:type="dcterms:W3CDTF">2021-06-16T08:21:09Z</dcterms:modified>
</cp:coreProperties>
</file>