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3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30"/>
  </p:notesMasterIdLst>
  <p:sldIdLst>
    <p:sldId id="256" r:id="rId5"/>
    <p:sldId id="322" r:id="rId6"/>
    <p:sldId id="267" r:id="rId7"/>
    <p:sldId id="269" r:id="rId8"/>
    <p:sldId id="271" r:id="rId9"/>
    <p:sldId id="323" r:id="rId10"/>
    <p:sldId id="273" r:id="rId11"/>
    <p:sldId id="274" r:id="rId12"/>
    <p:sldId id="278" r:id="rId13"/>
    <p:sldId id="324" r:id="rId14"/>
    <p:sldId id="275" r:id="rId15"/>
    <p:sldId id="277" r:id="rId16"/>
    <p:sldId id="281" r:id="rId17"/>
    <p:sldId id="325" r:id="rId18"/>
    <p:sldId id="328" r:id="rId19"/>
    <p:sldId id="292" r:id="rId20"/>
    <p:sldId id="293" r:id="rId21"/>
    <p:sldId id="294" r:id="rId22"/>
    <p:sldId id="298" r:id="rId23"/>
    <p:sldId id="297" r:id="rId24"/>
    <p:sldId id="305" r:id="rId25"/>
    <p:sldId id="306" r:id="rId26"/>
    <p:sldId id="307" r:id="rId27"/>
    <p:sldId id="321" r:id="rId28"/>
    <p:sldId id="260" r:id="rId29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1" autoAdjust="0"/>
    <p:restoredTop sz="94649"/>
  </p:normalViewPr>
  <p:slideViewPr>
    <p:cSldViewPr snapToGrid="0" snapToObjects="1" showGuides="1">
      <p:cViewPr varScale="1">
        <p:scale>
          <a:sx n="88" d="100"/>
          <a:sy n="88" d="100"/>
        </p:scale>
        <p:origin x="1310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13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987920994211253E-2"/>
          <c:y val="4.3749994617372709E-2"/>
          <c:w val="0.91941189213306207"/>
          <c:h val="0.880019945863687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'2.2'!$B$16</c:f>
              <c:strCache>
                <c:ptCount val="1"/>
                <c:pt idx="0">
                  <c:v>taloustilanne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'2.2'!$C$15:$AE$15</c:f>
              <c:numCache>
                <c:formatCode>General</c:formatCode>
                <c:ptCount val="29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</c:numCache>
            </c:numRef>
          </c:cat>
          <c:val>
            <c:numRef>
              <c:f>'2.2'!$C$16:$AE$16</c:f>
              <c:numCache>
                <c:formatCode>0%</c:formatCode>
                <c:ptCount val="29"/>
                <c:pt idx="0">
                  <c:v>-0.293778801843318</c:v>
                </c:pt>
                <c:pt idx="1">
                  <c:v>-0.19278169014084506</c:v>
                </c:pt>
                <c:pt idx="2">
                  <c:v>0.1476510067114094</c:v>
                </c:pt>
                <c:pt idx="3">
                  <c:v>0.12158341187558905</c:v>
                </c:pt>
                <c:pt idx="4">
                  <c:v>0.17667536988685817</c:v>
                </c:pt>
                <c:pt idx="5">
                  <c:v>0.20051858254105442</c:v>
                </c:pt>
                <c:pt idx="6">
                  <c:v>7.932489451476793E-2</c:v>
                </c:pt>
                <c:pt idx="7">
                  <c:v>0.17641597028783662</c:v>
                </c:pt>
                <c:pt idx="8">
                  <c:v>0.21231043710972342</c:v>
                </c:pt>
                <c:pt idx="9">
                  <c:v>2.7200000000000002E-2</c:v>
                </c:pt>
                <c:pt idx="10">
                  <c:v>2.1360759493670889E-2</c:v>
                </c:pt>
                <c:pt idx="11">
                  <c:v>5.0570962479608517E-2</c:v>
                </c:pt>
                <c:pt idx="12">
                  <c:v>7.6595744680851063E-2</c:v>
                </c:pt>
                <c:pt idx="13">
                  <c:v>3.5390946502057569E-2</c:v>
                </c:pt>
                <c:pt idx="14">
                  <c:v>0.1069433359936153</c:v>
                </c:pt>
                <c:pt idx="15">
                  <c:v>0.15712290502793297</c:v>
                </c:pt>
                <c:pt idx="16">
                  <c:v>-7.6858108108108086E-2</c:v>
                </c:pt>
                <c:pt idx="17">
                  <c:v>-6.7961165048543715E-2</c:v>
                </c:pt>
                <c:pt idx="18">
                  <c:v>0.16391852570320078</c:v>
                </c:pt>
                <c:pt idx="19">
                  <c:v>-9.6088435374149656E-2</c:v>
                </c:pt>
                <c:pt idx="20">
                  <c:v>-0.16633532140490392</c:v>
                </c:pt>
                <c:pt idx="21">
                  <c:v>-0.12906976744186047</c:v>
                </c:pt>
                <c:pt idx="22">
                  <c:v>-0.13684834123222744</c:v>
                </c:pt>
                <c:pt idx="23">
                  <c:v>-5.2234474753337229E-2</c:v>
                </c:pt>
                <c:pt idx="24">
                  <c:v>4.280397022332505E-2</c:v>
                </c:pt>
                <c:pt idx="25">
                  <c:v>0.16887816646562123</c:v>
                </c:pt>
                <c:pt idx="26">
                  <c:v>0.12415071031500924</c:v>
                </c:pt>
                <c:pt idx="27">
                  <c:v>7.5965946299934584E-2</c:v>
                </c:pt>
                <c:pt idx="28">
                  <c:v>-0.11599999999999999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77-4DE2-A3AE-14AB7F188E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83456136"/>
        <c:axId val="883463352"/>
      </c:barChart>
      <c:dateAx>
        <c:axId val="883456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83463352"/>
        <c:crosses val="autoZero"/>
        <c:auto val="0"/>
        <c:lblOffset val="100"/>
        <c:baseTimeUnit val="days"/>
      </c:dateAx>
      <c:valAx>
        <c:axId val="883463352"/>
        <c:scaling>
          <c:orientation val="minMax"/>
          <c:max val="0.60000000000000009"/>
          <c:min val="-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83456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'3.20'!$E$4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'3.20'!$D$5:$D$7</c:f>
              <c:strCache>
                <c:ptCount val="3"/>
                <c:pt idx="0">
                  <c:v>Yhteensä</c:v>
                </c:pt>
                <c:pt idx="1">
                  <c:v>Naiset</c:v>
                </c:pt>
                <c:pt idx="2">
                  <c:v>Miehet</c:v>
                </c:pt>
              </c:strCache>
            </c:strRef>
          </c:cat>
          <c:val>
            <c:numRef>
              <c:f>'3.20'!$E$5:$E$7</c:f>
              <c:numCache>
                <c:formatCode>0%</c:formatCode>
                <c:ptCount val="3"/>
                <c:pt idx="0">
                  <c:v>0.47</c:v>
                </c:pt>
                <c:pt idx="1">
                  <c:v>0.47</c:v>
                </c:pt>
                <c:pt idx="2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DB-4928-9472-320E224F50C5}"/>
            </c:ext>
          </c:extLst>
        </c:ser>
        <c:ser>
          <c:idx val="1"/>
          <c:order val="1"/>
          <c:tx>
            <c:strRef>
              <c:f>'3.20'!$F$4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'3.20'!$D$5:$D$7</c:f>
              <c:strCache>
                <c:ptCount val="3"/>
                <c:pt idx="0">
                  <c:v>Yhteensä</c:v>
                </c:pt>
                <c:pt idx="1">
                  <c:v>Naiset</c:v>
                </c:pt>
                <c:pt idx="2">
                  <c:v>Miehet</c:v>
                </c:pt>
              </c:strCache>
            </c:strRef>
          </c:cat>
          <c:val>
            <c:numRef>
              <c:f>'3.20'!$F$5:$F$7</c:f>
              <c:numCache>
                <c:formatCode>0%</c:formatCode>
                <c:ptCount val="3"/>
                <c:pt idx="0">
                  <c:v>0.52</c:v>
                </c:pt>
                <c:pt idx="1">
                  <c:v>0.52</c:v>
                </c:pt>
                <c:pt idx="2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DB-4928-9472-320E224F50C5}"/>
            </c:ext>
          </c:extLst>
        </c:ser>
        <c:ser>
          <c:idx val="2"/>
          <c:order val="2"/>
          <c:tx>
            <c:strRef>
              <c:f>'3.20'!$G$4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'3.20'!$D$5:$D$7</c:f>
              <c:strCache>
                <c:ptCount val="3"/>
                <c:pt idx="0">
                  <c:v>Yhteensä</c:v>
                </c:pt>
                <c:pt idx="1">
                  <c:v>Naiset</c:v>
                </c:pt>
                <c:pt idx="2">
                  <c:v>Miehet</c:v>
                </c:pt>
              </c:strCache>
            </c:strRef>
          </c:cat>
          <c:val>
            <c:numRef>
              <c:f>'3.20'!$G$5:$G$7</c:f>
              <c:numCache>
                <c:formatCode>0%</c:formatCode>
                <c:ptCount val="3"/>
                <c:pt idx="0">
                  <c:v>0.57999999999999996</c:v>
                </c:pt>
                <c:pt idx="1">
                  <c:v>0.56999999999999995</c:v>
                </c:pt>
                <c:pt idx="2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DB-4928-9472-320E224F50C5}"/>
            </c:ext>
          </c:extLst>
        </c:ser>
        <c:ser>
          <c:idx val="3"/>
          <c:order val="3"/>
          <c:tx>
            <c:strRef>
              <c:f>'3.20'!$H$4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'3.20'!$D$5:$D$7</c:f>
              <c:strCache>
                <c:ptCount val="3"/>
                <c:pt idx="0">
                  <c:v>Yhteensä</c:v>
                </c:pt>
                <c:pt idx="1">
                  <c:v>Naiset</c:v>
                </c:pt>
                <c:pt idx="2">
                  <c:v>Miehet</c:v>
                </c:pt>
              </c:strCache>
            </c:strRef>
          </c:cat>
          <c:val>
            <c:numRef>
              <c:f>'3.20'!$H$5:$H$7</c:f>
              <c:numCache>
                <c:formatCode>0%</c:formatCode>
                <c:ptCount val="3"/>
                <c:pt idx="0">
                  <c:v>0.59</c:v>
                </c:pt>
                <c:pt idx="1">
                  <c:v>0.56000000000000005</c:v>
                </c:pt>
                <c:pt idx="2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EDB-4928-9472-320E224F50C5}"/>
            </c:ext>
          </c:extLst>
        </c:ser>
        <c:ser>
          <c:idx val="4"/>
          <c:order val="4"/>
          <c:tx>
            <c:strRef>
              <c:f>'3.20'!$I$4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'3.20'!$D$5:$D$7</c:f>
              <c:strCache>
                <c:ptCount val="3"/>
                <c:pt idx="0">
                  <c:v>Yhteensä</c:v>
                </c:pt>
                <c:pt idx="1">
                  <c:v>Naiset</c:v>
                </c:pt>
                <c:pt idx="2">
                  <c:v>Miehet</c:v>
                </c:pt>
              </c:strCache>
            </c:strRef>
          </c:cat>
          <c:val>
            <c:numRef>
              <c:f>'3.20'!$I$5:$I$7</c:f>
              <c:numCache>
                <c:formatCode>0%</c:formatCode>
                <c:ptCount val="3"/>
                <c:pt idx="0">
                  <c:v>0.65</c:v>
                </c:pt>
                <c:pt idx="1">
                  <c:v>0.64</c:v>
                </c:pt>
                <c:pt idx="2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DB-4928-9472-320E224F50C5}"/>
            </c:ext>
          </c:extLst>
        </c:ser>
        <c:ser>
          <c:idx val="5"/>
          <c:order val="5"/>
          <c:tx>
            <c:strRef>
              <c:f>'3.20'!$J$4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'3.20'!$D$5:$D$7</c:f>
              <c:strCache>
                <c:ptCount val="3"/>
                <c:pt idx="0">
                  <c:v>Yhteensä</c:v>
                </c:pt>
                <c:pt idx="1">
                  <c:v>Naiset</c:v>
                </c:pt>
                <c:pt idx="2">
                  <c:v>Miehet</c:v>
                </c:pt>
              </c:strCache>
            </c:strRef>
          </c:cat>
          <c:val>
            <c:numRef>
              <c:f>'3.20'!$J$5:$J$7</c:f>
              <c:numCache>
                <c:formatCode>0%</c:formatCode>
                <c:ptCount val="3"/>
                <c:pt idx="0">
                  <c:v>0.75</c:v>
                </c:pt>
                <c:pt idx="1">
                  <c:v>0.77</c:v>
                </c:pt>
                <c:pt idx="2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EDB-4928-9472-320E224F50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54323072"/>
        <c:axId val="754325696"/>
      </c:barChart>
      <c:catAx>
        <c:axId val="75432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54325696"/>
        <c:crosses val="autoZero"/>
        <c:auto val="1"/>
        <c:lblAlgn val="ctr"/>
        <c:lblOffset val="100"/>
        <c:noMultiLvlLbl val="0"/>
      </c:catAx>
      <c:valAx>
        <c:axId val="7543256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5432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'4.7'!$E$6:$X$6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'4.7'!$E$7:$X$7</c:f>
              <c:numCache>
                <c:formatCode>###0%</c:formatCode>
                <c:ptCount val="20"/>
                <c:pt idx="0">
                  <c:v>0.46609508963367108</c:v>
                </c:pt>
                <c:pt idx="1">
                  <c:v>0.46373456790123457</c:v>
                </c:pt>
                <c:pt idx="2">
                  <c:v>0.46810207336523119</c:v>
                </c:pt>
                <c:pt idx="3">
                  <c:v>0.48967795210569776</c:v>
                </c:pt>
                <c:pt idx="4">
                  <c:v>0.51</c:v>
                </c:pt>
                <c:pt idx="5">
                  <c:v>0.4890965732087228</c:v>
                </c:pt>
                <c:pt idx="6">
                  <c:v>0.49661705006765899</c:v>
                </c:pt>
                <c:pt idx="7">
                  <c:v>0.53130148270181221</c:v>
                </c:pt>
                <c:pt idx="8">
                  <c:v>0.52935606060606055</c:v>
                </c:pt>
                <c:pt idx="9">
                  <c:v>0.51377018043684708</c:v>
                </c:pt>
                <c:pt idx="10">
                  <c:v>0.52242524916943522</c:v>
                </c:pt>
                <c:pt idx="11">
                  <c:v>0.55290322580645157</c:v>
                </c:pt>
                <c:pt idx="12">
                  <c:v>0.56000000000000005</c:v>
                </c:pt>
                <c:pt idx="13">
                  <c:v>0.55031995346131468</c:v>
                </c:pt>
                <c:pt idx="14">
                  <c:v>0.53248993674525591</c:v>
                </c:pt>
                <c:pt idx="15">
                  <c:v>0.55904059040590404</c:v>
                </c:pt>
                <c:pt idx="16">
                  <c:v>0.53</c:v>
                </c:pt>
                <c:pt idx="17">
                  <c:v>0.56310679611650483</c:v>
                </c:pt>
                <c:pt idx="18">
                  <c:v>0.53638119768190595</c:v>
                </c:pt>
                <c:pt idx="19" formatCode="0%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32-415C-BDF2-E3FAF65A41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23969096"/>
        <c:axId val="623965160"/>
      </c:barChart>
      <c:catAx>
        <c:axId val="623969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23965160"/>
        <c:crosses val="autoZero"/>
        <c:auto val="1"/>
        <c:lblAlgn val="ctr"/>
        <c:lblOffset val="100"/>
        <c:noMultiLvlLbl val="0"/>
      </c:catAx>
      <c:valAx>
        <c:axId val="62396516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23969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'4.9'!$A$4</c:f>
              <c:strCache>
                <c:ptCount val="1"/>
                <c:pt idx="0">
                  <c:v>Keskiarvo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'4.9'!$B$3:$U$3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'4.9'!$B$4:$U$4</c:f>
              <c:numCache>
                <c:formatCode>General</c:formatCode>
                <c:ptCount val="20"/>
                <c:pt idx="0">
                  <c:v>5.9</c:v>
                </c:pt>
                <c:pt idx="1">
                  <c:v>6.5</c:v>
                </c:pt>
                <c:pt idx="2">
                  <c:v>6.4</c:v>
                </c:pt>
                <c:pt idx="3">
                  <c:v>6.7</c:v>
                </c:pt>
                <c:pt idx="4">
                  <c:v>5.6</c:v>
                </c:pt>
                <c:pt idx="5">
                  <c:v>5.4</c:v>
                </c:pt>
                <c:pt idx="6">
                  <c:v>6.1</c:v>
                </c:pt>
                <c:pt idx="7">
                  <c:v>5.4</c:v>
                </c:pt>
                <c:pt idx="8">
                  <c:v>5.5</c:v>
                </c:pt>
                <c:pt idx="9">
                  <c:v>5.3</c:v>
                </c:pt>
                <c:pt idx="10">
                  <c:v>5.0999999999999996</c:v>
                </c:pt>
                <c:pt idx="11">
                  <c:v>4.7</c:v>
                </c:pt>
                <c:pt idx="12">
                  <c:v>4.8</c:v>
                </c:pt>
                <c:pt idx="13">
                  <c:v>4.5999999999999996</c:v>
                </c:pt>
                <c:pt idx="14">
                  <c:v>4.3</c:v>
                </c:pt>
                <c:pt idx="15">
                  <c:v>4.9000000000000004</c:v>
                </c:pt>
                <c:pt idx="16">
                  <c:v>4.2</c:v>
                </c:pt>
                <c:pt idx="17">
                  <c:v>4.9000000000000004</c:v>
                </c:pt>
                <c:pt idx="18">
                  <c:v>4.7</c:v>
                </c:pt>
                <c:pt idx="19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B1-4F76-A755-83E412905A3F}"/>
            </c:ext>
          </c:extLst>
        </c:ser>
        <c:ser>
          <c:idx val="1"/>
          <c:order val="1"/>
          <c:tx>
            <c:strRef>
              <c:f>'4.9'!$A$5</c:f>
              <c:strCache>
                <c:ptCount val="1"/>
                <c:pt idx="0">
                  <c:v>Mediaani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'4.9'!$B$3:$U$3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'4.9'!$B$5:$U$5</c:f>
              <c:numCache>
                <c:formatCode>General</c:formatCode>
                <c:ptCount val="20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3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4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B1-4F76-A755-83E412905A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1065048"/>
        <c:axId val="651066360"/>
      </c:barChart>
      <c:catAx>
        <c:axId val="651065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1066360"/>
        <c:crosses val="autoZero"/>
        <c:auto val="1"/>
        <c:lblAlgn val="ctr"/>
        <c:lblOffset val="100"/>
        <c:noMultiLvlLbl val="0"/>
      </c:catAx>
      <c:valAx>
        <c:axId val="651066360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Pv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1065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543268955787321E-2"/>
          <c:y val="2.5130892815093134E-2"/>
          <c:w val="0.9070233170006291"/>
          <c:h val="0.840632762021438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'4.13'!$D$24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'4.13'!$C$25:$C$27</c:f>
              <c:strCache>
                <c:ptCount val="3"/>
                <c:pt idx="0">
                  <c:v>Opiskellut ohjatusti</c:v>
                </c:pt>
                <c:pt idx="1">
                  <c:v>Opiskellut itsenäisesti</c:v>
                </c:pt>
                <c:pt idx="2">
                  <c:v>Opiskellut verkkomateriaalin avulla</c:v>
                </c:pt>
              </c:strCache>
            </c:strRef>
          </c:cat>
          <c:val>
            <c:numRef>
              <c:f>'4.13'!$D$25:$D$27</c:f>
              <c:numCache>
                <c:formatCode>0%</c:formatCode>
                <c:ptCount val="3"/>
                <c:pt idx="0">
                  <c:v>0.27</c:v>
                </c:pt>
                <c:pt idx="1">
                  <c:v>0.59</c:v>
                </c:pt>
                <c:pt idx="2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D4-46B0-95B2-0FF968DBE593}"/>
            </c:ext>
          </c:extLst>
        </c:ser>
        <c:ser>
          <c:idx val="1"/>
          <c:order val="1"/>
          <c:tx>
            <c:strRef>
              <c:f>'4.13'!$E$24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'4.13'!$C$25:$C$27</c:f>
              <c:strCache>
                <c:ptCount val="3"/>
                <c:pt idx="0">
                  <c:v>Opiskellut ohjatusti</c:v>
                </c:pt>
                <c:pt idx="1">
                  <c:v>Opiskellut itsenäisesti</c:v>
                </c:pt>
                <c:pt idx="2">
                  <c:v>Opiskellut verkkomateriaalin avulla</c:v>
                </c:pt>
              </c:strCache>
            </c:strRef>
          </c:cat>
          <c:val>
            <c:numRef>
              <c:f>'4.13'!$E$25:$E$27</c:f>
              <c:numCache>
                <c:formatCode>0%</c:formatCode>
                <c:ptCount val="3"/>
                <c:pt idx="0">
                  <c:v>0.24</c:v>
                </c:pt>
                <c:pt idx="1">
                  <c:v>0.56999999999999995</c:v>
                </c:pt>
                <c:pt idx="2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D4-46B0-95B2-0FF968DBE593}"/>
            </c:ext>
          </c:extLst>
        </c:ser>
        <c:ser>
          <c:idx val="2"/>
          <c:order val="2"/>
          <c:tx>
            <c:strRef>
              <c:f>'4.13'!$F$24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'4.13'!$C$25:$C$27</c:f>
              <c:strCache>
                <c:ptCount val="3"/>
                <c:pt idx="0">
                  <c:v>Opiskellut ohjatusti</c:v>
                </c:pt>
                <c:pt idx="1">
                  <c:v>Opiskellut itsenäisesti</c:v>
                </c:pt>
                <c:pt idx="2">
                  <c:v>Opiskellut verkkomateriaalin avulla</c:v>
                </c:pt>
              </c:strCache>
            </c:strRef>
          </c:cat>
          <c:val>
            <c:numRef>
              <c:f>'4.13'!$F$25:$F$27</c:f>
              <c:numCache>
                <c:formatCode>0%</c:formatCode>
                <c:ptCount val="3"/>
                <c:pt idx="0">
                  <c:v>0.27</c:v>
                </c:pt>
                <c:pt idx="1">
                  <c:v>0.61</c:v>
                </c:pt>
                <c:pt idx="2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D4-46B0-95B2-0FF968DBE5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50395840"/>
        <c:axId val="750393872"/>
      </c:barChart>
      <c:catAx>
        <c:axId val="75039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50393872"/>
        <c:crosses val="autoZero"/>
        <c:auto val="1"/>
        <c:lblAlgn val="ctr"/>
        <c:lblOffset val="100"/>
        <c:noMultiLvlLbl val="0"/>
      </c:catAx>
      <c:valAx>
        <c:axId val="7503938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5039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522625873682468"/>
          <c:y val="0.94306823740775492"/>
          <c:w val="0.26954748252635063"/>
          <c:h val="4.80880747744250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'5.1'!$E$9</c:f>
              <c:strCache>
                <c:ptCount val="1"/>
                <c:pt idx="0">
                  <c:v>Päivittäiset joustot ja vapaapäivät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'5.1'!$F$8:$T$8</c:f>
              <c:numCache>
                <c:formatCode>General</c:formatCod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</c:numCache>
            </c:numRef>
          </c:cat>
          <c:val>
            <c:numRef>
              <c:f>'5.1'!$F$9:$T$9</c:f>
              <c:numCache>
                <c:formatCode>###0%</c:formatCode>
                <c:ptCount val="15"/>
                <c:pt idx="0">
                  <c:v>0.48521183053557154</c:v>
                </c:pt>
                <c:pt idx="1">
                  <c:v>0.5093815149409312</c:v>
                </c:pt>
                <c:pt idx="2">
                  <c:v>0.52961082910321489</c:v>
                </c:pt>
                <c:pt idx="3">
                  <c:v>0.51906158357771259</c:v>
                </c:pt>
                <c:pt idx="4">
                  <c:v>0.57341269841269837</c:v>
                </c:pt>
                <c:pt idx="5">
                  <c:v>0.57374254049445861</c:v>
                </c:pt>
                <c:pt idx="6">
                  <c:v>0.58854860186418112</c:v>
                </c:pt>
                <c:pt idx="7">
                  <c:v>0.59112149532710279</c:v>
                </c:pt>
                <c:pt idx="8">
                  <c:v>0.58739595719381688</c:v>
                </c:pt>
                <c:pt idx="9">
                  <c:v>0.55372871403405755</c:v>
                </c:pt>
                <c:pt idx="10">
                  <c:v>0.5848465873512837</c:v>
                </c:pt>
                <c:pt idx="11">
                  <c:v>0.55877034358047017</c:v>
                </c:pt>
                <c:pt idx="12">
                  <c:v>0.58317757009345794</c:v>
                </c:pt>
                <c:pt idx="13">
                  <c:v>0.59539473684210531</c:v>
                </c:pt>
                <c:pt idx="14" formatCode="0%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59-411A-9C19-41B4818C0B3F}"/>
            </c:ext>
          </c:extLst>
        </c:ser>
        <c:ser>
          <c:idx val="1"/>
          <c:order val="1"/>
          <c:tx>
            <c:strRef>
              <c:f>'5.1'!$E$10</c:f>
              <c:strCache>
                <c:ptCount val="1"/>
                <c:pt idx="0">
                  <c:v>Vain päivittäiset joustot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'5.1'!$F$8:$T$8</c:f>
              <c:numCache>
                <c:formatCode>General</c:formatCod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</c:numCache>
            </c:numRef>
          </c:cat>
          <c:val>
            <c:numRef>
              <c:f>'5.1'!$F$10:$T$10</c:f>
              <c:numCache>
                <c:formatCode>###0%</c:formatCode>
                <c:ptCount val="15"/>
                <c:pt idx="0">
                  <c:v>0.1111111111111111</c:v>
                </c:pt>
                <c:pt idx="1">
                  <c:v>0.10701876302988186</c:v>
                </c:pt>
                <c:pt idx="2">
                  <c:v>0.10575296108291032</c:v>
                </c:pt>
                <c:pt idx="3">
                  <c:v>9.1886608015640275E-2</c:v>
                </c:pt>
                <c:pt idx="4">
                  <c:v>9.0277777777777762E-2</c:v>
                </c:pt>
                <c:pt idx="5">
                  <c:v>9.8039215686274522E-2</c:v>
                </c:pt>
                <c:pt idx="6">
                  <c:v>9.653794940079892E-2</c:v>
                </c:pt>
                <c:pt idx="7">
                  <c:v>9.3457943925233641E-2</c:v>
                </c:pt>
                <c:pt idx="8">
                  <c:v>9.453032104637335E-2</c:v>
                </c:pt>
                <c:pt idx="9">
                  <c:v>9.9236641221374045E-2</c:v>
                </c:pt>
                <c:pt idx="10">
                  <c:v>0.10770194113963683</c:v>
                </c:pt>
                <c:pt idx="11">
                  <c:v>7.956600361663653E-2</c:v>
                </c:pt>
                <c:pt idx="12">
                  <c:v>8.7227414330218064E-2</c:v>
                </c:pt>
                <c:pt idx="13">
                  <c:v>8.0263157894736856E-2</c:v>
                </c:pt>
                <c:pt idx="14" formatCode="0%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59-411A-9C19-41B4818C0B3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56094136"/>
        <c:axId val="556087904"/>
      </c:barChart>
      <c:catAx>
        <c:axId val="556094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56087904"/>
        <c:crosses val="autoZero"/>
        <c:auto val="1"/>
        <c:lblAlgn val="ctr"/>
        <c:lblOffset val="100"/>
        <c:noMultiLvlLbl val="0"/>
      </c:catAx>
      <c:valAx>
        <c:axId val="55608790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56094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Taul1!$G$20:$O$20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Taul1!$G$21:$O$21</c:f>
              <c:numCache>
                <c:formatCode>0%</c:formatCode>
                <c:ptCount val="9"/>
                <c:pt idx="0">
                  <c:v>0.20899999999999999</c:v>
                </c:pt>
                <c:pt idx="1">
                  <c:v>0.26700000000000002</c:v>
                </c:pt>
                <c:pt idx="2">
                  <c:v>0.245</c:v>
                </c:pt>
                <c:pt idx="3">
                  <c:v>0.255</c:v>
                </c:pt>
                <c:pt idx="4">
                  <c:v>0.30099999999999999</c:v>
                </c:pt>
                <c:pt idx="5">
                  <c:v>0.32500000000000001</c:v>
                </c:pt>
                <c:pt idx="6">
                  <c:v>0.33</c:v>
                </c:pt>
                <c:pt idx="7">
                  <c:v>0.36399999999999999</c:v>
                </c:pt>
                <c:pt idx="8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9F-4FA5-87AC-A690DEB911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02063192"/>
        <c:axId val="502065160"/>
      </c:barChart>
      <c:catAx>
        <c:axId val="502063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02065160"/>
        <c:crosses val="autoZero"/>
        <c:auto val="1"/>
        <c:lblAlgn val="ctr"/>
        <c:lblOffset val="100"/>
        <c:noMultiLvlLbl val="0"/>
      </c:catAx>
      <c:valAx>
        <c:axId val="50206516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02063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'5.12'!$G$27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'5.12'!$E$28:$F$38</c:f>
              <c:strCache>
                <c:ptCount val="11"/>
                <c:pt idx="0">
                  <c:v>Teollisuus</c:v>
                </c:pt>
                <c:pt idx="1">
                  <c:v>Yksityiset palvelut</c:v>
                </c:pt>
                <c:pt idx="2">
                  <c:v>Valtio </c:v>
                </c:pt>
                <c:pt idx="3">
                  <c:v>Kunnat</c:v>
                </c:pt>
                <c:pt idx="5">
                  <c:v>Ylemmät toimihenkilöt</c:v>
                </c:pt>
                <c:pt idx="6">
                  <c:v>Alemmat toimihenkilöt</c:v>
                </c:pt>
                <c:pt idx="7">
                  <c:v>Työntekijät</c:v>
                </c:pt>
                <c:pt idx="9">
                  <c:v>Miehet</c:v>
                </c:pt>
                <c:pt idx="10">
                  <c:v>Naiset</c:v>
                </c:pt>
              </c:strCache>
            </c:strRef>
          </c:cat>
          <c:val>
            <c:numRef>
              <c:f>'5.12'!$G$28:$G$38</c:f>
              <c:numCache>
                <c:formatCode>0%</c:formatCode>
                <c:ptCount val="11"/>
                <c:pt idx="0">
                  <c:v>0.39</c:v>
                </c:pt>
                <c:pt idx="1">
                  <c:v>0.52</c:v>
                </c:pt>
                <c:pt idx="2">
                  <c:v>0.87</c:v>
                </c:pt>
                <c:pt idx="3">
                  <c:v>0.4</c:v>
                </c:pt>
                <c:pt idx="5">
                  <c:v>0.87</c:v>
                </c:pt>
                <c:pt idx="6">
                  <c:v>0.44</c:v>
                </c:pt>
                <c:pt idx="7">
                  <c:v>7.0000000000000007E-2</c:v>
                </c:pt>
                <c:pt idx="9">
                  <c:v>0.47</c:v>
                </c:pt>
                <c:pt idx="1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11-46ED-A0AF-FAF1E860452C}"/>
            </c:ext>
          </c:extLst>
        </c:ser>
        <c:ser>
          <c:idx val="1"/>
          <c:order val="1"/>
          <c:tx>
            <c:strRef>
              <c:f>'5.12'!$H$27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'5.12'!$E$28:$F$38</c:f>
              <c:strCache>
                <c:ptCount val="11"/>
                <c:pt idx="0">
                  <c:v>Teollisuus</c:v>
                </c:pt>
                <c:pt idx="1">
                  <c:v>Yksityiset palvelut</c:v>
                </c:pt>
                <c:pt idx="2">
                  <c:v>Valtio </c:v>
                </c:pt>
                <c:pt idx="3">
                  <c:v>Kunnat</c:v>
                </c:pt>
                <c:pt idx="5">
                  <c:v>Ylemmät toimihenkilöt</c:v>
                </c:pt>
                <c:pt idx="6">
                  <c:v>Alemmat toimihenkilöt</c:v>
                </c:pt>
                <c:pt idx="7">
                  <c:v>Työntekijät</c:v>
                </c:pt>
                <c:pt idx="9">
                  <c:v>Miehet</c:v>
                </c:pt>
                <c:pt idx="10">
                  <c:v>Naiset</c:v>
                </c:pt>
              </c:strCache>
            </c:strRef>
          </c:cat>
          <c:val>
            <c:numRef>
              <c:f>'5.12'!$H$28:$H$38</c:f>
              <c:numCache>
                <c:formatCode>0%</c:formatCode>
                <c:ptCount val="11"/>
                <c:pt idx="0">
                  <c:v>0.3</c:v>
                </c:pt>
                <c:pt idx="1">
                  <c:v>0.42</c:v>
                </c:pt>
                <c:pt idx="2">
                  <c:v>0.6</c:v>
                </c:pt>
                <c:pt idx="3">
                  <c:v>0.23</c:v>
                </c:pt>
                <c:pt idx="5">
                  <c:v>0.69</c:v>
                </c:pt>
                <c:pt idx="6">
                  <c:v>0.32</c:v>
                </c:pt>
                <c:pt idx="7">
                  <c:v>0.08</c:v>
                </c:pt>
                <c:pt idx="9">
                  <c:v>0.4</c:v>
                </c:pt>
                <c:pt idx="10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11-46ED-A0AF-FAF1E86045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27468632"/>
        <c:axId val="627466992"/>
      </c:barChart>
      <c:catAx>
        <c:axId val="627468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27466992"/>
        <c:crosses val="autoZero"/>
        <c:auto val="1"/>
        <c:lblAlgn val="ctr"/>
        <c:lblOffset val="100"/>
        <c:noMultiLvlLbl val="0"/>
      </c:catAx>
      <c:valAx>
        <c:axId val="627466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27468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Taul1!$D$29</c:f>
              <c:strCache>
                <c:ptCount val="1"/>
                <c:pt idx="0">
                  <c:v>Erittäin tyytyväinen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Taul1!$E$29</c:f>
              <c:numCache>
                <c:formatCode>0%</c:formatCode>
                <c:ptCount val="1"/>
                <c:pt idx="0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FA-43AD-A57E-7304C2B19934}"/>
            </c:ext>
          </c:extLst>
        </c:ser>
        <c:ser>
          <c:idx val="1"/>
          <c:order val="1"/>
          <c:tx>
            <c:strRef>
              <c:f>Taul1!$D$30</c:f>
              <c:strCache>
                <c:ptCount val="1"/>
                <c:pt idx="0">
                  <c:v>Melko tyytyväinen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Taul1!$E$30</c:f>
              <c:numCache>
                <c:formatCode>0%</c:formatCode>
                <c:ptCount val="1"/>
                <c:pt idx="0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FA-43AD-A57E-7304C2B19934}"/>
            </c:ext>
          </c:extLst>
        </c:ser>
        <c:ser>
          <c:idx val="2"/>
          <c:order val="2"/>
          <c:tx>
            <c:strRef>
              <c:f>Taul1!$D$31</c:f>
              <c:strCache>
                <c:ptCount val="1"/>
                <c:pt idx="0">
                  <c:v>Melko tyytymätön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Taul1!$E$31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FA-43AD-A57E-7304C2B19934}"/>
            </c:ext>
          </c:extLst>
        </c:ser>
        <c:ser>
          <c:idx val="3"/>
          <c:order val="3"/>
          <c:tx>
            <c:strRef>
              <c:f>Taul1!$D$32</c:f>
              <c:strCache>
                <c:ptCount val="1"/>
                <c:pt idx="0">
                  <c:v>Erittäin tyytymätön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Taul1!$E$32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FA-43AD-A57E-7304C2B19934}"/>
            </c:ext>
          </c:extLst>
        </c:ser>
        <c:ser>
          <c:idx val="4"/>
          <c:order val="4"/>
          <c:tx>
            <c:strRef>
              <c:f>Taul1!$D$33</c:f>
              <c:strCache>
                <c:ptCount val="1"/>
                <c:pt idx="0">
                  <c:v>Vaikea sanoa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Taul1!$E$33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FA-43AD-A57E-7304C2B1993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27485032"/>
        <c:axId val="627485360"/>
      </c:barChart>
      <c:catAx>
        <c:axId val="6274850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27485360"/>
        <c:crosses val="autoZero"/>
        <c:auto val="1"/>
        <c:lblAlgn val="ctr"/>
        <c:lblOffset val="100"/>
        <c:noMultiLvlLbl val="0"/>
      </c:catAx>
      <c:valAx>
        <c:axId val="627485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27485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'2.3'!$C$6</c:f>
              <c:strCache>
                <c:ptCount val="1"/>
                <c:pt idx="0">
                  <c:v>Lisääntynyt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3D-4894-BBC5-F7BC4F95C9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'2.3'!$D$5:$AF$5</c:f>
              <c:numCache>
                <c:formatCode>General</c:formatCode>
                <c:ptCount val="29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</c:numCache>
            </c:numRef>
          </c:cat>
          <c:val>
            <c:numRef>
              <c:f>'2.3'!$D$6:$AF$6</c:f>
              <c:numCache>
                <c:formatCode>###0%</c:formatCode>
                <c:ptCount val="29"/>
                <c:pt idx="0">
                  <c:v>0.10208816705336426</c:v>
                </c:pt>
                <c:pt idx="1">
                  <c:v>0.11317418213969938</c:v>
                </c:pt>
                <c:pt idx="2">
                  <c:v>0.21283783783783783</c:v>
                </c:pt>
                <c:pt idx="3">
                  <c:v>0.22928709055876687</c:v>
                </c:pt>
                <c:pt idx="4">
                  <c:v>0.26619343389529726</c:v>
                </c:pt>
                <c:pt idx="5">
                  <c:v>0.31537102473498235</c:v>
                </c:pt>
                <c:pt idx="6">
                  <c:v>0.28093645484949831</c:v>
                </c:pt>
                <c:pt idx="7">
                  <c:v>0.28888888888888886</c:v>
                </c:pt>
                <c:pt idx="8">
                  <c:v>0.31183745583038869</c:v>
                </c:pt>
                <c:pt idx="9">
                  <c:v>0.25824617860016091</c:v>
                </c:pt>
                <c:pt idx="10">
                  <c:v>0.24401913875598086</c:v>
                </c:pt>
                <c:pt idx="11">
                  <c:v>0.23076923076923075</c:v>
                </c:pt>
                <c:pt idx="12">
                  <c:v>0.26910016977928691</c:v>
                </c:pt>
                <c:pt idx="13">
                  <c:v>0.26211996713229252</c:v>
                </c:pt>
                <c:pt idx="14">
                  <c:v>0.28869286287089013</c:v>
                </c:pt>
                <c:pt idx="15">
                  <c:v>0.32798325191905092</c:v>
                </c:pt>
                <c:pt idx="16">
                  <c:v>0.30886075949367087</c:v>
                </c:pt>
                <c:pt idx="17">
                  <c:v>0.17037754114230397</c:v>
                </c:pt>
                <c:pt idx="18">
                  <c:v>0.24902723735408561</c:v>
                </c:pt>
                <c:pt idx="19">
                  <c:v>0.27763496143958871</c:v>
                </c:pt>
                <c:pt idx="20">
                  <c:v>0.23973509933774836</c:v>
                </c:pt>
                <c:pt idx="21">
                  <c:v>0.22527794031597426</c:v>
                </c:pt>
                <c:pt idx="22">
                  <c:v>0.2167957117331745</c:v>
                </c:pt>
                <c:pt idx="23">
                  <c:v>0.25163204747774481</c:v>
                </c:pt>
                <c:pt idx="24">
                  <c:v>0.26817042606516289</c:v>
                </c:pt>
                <c:pt idx="25">
                  <c:v>0.31074481074481075</c:v>
                </c:pt>
                <c:pt idx="26">
                  <c:v>0.31801007556675065</c:v>
                </c:pt>
                <c:pt idx="27">
                  <c:v>0.3313452617627568</c:v>
                </c:pt>
                <c:pt idx="28">
                  <c:v>0.28000000000000003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3D-4894-BBC5-F7BC4F95C970}"/>
            </c:ext>
          </c:extLst>
        </c:ser>
        <c:ser>
          <c:idx val="1"/>
          <c:order val="1"/>
          <c:tx>
            <c:strRef>
              <c:f>'2.3'!$C$7</c:f>
              <c:strCache>
                <c:ptCount val="1"/>
                <c:pt idx="0">
                  <c:v>Vähentynyt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8"/>
              <c:layout>
                <c:manualLayout>
                  <c:x val="-1.5989855790111401E-2"/>
                  <c:y val="3.58560253432137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3D-4894-BBC5-F7BC4F95C9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'2.3'!$D$5:$AF$5</c:f>
              <c:numCache>
                <c:formatCode>General</c:formatCode>
                <c:ptCount val="29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</c:numCache>
            </c:numRef>
          </c:cat>
          <c:val>
            <c:numRef>
              <c:f>'2.3'!$D$7:$AF$7</c:f>
              <c:numCache>
                <c:formatCode>###0%</c:formatCode>
                <c:ptCount val="29"/>
                <c:pt idx="0">
                  <c:v>0.43851508120649657</c:v>
                </c:pt>
                <c:pt idx="1">
                  <c:v>0.47038019451812557</c:v>
                </c:pt>
                <c:pt idx="2">
                  <c:v>0.36233108108108103</c:v>
                </c:pt>
                <c:pt idx="3">
                  <c:v>0.2842003853564547</c:v>
                </c:pt>
                <c:pt idx="4">
                  <c:v>0.2377994676131322</c:v>
                </c:pt>
                <c:pt idx="5">
                  <c:v>0.1704946996466431</c:v>
                </c:pt>
                <c:pt idx="6">
                  <c:v>0.20903010033444816</c:v>
                </c:pt>
                <c:pt idx="7">
                  <c:v>0.23425925925925925</c:v>
                </c:pt>
                <c:pt idx="8">
                  <c:v>0.1775618374558304</c:v>
                </c:pt>
                <c:pt idx="9">
                  <c:v>0.2003218020917136</c:v>
                </c:pt>
                <c:pt idx="10">
                  <c:v>0.23125996810207336</c:v>
                </c:pt>
                <c:pt idx="11">
                  <c:v>0.21522094926350246</c:v>
                </c:pt>
                <c:pt idx="12">
                  <c:v>0.20628183361629879</c:v>
                </c:pt>
                <c:pt idx="13">
                  <c:v>0.22350041084634348</c:v>
                </c:pt>
                <c:pt idx="14">
                  <c:v>0.20208500400962306</c:v>
                </c:pt>
                <c:pt idx="15">
                  <c:v>0.18562456385205864</c:v>
                </c:pt>
                <c:pt idx="16">
                  <c:v>0.18227848101265823</c:v>
                </c:pt>
                <c:pt idx="17">
                  <c:v>0.35721200387221685</c:v>
                </c:pt>
                <c:pt idx="18">
                  <c:v>0.25</c:v>
                </c:pt>
                <c:pt idx="19">
                  <c:v>0.22279348757497858</c:v>
                </c:pt>
                <c:pt idx="20">
                  <c:v>0.21721854304635763</c:v>
                </c:pt>
                <c:pt idx="21">
                  <c:v>0.25277940315974257</c:v>
                </c:pt>
                <c:pt idx="22">
                  <c:v>0.25550923168552708</c:v>
                </c:pt>
                <c:pt idx="23">
                  <c:v>0.25103857566765581</c:v>
                </c:pt>
                <c:pt idx="24">
                  <c:v>0.24937343358395989</c:v>
                </c:pt>
                <c:pt idx="25">
                  <c:v>0.19413919413919417</c:v>
                </c:pt>
                <c:pt idx="26">
                  <c:v>0.19458438287153654</c:v>
                </c:pt>
                <c:pt idx="27">
                  <c:v>0.18820410868124587</c:v>
                </c:pt>
                <c:pt idx="28">
                  <c:v>0.21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83D-4894-BBC5-F7BC4F95C9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2655560"/>
        <c:axId val="632655232"/>
      </c:lineChart>
      <c:catAx>
        <c:axId val="632655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32655232"/>
        <c:crosses val="autoZero"/>
        <c:auto val="1"/>
        <c:lblAlgn val="ctr"/>
        <c:lblOffset val="100"/>
        <c:noMultiLvlLbl val="0"/>
      </c:catAx>
      <c:valAx>
        <c:axId val="63265523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32655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542799903635224E-2"/>
          <c:y val="1.4347007480595975E-2"/>
          <c:w val="0.93035414051504428"/>
          <c:h val="0.804825799344675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'2.10'!$B$14</c:f>
              <c:strCache>
                <c:ptCount val="1"/>
                <c:pt idx="0">
                  <c:v>Varmasti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DC-4B4E-ABFF-8F54DA3D26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'2.10'!$C$13:$AE$13</c:f>
              <c:numCache>
                <c:formatCode>General</c:formatCode>
                <c:ptCount val="29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</c:numCache>
            </c:numRef>
          </c:cat>
          <c:val>
            <c:numRef>
              <c:f>'2.10'!$C$14:$AE$14</c:f>
              <c:numCache>
                <c:formatCode>###0%</c:formatCode>
                <c:ptCount val="29"/>
                <c:pt idx="0">
                  <c:v>0.10565110565110565</c:v>
                </c:pt>
                <c:pt idx="1">
                  <c:v>0.15268614514608861</c:v>
                </c:pt>
                <c:pt idx="2">
                  <c:v>4.2201834862385323E-2</c:v>
                </c:pt>
                <c:pt idx="3">
                  <c:v>4.8704663212435231E-2</c:v>
                </c:pt>
                <c:pt idx="4">
                  <c:v>4.5078196872125116E-2</c:v>
                </c:pt>
                <c:pt idx="5">
                  <c:v>4.9028677150786307E-2</c:v>
                </c:pt>
                <c:pt idx="6">
                  <c:v>4.3936731107205619E-2</c:v>
                </c:pt>
                <c:pt idx="7">
                  <c:v>3.294573643410853E-2</c:v>
                </c:pt>
                <c:pt idx="8">
                  <c:v>3.3457249070631967E-2</c:v>
                </c:pt>
                <c:pt idx="9">
                  <c:v>3.1543052003410059E-2</c:v>
                </c:pt>
                <c:pt idx="10">
                  <c:v>3.0050083472454091E-2</c:v>
                </c:pt>
                <c:pt idx="11">
                  <c:v>3.3129904097646032E-2</c:v>
                </c:pt>
                <c:pt idx="12">
                  <c:v>3.214285714285714E-2</c:v>
                </c:pt>
                <c:pt idx="13">
                  <c:v>2.999143101970865E-2</c:v>
                </c:pt>
                <c:pt idx="14">
                  <c:v>2.0151133501259445E-2</c:v>
                </c:pt>
                <c:pt idx="15">
                  <c:v>1.7908309455587391E-2</c:v>
                </c:pt>
                <c:pt idx="16">
                  <c:v>3.4453057708871665E-2</c:v>
                </c:pt>
                <c:pt idx="17">
                  <c:v>7.8063241106719361E-2</c:v>
                </c:pt>
                <c:pt idx="18">
                  <c:v>3.6417322834645667E-2</c:v>
                </c:pt>
                <c:pt idx="19">
                  <c:v>3.3163265306122451E-2</c:v>
                </c:pt>
                <c:pt idx="20">
                  <c:v>3.3624747814391391E-2</c:v>
                </c:pt>
                <c:pt idx="21">
                  <c:v>5.9311981020166077E-2</c:v>
                </c:pt>
                <c:pt idx="22">
                  <c:v>4.1292639138240578E-2</c:v>
                </c:pt>
                <c:pt idx="23">
                  <c:v>3.4157832744405182E-2</c:v>
                </c:pt>
                <c:pt idx="24">
                  <c:v>2.5268477574226154E-2</c:v>
                </c:pt>
                <c:pt idx="25">
                  <c:v>2.0643594414086218E-2</c:v>
                </c:pt>
                <c:pt idx="26">
                  <c:v>2.2388059701492536E-2</c:v>
                </c:pt>
                <c:pt idx="27">
                  <c:v>2.3240371845949535E-2</c:v>
                </c:pt>
                <c:pt idx="28" formatCode="0%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DC-4B4E-ABFF-8F54DA3D26B1}"/>
            </c:ext>
          </c:extLst>
        </c:ser>
        <c:ser>
          <c:idx val="1"/>
          <c:order val="1"/>
          <c:tx>
            <c:strRef>
              <c:f>'2.10'!$B$15</c:f>
              <c:strCache>
                <c:ptCount val="1"/>
                <c:pt idx="0">
                  <c:v>Mahdollisesti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DC-4B4E-ABFF-8F54DA3D26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'2.10'!$C$13:$AE$13</c:f>
              <c:numCache>
                <c:formatCode>General</c:formatCode>
                <c:ptCount val="29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</c:numCache>
            </c:numRef>
          </c:cat>
          <c:val>
            <c:numRef>
              <c:f>'2.10'!$C$15:$AE$15</c:f>
              <c:numCache>
                <c:formatCode>###0%</c:formatCode>
                <c:ptCount val="29"/>
                <c:pt idx="0">
                  <c:v>0.37100737100737097</c:v>
                </c:pt>
                <c:pt idx="1">
                  <c:v>0.34872761545711595</c:v>
                </c:pt>
                <c:pt idx="2">
                  <c:v>0.18256880733944952</c:v>
                </c:pt>
                <c:pt idx="3">
                  <c:v>0.15751295336787566</c:v>
                </c:pt>
                <c:pt idx="4">
                  <c:v>0.10763569457221711</c:v>
                </c:pt>
                <c:pt idx="5">
                  <c:v>9.8982423681776149E-2</c:v>
                </c:pt>
                <c:pt idx="6">
                  <c:v>0.11247803163444639</c:v>
                </c:pt>
                <c:pt idx="7">
                  <c:v>9.3992248062015504E-2</c:v>
                </c:pt>
                <c:pt idx="8">
                  <c:v>6.7843866171003714E-2</c:v>
                </c:pt>
                <c:pt idx="9">
                  <c:v>0.10315430520034101</c:v>
                </c:pt>
                <c:pt idx="10">
                  <c:v>8.6811352253756274E-2</c:v>
                </c:pt>
                <c:pt idx="11">
                  <c:v>0.10636442894507411</c:v>
                </c:pt>
                <c:pt idx="12">
                  <c:v>7.3214285714285718E-2</c:v>
                </c:pt>
                <c:pt idx="13">
                  <c:v>8.2262210796915161E-2</c:v>
                </c:pt>
                <c:pt idx="14">
                  <c:v>6.633081444164568E-2</c:v>
                </c:pt>
                <c:pt idx="15">
                  <c:v>5.515759312320917E-2</c:v>
                </c:pt>
                <c:pt idx="16">
                  <c:v>9.0439276485788117E-2</c:v>
                </c:pt>
                <c:pt idx="17">
                  <c:v>0.18280632411067196</c:v>
                </c:pt>
                <c:pt idx="18">
                  <c:v>9.8425196850393706E-2</c:v>
                </c:pt>
                <c:pt idx="19">
                  <c:v>0.12670068027210885</c:v>
                </c:pt>
                <c:pt idx="20">
                  <c:v>0.12239408204438468</c:v>
                </c:pt>
                <c:pt idx="21">
                  <c:v>0.14709371293001186</c:v>
                </c:pt>
                <c:pt idx="22">
                  <c:v>0.14003590664272891</c:v>
                </c:pt>
                <c:pt idx="23">
                  <c:v>0.1248527679623086</c:v>
                </c:pt>
                <c:pt idx="24">
                  <c:v>0.10739102969046116</c:v>
                </c:pt>
                <c:pt idx="25">
                  <c:v>8.5610200364298727E-2</c:v>
                </c:pt>
                <c:pt idx="26">
                  <c:v>5.5970149253731345E-2</c:v>
                </c:pt>
                <c:pt idx="27">
                  <c:v>7.5697211155378488E-2</c:v>
                </c:pt>
                <c:pt idx="28" formatCode="0%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DC-4B4E-ABFF-8F54DA3D26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85256616"/>
        <c:axId val="785257272"/>
      </c:barChart>
      <c:catAx>
        <c:axId val="785256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85257272"/>
        <c:crosses val="autoZero"/>
        <c:auto val="1"/>
        <c:lblAlgn val="ctr"/>
        <c:lblOffset val="100"/>
        <c:noMultiLvlLbl val="0"/>
      </c:catAx>
      <c:valAx>
        <c:axId val="785257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85256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'2.8'!$D$4</c:f>
              <c:strCache>
                <c:ptCount val="1"/>
                <c:pt idx="0">
                  <c:v>Varmasti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8"/>
              <c:layout>
                <c:manualLayout>
                  <c:x val="1.449275362318828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A2-4602-A439-F1D1173DD5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'2.8'!$E$3:$AG$3</c:f>
              <c:numCache>
                <c:formatCode>General</c:formatCode>
                <c:ptCount val="29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</c:numCache>
            </c:numRef>
          </c:cat>
          <c:val>
            <c:numRef>
              <c:f>'2.8'!$E$4:$AG$4</c:f>
              <c:numCache>
                <c:formatCode>###0%</c:formatCode>
                <c:ptCount val="29"/>
                <c:pt idx="0">
                  <c:v>3.2138442521631644E-2</c:v>
                </c:pt>
                <c:pt idx="1">
                  <c:v>2.6717557251908396E-2</c:v>
                </c:pt>
                <c:pt idx="2">
                  <c:v>4.343891402714932E-2</c:v>
                </c:pt>
                <c:pt idx="3">
                  <c:v>3.048780487804878E-2</c:v>
                </c:pt>
                <c:pt idx="4">
                  <c:v>4.1589648798521256E-2</c:v>
                </c:pt>
                <c:pt idx="5">
                  <c:v>2.7472527472527472E-2</c:v>
                </c:pt>
                <c:pt idx="6">
                  <c:v>2.8070175438596488E-2</c:v>
                </c:pt>
                <c:pt idx="7">
                  <c:v>3.1098153547133137E-2</c:v>
                </c:pt>
                <c:pt idx="8">
                  <c:v>2.2263450834879402E-2</c:v>
                </c:pt>
                <c:pt idx="9">
                  <c:v>2.1331058020477814E-2</c:v>
                </c:pt>
                <c:pt idx="10">
                  <c:v>3.0050083472454091E-2</c:v>
                </c:pt>
                <c:pt idx="11">
                  <c:v>2.1872265966754158E-2</c:v>
                </c:pt>
                <c:pt idx="12">
                  <c:v>3.3065236818588022E-2</c:v>
                </c:pt>
                <c:pt idx="13">
                  <c:v>2.201524132091448E-2</c:v>
                </c:pt>
                <c:pt idx="14">
                  <c:v>1.588628762541806E-2</c:v>
                </c:pt>
                <c:pt idx="15">
                  <c:v>2.2111269614835952E-2</c:v>
                </c:pt>
                <c:pt idx="16">
                  <c:v>1.8056749785038694E-2</c:v>
                </c:pt>
                <c:pt idx="17">
                  <c:v>1.7892644135188866E-2</c:v>
                </c:pt>
                <c:pt idx="18">
                  <c:v>1.7612524461839529E-2</c:v>
                </c:pt>
                <c:pt idx="19">
                  <c:v>2.1331058020477814E-2</c:v>
                </c:pt>
                <c:pt idx="20">
                  <c:v>1.6778523489932886E-2</c:v>
                </c:pt>
                <c:pt idx="21">
                  <c:v>3.0805687203791468E-2</c:v>
                </c:pt>
                <c:pt idx="22">
                  <c:v>2.0202020202020204E-2</c:v>
                </c:pt>
                <c:pt idx="23">
                  <c:v>2.0058997050147492E-2</c:v>
                </c:pt>
                <c:pt idx="24">
                  <c:v>2.1998742928975488E-2</c:v>
                </c:pt>
                <c:pt idx="25">
                  <c:v>1.7618469015795869E-2</c:v>
                </c:pt>
                <c:pt idx="26">
                  <c:v>1.4906832298136646E-2</c:v>
                </c:pt>
                <c:pt idx="27">
                  <c:v>1.053324555628703E-2</c:v>
                </c:pt>
                <c:pt idx="28" formatCode="0%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A2-4602-A439-F1D1173DD51A}"/>
            </c:ext>
          </c:extLst>
        </c:ser>
        <c:ser>
          <c:idx val="1"/>
          <c:order val="1"/>
          <c:tx>
            <c:strRef>
              <c:f>'2.8'!$D$5</c:f>
              <c:strCache>
                <c:ptCount val="1"/>
                <c:pt idx="0">
                  <c:v>Mahdollisesti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8"/>
              <c:layout>
                <c:manualLayout>
                  <c:x val="1.2882447665056125E-2"/>
                  <c:y val="-3.88051279457305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060380133642715E-2"/>
                      <c:h val="2.953615808730546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8A2-4602-A439-F1D1173DD5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'2.8'!$E$3:$AG$3</c:f>
              <c:numCache>
                <c:formatCode>General</c:formatCode>
                <c:ptCount val="29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</c:numCache>
            </c:numRef>
          </c:cat>
          <c:val>
            <c:numRef>
              <c:f>'2.8'!$E$5:$AG$5</c:f>
              <c:numCache>
                <c:formatCode>###0%</c:formatCode>
                <c:ptCount val="29"/>
                <c:pt idx="0">
                  <c:v>0.12484548825710753</c:v>
                </c:pt>
                <c:pt idx="1">
                  <c:v>0.12404580152671756</c:v>
                </c:pt>
                <c:pt idx="2">
                  <c:v>6.7873303167420809E-2</c:v>
                </c:pt>
                <c:pt idx="3">
                  <c:v>7.5203252032520332E-2</c:v>
                </c:pt>
                <c:pt idx="4">
                  <c:v>6.2846580406654348E-2</c:v>
                </c:pt>
                <c:pt idx="5">
                  <c:v>7.9670329670329665E-2</c:v>
                </c:pt>
                <c:pt idx="6">
                  <c:v>7.7192982456140355E-2</c:v>
                </c:pt>
                <c:pt idx="7">
                  <c:v>4.8590864917395532E-2</c:v>
                </c:pt>
                <c:pt idx="8">
                  <c:v>4.4526901669758805E-2</c:v>
                </c:pt>
                <c:pt idx="9">
                  <c:v>6.313993174061433E-2</c:v>
                </c:pt>
                <c:pt idx="10">
                  <c:v>5.3422370617696162E-2</c:v>
                </c:pt>
                <c:pt idx="11">
                  <c:v>7.6990376202974622E-2</c:v>
                </c:pt>
                <c:pt idx="12">
                  <c:v>5.8087578194816809E-2</c:v>
                </c:pt>
                <c:pt idx="13">
                  <c:v>6.4352243861134625E-2</c:v>
                </c:pt>
                <c:pt idx="14">
                  <c:v>5.8528428093645488E-2</c:v>
                </c:pt>
                <c:pt idx="15">
                  <c:v>4.7075606276747506E-2</c:v>
                </c:pt>
                <c:pt idx="16">
                  <c:v>5.8469475494411005E-2</c:v>
                </c:pt>
                <c:pt idx="17">
                  <c:v>8.9463220675944338E-2</c:v>
                </c:pt>
                <c:pt idx="18">
                  <c:v>6.8493150684931503E-2</c:v>
                </c:pt>
                <c:pt idx="19">
                  <c:v>5.8873720136518773E-2</c:v>
                </c:pt>
                <c:pt idx="20">
                  <c:v>7.583892617449664E-2</c:v>
                </c:pt>
                <c:pt idx="21">
                  <c:v>6.6350710900473939E-2</c:v>
                </c:pt>
                <c:pt idx="22">
                  <c:v>7.6648841354723704E-2</c:v>
                </c:pt>
                <c:pt idx="23">
                  <c:v>7.3746312684365781E-2</c:v>
                </c:pt>
                <c:pt idx="24">
                  <c:v>8.045254556882464E-2</c:v>
                </c:pt>
                <c:pt idx="25">
                  <c:v>6.1968408262454436E-2</c:v>
                </c:pt>
                <c:pt idx="26">
                  <c:v>5.4037267080745341E-2</c:v>
                </c:pt>
                <c:pt idx="27">
                  <c:v>3.8841342988808425E-2</c:v>
                </c:pt>
                <c:pt idx="28" formatCode="0%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A2-4602-A439-F1D1173DD5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5998864"/>
        <c:axId val="665999520"/>
      </c:barChart>
      <c:catAx>
        <c:axId val="66599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5999520"/>
        <c:crosses val="autoZero"/>
        <c:auto val="1"/>
        <c:lblAlgn val="ctr"/>
        <c:lblOffset val="100"/>
        <c:noMultiLvlLbl val="0"/>
      </c:catAx>
      <c:valAx>
        <c:axId val="665999520"/>
        <c:scaling>
          <c:orientation val="minMax"/>
          <c:max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5998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xx!$F$5</c:f>
              <c:strCache>
                <c:ptCount val="1"/>
                <c:pt idx="0">
                  <c:v>Lisännyt selvästi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xx!$E$6:$E$8</c:f>
              <c:strCache>
                <c:ptCount val="3"/>
                <c:pt idx="0">
                  <c:v>Yhteensä </c:v>
                </c:pt>
                <c:pt idx="1">
                  <c:v>Naiset </c:v>
                </c:pt>
                <c:pt idx="2">
                  <c:v>Miehet </c:v>
                </c:pt>
              </c:strCache>
            </c:strRef>
          </c:cat>
          <c:val>
            <c:numRef>
              <c:f>xx!$F$6:$F$8</c:f>
              <c:numCache>
                <c:formatCode>0%</c:formatCode>
                <c:ptCount val="3"/>
                <c:pt idx="0">
                  <c:v>0.11</c:v>
                </c:pt>
                <c:pt idx="1">
                  <c:v>0.15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92-4B07-9BC0-6329849F4CF6}"/>
            </c:ext>
          </c:extLst>
        </c:ser>
        <c:ser>
          <c:idx val="1"/>
          <c:order val="1"/>
          <c:tx>
            <c:strRef>
              <c:f>xx!$G$5</c:f>
              <c:strCache>
                <c:ptCount val="1"/>
                <c:pt idx="0">
                  <c:v>Lisännyt jonkin verran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xx!$E$6:$E$8</c:f>
              <c:strCache>
                <c:ptCount val="3"/>
                <c:pt idx="0">
                  <c:v>Yhteensä </c:v>
                </c:pt>
                <c:pt idx="1">
                  <c:v>Naiset </c:v>
                </c:pt>
                <c:pt idx="2">
                  <c:v>Miehet </c:v>
                </c:pt>
              </c:strCache>
            </c:strRef>
          </c:cat>
          <c:val>
            <c:numRef>
              <c:f>xx!$G$6:$G$8</c:f>
              <c:numCache>
                <c:formatCode>0%</c:formatCode>
                <c:ptCount val="3"/>
                <c:pt idx="0">
                  <c:v>0.2</c:v>
                </c:pt>
                <c:pt idx="1">
                  <c:v>0.23</c:v>
                </c:pt>
                <c:pt idx="2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92-4B07-9BC0-6329849F4CF6}"/>
            </c:ext>
          </c:extLst>
        </c:ser>
        <c:ser>
          <c:idx val="2"/>
          <c:order val="2"/>
          <c:tx>
            <c:strRef>
              <c:f>xx!$H$5</c:f>
              <c:strCache>
                <c:ptCount val="1"/>
                <c:pt idx="0">
                  <c:v>Pysynyt ennallaan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xx!$E$6:$E$8</c:f>
              <c:strCache>
                <c:ptCount val="3"/>
                <c:pt idx="0">
                  <c:v>Yhteensä </c:v>
                </c:pt>
                <c:pt idx="1">
                  <c:v>Naiset </c:v>
                </c:pt>
                <c:pt idx="2">
                  <c:v>Miehet </c:v>
                </c:pt>
              </c:strCache>
            </c:strRef>
          </c:cat>
          <c:val>
            <c:numRef>
              <c:f>xx!$H$6:$H$8</c:f>
              <c:numCache>
                <c:formatCode>0%</c:formatCode>
                <c:ptCount val="3"/>
                <c:pt idx="0">
                  <c:v>0.51</c:v>
                </c:pt>
                <c:pt idx="1">
                  <c:v>0.46</c:v>
                </c:pt>
                <c:pt idx="2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92-4B07-9BC0-6329849F4CF6}"/>
            </c:ext>
          </c:extLst>
        </c:ser>
        <c:ser>
          <c:idx val="3"/>
          <c:order val="3"/>
          <c:tx>
            <c:strRef>
              <c:f>xx!$I$5</c:f>
              <c:strCache>
                <c:ptCount val="1"/>
                <c:pt idx="0">
                  <c:v>Vähentynyt jonkin verran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xx!$E$6:$E$8</c:f>
              <c:strCache>
                <c:ptCount val="3"/>
                <c:pt idx="0">
                  <c:v>Yhteensä </c:v>
                </c:pt>
                <c:pt idx="1">
                  <c:v>Naiset </c:v>
                </c:pt>
                <c:pt idx="2">
                  <c:v>Miehet </c:v>
                </c:pt>
              </c:strCache>
            </c:strRef>
          </c:cat>
          <c:val>
            <c:numRef>
              <c:f>xx!$I$6:$I$8</c:f>
              <c:numCache>
                <c:formatCode>0%</c:formatCode>
                <c:ptCount val="3"/>
                <c:pt idx="0">
                  <c:v>0.13</c:v>
                </c:pt>
                <c:pt idx="1">
                  <c:v>0.11</c:v>
                </c:pt>
                <c:pt idx="2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92-4B07-9BC0-6329849F4CF6}"/>
            </c:ext>
          </c:extLst>
        </c:ser>
        <c:ser>
          <c:idx val="4"/>
          <c:order val="4"/>
          <c:tx>
            <c:strRef>
              <c:f>xx!$J$5</c:f>
              <c:strCache>
                <c:ptCount val="1"/>
                <c:pt idx="0">
                  <c:v>Vähentynyt selvästi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xx!$E$6:$E$8</c:f>
              <c:strCache>
                <c:ptCount val="3"/>
                <c:pt idx="0">
                  <c:v>Yhteensä </c:v>
                </c:pt>
                <c:pt idx="1">
                  <c:v>Naiset </c:v>
                </c:pt>
                <c:pt idx="2">
                  <c:v>Miehet </c:v>
                </c:pt>
              </c:strCache>
            </c:strRef>
          </c:cat>
          <c:val>
            <c:numRef>
              <c:f>xx!$J$6:$J$8</c:f>
              <c:numCache>
                <c:formatCode>0%</c:formatCode>
                <c:ptCount val="3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92-4B07-9BC0-6329849F4CF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53644648"/>
        <c:axId val="553638088"/>
      </c:barChart>
      <c:catAx>
        <c:axId val="553644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53638088"/>
        <c:crosses val="autoZero"/>
        <c:auto val="1"/>
        <c:lblAlgn val="ctr"/>
        <c:lblOffset val="100"/>
        <c:noMultiLvlLbl val="0"/>
      </c:catAx>
      <c:valAx>
        <c:axId val="553638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53644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Taul1!$J$12</c:f>
              <c:strCache>
                <c:ptCount val="1"/>
                <c:pt idx="0">
                  <c:v>Lisännyt selvästi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Taul1!$I$13:$I$20</c:f>
              <c:strCache>
                <c:ptCount val="8"/>
                <c:pt idx="0">
                  <c:v>Teollisuus</c:v>
                </c:pt>
                <c:pt idx="1">
                  <c:v>Yksityiset palvelut</c:v>
                </c:pt>
                <c:pt idx="2">
                  <c:v>Valtio</c:v>
                </c:pt>
                <c:pt idx="3">
                  <c:v>Kunnat</c:v>
                </c:pt>
                <c:pt idx="5">
                  <c:v>Ylemmät toimihenkilöt</c:v>
                </c:pt>
                <c:pt idx="6">
                  <c:v>Alemmat toimihenkilöt</c:v>
                </c:pt>
                <c:pt idx="7">
                  <c:v>Työntekijät</c:v>
                </c:pt>
              </c:strCache>
            </c:strRef>
          </c:cat>
          <c:val>
            <c:numRef>
              <c:f>Taul1!$J$13:$J$20</c:f>
              <c:numCache>
                <c:formatCode>0%</c:formatCode>
                <c:ptCount val="8"/>
                <c:pt idx="0">
                  <c:v>0.04</c:v>
                </c:pt>
                <c:pt idx="1">
                  <c:v>0.11</c:v>
                </c:pt>
                <c:pt idx="2">
                  <c:v>0.11</c:v>
                </c:pt>
                <c:pt idx="3">
                  <c:v>0.21</c:v>
                </c:pt>
                <c:pt idx="5">
                  <c:v>0.12</c:v>
                </c:pt>
                <c:pt idx="6">
                  <c:v>0.14000000000000001</c:v>
                </c:pt>
                <c:pt idx="7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C9-40F4-8AAA-15E2A68A6020}"/>
            </c:ext>
          </c:extLst>
        </c:ser>
        <c:ser>
          <c:idx val="1"/>
          <c:order val="1"/>
          <c:tx>
            <c:strRef>
              <c:f>Taul1!$K$12</c:f>
              <c:strCache>
                <c:ptCount val="1"/>
                <c:pt idx="0">
                  <c:v>Lisännyt jonkin verran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Taul1!$I$13:$I$20</c:f>
              <c:strCache>
                <c:ptCount val="8"/>
                <c:pt idx="0">
                  <c:v>Teollisuus</c:v>
                </c:pt>
                <c:pt idx="1">
                  <c:v>Yksityiset palvelut</c:v>
                </c:pt>
                <c:pt idx="2">
                  <c:v>Valtio</c:v>
                </c:pt>
                <c:pt idx="3">
                  <c:v>Kunnat</c:v>
                </c:pt>
                <c:pt idx="5">
                  <c:v>Ylemmät toimihenkilöt</c:v>
                </c:pt>
                <c:pt idx="6">
                  <c:v>Alemmat toimihenkilöt</c:v>
                </c:pt>
                <c:pt idx="7">
                  <c:v>Työntekijät</c:v>
                </c:pt>
              </c:strCache>
            </c:strRef>
          </c:cat>
          <c:val>
            <c:numRef>
              <c:f>Taul1!$K$13:$K$20</c:f>
              <c:numCache>
                <c:formatCode>0%</c:formatCode>
                <c:ptCount val="8"/>
                <c:pt idx="0">
                  <c:v>0.13</c:v>
                </c:pt>
                <c:pt idx="1">
                  <c:v>0.19</c:v>
                </c:pt>
                <c:pt idx="2">
                  <c:v>0.18</c:v>
                </c:pt>
                <c:pt idx="3">
                  <c:v>0.28000000000000003</c:v>
                </c:pt>
                <c:pt idx="5">
                  <c:v>0.24</c:v>
                </c:pt>
                <c:pt idx="6">
                  <c:v>0.22</c:v>
                </c:pt>
                <c:pt idx="7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C9-40F4-8AAA-15E2A68A6020}"/>
            </c:ext>
          </c:extLst>
        </c:ser>
        <c:ser>
          <c:idx val="2"/>
          <c:order val="2"/>
          <c:tx>
            <c:strRef>
              <c:f>Taul1!$L$12</c:f>
              <c:strCache>
                <c:ptCount val="1"/>
                <c:pt idx="0">
                  <c:v>Pysynyt ennallaan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Taul1!$I$13:$I$20</c:f>
              <c:strCache>
                <c:ptCount val="8"/>
                <c:pt idx="0">
                  <c:v>Teollisuus</c:v>
                </c:pt>
                <c:pt idx="1">
                  <c:v>Yksityiset palvelut</c:v>
                </c:pt>
                <c:pt idx="2">
                  <c:v>Valtio</c:v>
                </c:pt>
                <c:pt idx="3">
                  <c:v>Kunnat</c:v>
                </c:pt>
                <c:pt idx="5">
                  <c:v>Ylemmät toimihenkilöt</c:v>
                </c:pt>
                <c:pt idx="6">
                  <c:v>Alemmat toimihenkilöt</c:v>
                </c:pt>
                <c:pt idx="7">
                  <c:v>Työntekijät</c:v>
                </c:pt>
              </c:strCache>
            </c:strRef>
          </c:cat>
          <c:val>
            <c:numRef>
              <c:f>Taul1!$L$13:$L$20</c:f>
              <c:numCache>
                <c:formatCode>0%</c:formatCode>
                <c:ptCount val="8"/>
                <c:pt idx="0">
                  <c:v>0.64</c:v>
                </c:pt>
                <c:pt idx="1">
                  <c:v>0.5</c:v>
                </c:pt>
                <c:pt idx="2">
                  <c:v>0.54</c:v>
                </c:pt>
                <c:pt idx="3">
                  <c:v>0.39</c:v>
                </c:pt>
                <c:pt idx="5">
                  <c:v>0.51</c:v>
                </c:pt>
                <c:pt idx="6">
                  <c:v>0.44</c:v>
                </c:pt>
                <c:pt idx="7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C9-40F4-8AAA-15E2A68A6020}"/>
            </c:ext>
          </c:extLst>
        </c:ser>
        <c:ser>
          <c:idx val="3"/>
          <c:order val="3"/>
          <c:tx>
            <c:strRef>
              <c:f>Taul1!$M$12</c:f>
              <c:strCache>
                <c:ptCount val="1"/>
                <c:pt idx="0">
                  <c:v>Vähentynyt jonkin verran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Taul1!$I$13:$I$20</c:f>
              <c:strCache>
                <c:ptCount val="8"/>
                <c:pt idx="0">
                  <c:v>Teollisuus</c:v>
                </c:pt>
                <c:pt idx="1">
                  <c:v>Yksityiset palvelut</c:v>
                </c:pt>
                <c:pt idx="2">
                  <c:v>Valtio</c:v>
                </c:pt>
                <c:pt idx="3">
                  <c:v>Kunnat</c:v>
                </c:pt>
                <c:pt idx="5">
                  <c:v>Ylemmät toimihenkilöt</c:v>
                </c:pt>
                <c:pt idx="6">
                  <c:v>Alemmat toimihenkilöt</c:v>
                </c:pt>
                <c:pt idx="7">
                  <c:v>Työntekijät</c:v>
                </c:pt>
              </c:strCache>
            </c:strRef>
          </c:cat>
          <c:val>
            <c:numRef>
              <c:f>Taul1!$M$13:$M$20</c:f>
              <c:numCache>
                <c:formatCode>0%</c:formatCode>
                <c:ptCount val="8"/>
                <c:pt idx="0">
                  <c:v>0.14000000000000001</c:v>
                </c:pt>
                <c:pt idx="1">
                  <c:v>0.13</c:v>
                </c:pt>
                <c:pt idx="2">
                  <c:v>0.16</c:v>
                </c:pt>
                <c:pt idx="3">
                  <c:v>0.09</c:v>
                </c:pt>
                <c:pt idx="5">
                  <c:v>0.1</c:v>
                </c:pt>
                <c:pt idx="6">
                  <c:v>0.15</c:v>
                </c:pt>
                <c:pt idx="7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C9-40F4-8AAA-15E2A68A6020}"/>
            </c:ext>
          </c:extLst>
        </c:ser>
        <c:ser>
          <c:idx val="4"/>
          <c:order val="4"/>
          <c:tx>
            <c:strRef>
              <c:f>Taul1!$N$12</c:f>
              <c:strCache>
                <c:ptCount val="1"/>
                <c:pt idx="0">
                  <c:v>Vähentynyt selvästi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Taul1!$I$13:$I$20</c:f>
              <c:strCache>
                <c:ptCount val="8"/>
                <c:pt idx="0">
                  <c:v>Teollisuus</c:v>
                </c:pt>
                <c:pt idx="1">
                  <c:v>Yksityiset palvelut</c:v>
                </c:pt>
                <c:pt idx="2">
                  <c:v>Valtio</c:v>
                </c:pt>
                <c:pt idx="3">
                  <c:v>Kunnat</c:v>
                </c:pt>
                <c:pt idx="5">
                  <c:v>Ylemmät toimihenkilöt</c:v>
                </c:pt>
                <c:pt idx="6">
                  <c:v>Alemmat toimihenkilöt</c:v>
                </c:pt>
                <c:pt idx="7">
                  <c:v>Työntekijät</c:v>
                </c:pt>
              </c:strCache>
            </c:strRef>
          </c:cat>
          <c:val>
            <c:numRef>
              <c:f>Taul1!$N$13:$N$20</c:f>
              <c:numCache>
                <c:formatCode>0%</c:formatCode>
                <c:ptCount val="8"/>
                <c:pt idx="0">
                  <c:v>0.05</c:v>
                </c:pt>
                <c:pt idx="1">
                  <c:v>7.0000000000000007E-2</c:v>
                </c:pt>
                <c:pt idx="2">
                  <c:v>0.01</c:v>
                </c:pt>
                <c:pt idx="3">
                  <c:v>0.03</c:v>
                </c:pt>
                <c:pt idx="5">
                  <c:v>0.03</c:v>
                </c:pt>
                <c:pt idx="6">
                  <c:v>0.05</c:v>
                </c:pt>
                <c:pt idx="7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C9-40F4-8AAA-15E2A68A602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40708016"/>
        <c:axId val="640711296"/>
      </c:barChart>
      <c:catAx>
        <c:axId val="640708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40711296"/>
        <c:crosses val="autoZero"/>
        <c:auto val="1"/>
        <c:lblAlgn val="ctr"/>
        <c:lblOffset val="100"/>
        <c:noMultiLvlLbl val="0"/>
      </c:catAx>
      <c:valAx>
        <c:axId val="64071129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40708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'2.12'!$C$3</c:f>
              <c:strCache>
                <c:ptCount val="1"/>
                <c:pt idx="0">
                  <c:v>Täysin samaa mieltä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'2.12'!$D$2:$U$2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'2.12'!$D$3:$U$3</c:f>
              <c:numCache>
                <c:formatCode>###0%</c:formatCode>
                <c:ptCount val="18"/>
                <c:pt idx="0">
                  <c:v>0.37983193277310923</c:v>
                </c:pt>
                <c:pt idx="1">
                  <c:v>0.36979166666666674</c:v>
                </c:pt>
                <c:pt idx="2">
                  <c:v>0.33249370277078083</c:v>
                </c:pt>
                <c:pt idx="3">
                  <c:v>0.37479270315091212</c:v>
                </c:pt>
                <c:pt idx="4">
                  <c:v>0.39170182841068912</c:v>
                </c:pt>
                <c:pt idx="5">
                  <c:v>0.36936170212765956</c:v>
                </c:pt>
                <c:pt idx="6">
                  <c:v>0.32135728542914171</c:v>
                </c:pt>
                <c:pt idx="7">
                  <c:v>0.35079051383399201</c:v>
                </c:pt>
                <c:pt idx="8">
                  <c:v>0.29234737747205503</c:v>
                </c:pt>
                <c:pt idx="9">
                  <c:v>0.38296445338698859</c:v>
                </c:pt>
                <c:pt idx="10">
                  <c:v>0.36353009935710112</c:v>
                </c:pt>
                <c:pt idx="11">
                  <c:v>0.33573141486810554</c:v>
                </c:pt>
                <c:pt idx="12">
                  <c:v>0.32511737089201875</c:v>
                </c:pt>
                <c:pt idx="13">
                  <c:v>0.36700125470514428</c:v>
                </c:pt>
                <c:pt idx="14">
                  <c:v>0.38363636363636361</c:v>
                </c:pt>
                <c:pt idx="15">
                  <c:v>0.43</c:v>
                </c:pt>
                <c:pt idx="16">
                  <c:v>0.45472440944881887</c:v>
                </c:pt>
                <c:pt idx="17" formatCode="0%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88-4EE0-83DB-6B75EE06A8DC}"/>
            </c:ext>
          </c:extLst>
        </c:ser>
        <c:ser>
          <c:idx val="1"/>
          <c:order val="1"/>
          <c:tx>
            <c:strRef>
              <c:f>'2.12'!$C$4</c:f>
              <c:strCache>
                <c:ptCount val="1"/>
                <c:pt idx="0">
                  <c:v>Jokseenkin samaa mieltä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'2.12'!$D$2:$U$2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'2.12'!$D$4:$U$4</c:f>
              <c:numCache>
                <c:formatCode>###0%</c:formatCode>
                <c:ptCount val="18"/>
                <c:pt idx="0">
                  <c:v>0.33613445378151263</c:v>
                </c:pt>
                <c:pt idx="1">
                  <c:v>0.3203125</c:v>
                </c:pt>
                <c:pt idx="2">
                  <c:v>0.35852225020990763</c:v>
                </c:pt>
                <c:pt idx="3">
                  <c:v>0.3383084577114428</c:v>
                </c:pt>
                <c:pt idx="4">
                  <c:v>0.3628691983122363</c:v>
                </c:pt>
                <c:pt idx="5">
                  <c:v>0.36595744680851061</c:v>
                </c:pt>
                <c:pt idx="6">
                  <c:v>0.40219560878243515</c:v>
                </c:pt>
                <c:pt idx="7">
                  <c:v>0.39920948616600799</c:v>
                </c:pt>
                <c:pt idx="8">
                  <c:v>0.41874462596732587</c:v>
                </c:pt>
                <c:pt idx="9">
                  <c:v>0.34607645875251508</c:v>
                </c:pt>
                <c:pt idx="10">
                  <c:v>0.33898305084745756</c:v>
                </c:pt>
                <c:pt idx="11">
                  <c:v>0.38249400479616308</c:v>
                </c:pt>
                <c:pt idx="12">
                  <c:v>0.36032863849765256</c:v>
                </c:pt>
                <c:pt idx="13">
                  <c:v>0.36449184441656213</c:v>
                </c:pt>
                <c:pt idx="14">
                  <c:v>0.37454545454545463</c:v>
                </c:pt>
                <c:pt idx="15">
                  <c:v>0.35</c:v>
                </c:pt>
                <c:pt idx="16">
                  <c:v>0.35826771653543305</c:v>
                </c:pt>
                <c:pt idx="17" formatCode="0%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88-4EE0-83DB-6B75EE06A8DC}"/>
            </c:ext>
          </c:extLst>
        </c:ser>
        <c:ser>
          <c:idx val="2"/>
          <c:order val="2"/>
          <c:tx>
            <c:strRef>
              <c:f>'2.12'!$C$5</c:f>
              <c:strCache>
                <c:ptCount val="1"/>
                <c:pt idx="0">
                  <c:v>Jokseenkin eri mieltä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'2.12'!$D$2:$U$2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'2.12'!$D$5:$U$5</c:f>
              <c:numCache>
                <c:formatCode>###0%</c:formatCode>
                <c:ptCount val="18"/>
                <c:pt idx="0">
                  <c:v>0.16974789915966387</c:v>
                </c:pt>
                <c:pt idx="1">
                  <c:v>0.16927083333333337</c:v>
                </c:pt>
                <c:pt idx="2">
                  <c:v>0.17044500419815281</c:v>
                </c:pt>
                <c:pt idx="3">
                  <c:v>0.16086235489220563</c:v>
                </c:pt>
                <c:pt idx="4">
                  <c:v>0.14767932489451477</c:v>
                </c:pt>
                <c:pt idx="5">
                  <c:v>0.15659574468085105</c:v>
                </c:pt>
                <c:pt idx="6">
                  <c:v>0.16866267465069862</c:v>
                </c:pt>
                <c:pt idx="7">
                  <c:v>0.14723320158102768</c:v>
                </c:pt>
                <c:pt idx="8">
                  <c:v>0.19002579535683575</c:v>
                </c:pt>
                <c:pt idx="9">
                  <c:v>0.17102615694164991</c:v>
                </c:pt>
                <c:pt idx="10">
                  <c:v>0.19228521332554063</c:v>
                </c:pt>
                <c:pt idx="11">
                  <c:v>0.18705035971223022</c:v>
                </c:pt>
                <c:pt idx="12">
                  <c:v>0.21302816901408447</c:v>
                </c:pt>
                <c:pt idx="13">
                  <c:v>0.17628607277289837</c:v>
                </c:pt>
                <c:pt idx="14">
                  <c:v>0.16484848484848486</c:v>
                </c:pt>
                <c:pt idx="15">
                  <c:v>0.15</c:v>
                </c:pt>
                <c:pt idx="16">
                  <c:v>0.12532808398950132</c:v>
                </c:pt>
                <c:pt idx="17" formatCode="0%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88-4EE0-83DB-6B75EE06A8DC}"/>
            </c:ext>
          </c:extLst>
        </c:ser>
        <c:ser>
          <c:idx val="3"/>
          <c:order val="3"/>
          <c:tx>
            <c:strRef>
              <c:f>'2.12'!$C$6</c:f>
              <c:strCache>
                <c:ptCount val="1"/>
                <c:pt idx="0">
                  <c:v>Täysin eri mieltä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'2.12'!$D$2:$U$2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'2.12'!$D$6:$U$6</c:f>
              <c:numCache>
                <c:formatCode>###0%</c:formatCode>
                <c:ptCount val="18"/>
                <c:pt idx="0">
                  <c:v>0.11428571428571428</c:v>
                </c:pt>
                <c:pt idx="1">
                  <c:v>0.140625</c:v>
                </c:pt>
                <c:pt idx="2">
                  <c:v>0.1385390428211587</c:v>
                </c:pt>
                <c:pt idx="3">
                  <c:v>0.12603648424543948</c:v>
                </c:pt>
                <c:pt idx="4">
                  <c:v>9.774964838255977E-2</c:v>
                </c:pt>
                <c:pt idx="5">
                  <c:v>0.10808510638297872</c:v>
                </c:pt>
                <c:pt idx="6">
                  <c:v>0.10778443113772455</c:v>
                </c:pt>
                <c:pt idx="7">
                  <c:v>0.10276679841897235</c:v>
                </c:pt>
                <c:pt idx="8">
                  <c:v>9.8882201203783313E-2</c:v>
                </c:pt>
                <c:pt idx="9">
                  <c:v>9.9932930918846405E-2</c:v>
                </c:pt>
                <c:pt idx="10">
                  <c:v>0.10520163646990065</c:v>
                </c:pt>
                <c:pt idx="11">
                  <c:v>9.4724220623501193E-2</c:v>
                </c:pt>
                <c:pt idx="12">
                  <c:v>0.10152582159624413</c:v>
                </c:pt>
                <c:pt idx="13">
                  <c:v>9.2220828105395239E-2</c:v>
                </c:pt>
                <c:pt idx="14">
                  <c:v>7.6969696969696966E-2</c:v>
                </c:pt>
                <c:pt idx="15">
                  <c:v>7.0000000000000007E-2</c:v>
                </c:pt>
                <c:pt idx="16">
                  <c:v>6.1679790026246718E-2</c:v>
                </c:pt>
                <c:pt idx="17" formatCode="0%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88-4EE0-83DB-6B75EE06A8D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04260008"/>
        <c:axId val="510252784"/>
      </c:barChart>
      <c:catAx>
        <c:axId val="504260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10252784"/>
        <c:crosses val="autoZero"/>
        <c:auto val="1"/>
        <c:lblAlgn val="ctr"/>
        <c:lblOffset val="100"/>
        <c:noMultiLvlLbl val="0"/>
      </c:catAx>
      <c:valAx>
        <c:axId val="51025278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04260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'2.18'!$G$61</c:f>
              <c:strCache>
                <c:ptCount val="1"/>
                <c:pt idx="0">
                  <c:v>Varmasti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2"/>
              <c:layout>
                <c:manualLayout>
                  <c:x val="4.8309178743960171E-3"/>
                  <c:y val="-5.710206995003568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CF3-4810-A796-371F74056A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'2.18'!$H$60:$AD$60</c:f>
              <c:numCache>
                <c:formatCode>General</c:formatCode>
                <c:ptCount val="2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</c:numCache>
            </c:numRef>
          </c:cat>
          <c:val>
            <c:numRef>
              <c:f>'2.18'!$H$61:$AD$61</c:f>
              <c:numCache>
                <c:formatCode>0%</c:formatCode>
                <c:ptCount val="23"/>
                <c:pt idx="0">
                  <c:v>0.29299999999999998</c:v>
                </c:pt>
                <c:pt idx="1">
                  <c:v>0.34300000000000003</c:v>
                </c:pt>
                <c:pt idx="2">
                  <c:v>0.38100000000000001</c:v>
                </c:pt>
                <c:pt idx="3">
                  <c:v>0.35499999999999998</c:v>
                </c:pt>
                <c:pt idx="4">
                  <c:v>0.32700000000000001</c:v>
                </c:pt>
                <c:pt idx="5">
                  <c:v>0.33600000000000002</c:v>
                </c:pt>
                <c:pt idx="6">
                  <c:v>0.34899999999999998</c:v>
                </c:pt>
                <c:pt idx="7">
                  <c:v>0.374</c:v>
                </c:pt>
                <c:pt idx="8">
                  <c:v>0.40100000000000002</c:v>
                </c:pt>
                <c:pt idx="9">
                  <c:v>0.435</c:v>
                </c:pt>
                <c:pt idx="10">
                  <c:v>0.433</c:v>
                </c:pt>
                <c:pt idx="11">
                  <c:v>0.27900000000000003</c:v>
                </c:pt>
                <c:pt idx="12">
                  <c:v>0.36799999999999999</c:v>
                </c:pt>
                <c:pt idx="13">
                  <c:v>0.32400000000000001</c:v>
                </c:pt>
                <c:pt idx="14">
                  <c:v>0.374</c:v>
                </c:pt>
                <c:pt idx="15">
                  <c:v>0.33600000000000002</c:v>
                </c:pt>
                <c:pt idx="16">
                  <c:v>0.30499999999999999</c:v>
                </c:pt>
                <c:pt idx="17">
                  <c:v>0.317</c:v>
                </c:pt>
                <c:pt idx="18">
                  <c:v>0.32300000000000001</c:v>
                </c:pt>
                <c:pt idx="19">
                  <c:v>0.36199999999999999</c:v>
                </c:pt>
                <c:pt idx="20">
                  <c:v>0.441</c:v>
                </c:pt>
                <c:pt idx="21">
                  <c:v>0.47199999999999998</c:v>
                </c:pt>
                <c:pt idx="22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F3-4810-A796-371F74056A0F}"/>
            </c:ext>
          </c:extLst>
        </c:ser>
        <c:ser>
          <c:idx val="1"/>
          <c:order val="1"/>
          <c:tx>
            <c:strRef>
              <c:f>'2.18'!$G$62</c:f>
              <c:strCache>
                <c:ptCount val="1"/>
                <c:pt idx="0">
                  <c:v>Mahdollisesti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F3-4810-A796-371F74056A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'2.18'!$H$60:$AD$60</c:f>
              <c:numCache>
                <c:formatCode>General</c:formatCode>
                <c:ptCount val="2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</c:numCache>
            </c:numRef>
          </c:cat>
          <c:val>
            <c:numRef>
              <c:f>'2.18'!$H$62:$AD$62</c:f>
              <c:numCache>
                <c:formatCode>0%</c:formatCode>
                <c:ptCount val="23"/>
                <c:pt idx="0">
                  <c:v>0.33400000000000002</c:v>
                </c:pt>
                <c:pt idx="1">
                  <c:v>0.33400000000000002</c:v>
                </c:pt>
                <c:pt idx="2">
                  <c:v>0.33</c:v>
                </c:pt>
                <c:pt idx="3">
                  <c:v>0.36599999999999999</c:v>
                </c:pt>
                <c:pt idx="4">
                  <c:v>0.38</c:v>
                </c:pt>
                <c:pt idx="5">
                  <c:v>0.39300000000000002</c:v>
                </c:pt>
                <c:pt idx="6">
                  <c:v>0.371</c:v>
                </c:pt>
                <c:pt idx="7">
                  <c:v>0.33900000000000002</c:v>
                </c:pt>
                <c:pt idx="8">
                  <c:v>0.34899999999999998</c:v>
                </c:pt>
                <c:pt idx="9">
                  <c:v>0.34300000000000003</c:v>
                </c:pt>
                <c:pt idx="10">
                  <c:v>0.36599999999999999</c:v>
                </c:pt>
                <c:pt idx="11">
                  <c:v>0.40500000000000003</c:v>
                </c:pt>
                <c:pt idx="12">
                  <c:v>0.38100000000000001</c:v>
                </c:pt>
                <c:pt idx="13">
                  <c:v>0.41399999999999998</c:v>
                </c:pt>
                <c:pt idx="14">
                  <c:v>0.41699999999999998</c:v>
                </c:pt>
                <c:pt idx="15">
                  <c:v>0.41499999999999998</c:v>
                </c:pt>
                <c:pt idx="16">
                  <c:v>0.438</c:v>
                </c:pt>
                <c:pt idx="17">
                  <c:v>0.435</c:v>
                </c:pt>
                <c:pt idx="18">
                  <c:v>0.441</c:v>
                </c:pt>
                <c:pt idx="19">
                  <c:v>0.44500000000000001</c:v>
                </c:pt>
                <c:pt idx="20">
                  <c:v>0.39700000000000002</c:v>
                </c:pt>
                <c:pt idx="21">
                  <c:v>0.38900000000000001</c:v>
                </c:pt>
                <c:pt idx="22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F3-4810-A796-371F74056A0F}"/>
            </c:ext>
          </c:extLst>
        </c:ser>
        <c:ser>
          <c:idx val="2"/>
          <c:order val="2"/>
          <c:tx>
            <c:strRef>
              <c:f>'2.18'!$G$63</c:f>
              <c:strCache>
                <c:ptCount val="1"/>
                <c:pt idx="0">
                  <c:v>Luultavasti ei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CF3-4810-A796-371F74056A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'2.18'!$H$60:$AD$60</c:f>
              <c:numCache>
                <c:formatCode>General</c:formatCode>
                <c:ptCount val="2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</c:numCache>
            </c:numRef>
          </c:cat>
          <c:val>
            <c:numRef>
              <c:f>'2.18'!$H$63:$AD$63</c:f>
              <c:numCache>
                <c:formatCode>0%</c:formatCode>
                <c:ptCount val="23"/>
                <c:pt idx="0">
                  <c:v>0.19600000000000001</c:v>
                </c:pt>
                <c:pt idx="1">
                  <c:v>0.16600000000000001</c:v>
                </c:pt>
                <c:pt idx="2">
                  <c:v>0.16200000000000001</c:v>
                </c:pt>
                <c:pt idx="3">
                  <c:v>0.157</c:v>
                </c:pt>
                <c:pt idx="4">
                  <c:v>0.16400000000000001</c:v>
                </c:pt>
                <c:pt idx="5">
                  <c:v>0.17199999999999999</c:v>
                </c:pt>
                <c:pt idx="6">
                  <c:v>0.158</c:v>
                </c:pt>
                <c:pt idx="7">
                  <c:v>0.161</c:v>
                </c:pt>
                <c:pt idx="8">
                  <c:v>0.152</c:v>
                </c:pt>
                <c:pt idx="9">
                  <c:v>0.128</c:v>
                </c:pt>
                <c:pt idx="10">
                  <c:v>0.128</c:v>
                </c:pt>
                <c:pt idx="11">
                  <c:v>0.214</c:v>
                </c:pt>
                <c:pt idx="12">
                  <c:v>0.16500000000000001</c:v>
                </c:pt>
                <c:pt idx="13">
                  <c:v>0.17499999999999999</c:v>
                </c:pt>
                <c:pt idx="14">
                  <c:v>0.13</c:v>
                </c:pt>
                <c:pt idx="15">
                  <c:v>0.16300000000000001</c:v>
                </c:pt>
                <c:pt idx="16">
                  <c:v>0.156</c:v>
                </c:pt>
                <c:pt idx="17">
                  <c:v>0.16600000000000001</c:v>
                </c:pt>
                <c:pt idx="18">
                  <c:v>0.157</c:v>
                </c:pt>
                <c:pt idx="19">
                  <c:v>0.13200000000000001</c:v>
                </c:pt>
                <c:pt idx="20">
                  <c:v>0.11</c:v>
                </c:pt>
                <c:pt idx="21">
                  <c:v>9.0999999999999998E-2</c:v>
                </c:pt>
                <c:pt idx="22">
                  <c:v>0.11899999999999999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F3-4810-A796-371F74056A0F}"/>
            </c:ext>
          </c:extLst>
        </c:ser>
        <c:ser>
          <c:idx val="3"/>
          <c:order val="3"/>
          <c:tx>
            <c:strRef>
              <c:f>'2.18'!$G$64</c:f>
              <c:strCache>
                <c:ptCount val="1"/>
                <c:pt idx="0">
                  <c:v>Varmasti ei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2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CF3-4810-A796-371F74056A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'2.18'!$H$60:$AD$60</c:f>
              <c:numCache>
                <c:formatCode>General</c:formatCode>
                <c:ptCount val="2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</c:numCache>
            </c:numRef>
          </c:cat>
          <c:val>
            <c:numRef>
              <c:f>'2.18'!$H$64:$AD$64</c:f>
              <c:numCache>
                <c:formatCode>0%</c:formatCode>
                <c:ptCount val="23"/>
                <c:pt idx="0">
                  <c:v>0.17799999999999999</c:v>
                </c:pt>
                <c:pt idx="1">
                  <c:v>0.157</c:v>
                </c:pt>
                <c:pt idx="2">
                  <c:v>0.127</c:v>
                </c:pt>
                <c:pt idx="3">
                  <c:v>0.122</c:v>
                </c:pt>
                <c:pt idx="4">
                  <c:v>0.129</c:v>
                </c:pt>
                <c:pt idx="5">
                  <c:v>9.9000000000000005E-2</c:v>
                </c:pt>
                <c:pt idx="6">
                  <c:v>0.122</c:v>
                </c:pt>
                <c:pt idx="7">
                  <c:v>0.125</c:v>
                </c:pt>
                <c:pt idx="8">
                  <c:v>9.7000000000000003E-2</c:v>
                </c:pt>
                <c:pt idx="9">
                  <c:v>9.4E-2</c:v>
                </c:pt>
                <c:pt idx="10">
                  <c:v>7.2999999999999995E-2</c:v>
                </c:pt>
                <c:pt idx="11">
                  <c:v>0.10199999999999999</c:v>
                </c:pt>
                <c:pt idx="12">
                  <c:v>8.5999999999999993E-2</c:v>
                </c:pt>
                <c:pt idx="13">
                  <c:v>8.6999999999999994E-2</c:v>
                </c:pt>
                <c:pt idx="14">
                  <c:v>7.8E-2</c:v>
                </c:pt>
                <c:pt idx="15">
                  <c:v>8.5999999999999993E-2</c:v>
                </c:pt>
                <c:pt idx="16">
                  <c:v>0.10100000000000001</c:v>
                </c:pt>
                <c:pt idx="17">
                  <c:v>8.1000000000000003E-2</c:v>
                </c:pt>
                <c:pt idx="18">
                  <c:v>7.9000000000000001E-2</c:v>
                </c:pt>
                <c:pt idx="19">
                  <c:v>6.0999999999999999E-2</c:v>
                </c:pt>
                <c:pt idx="20">
                  <c:v>5.1999999999999998E-2</c:v>
                </c:pt>
                <c:pt idx="21">
                  <c:v>4.8000000000000001E-2</c:v>
                </c:pt>
                <c:pt idx="22">
                  <c:v>6.0999999999999999E-2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F3-4810-A796-371F74056A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4973704"/>
        <c:axId val="544972392"/>
      </c:barChart>
      <c:catAx>
        <c:axId val="544973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44972392"/>
        <c:crosses val="autoZero"/>
        <c:auto val="1"/>
        <c:lblAlgn val="ctr"/>
        <c:lblOffset val="100"/>
        <c:noMultiLvlLbl val="0"/>
      </c:catAx>
      <c:valAx>
        <c:axId val="5449723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44973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'3.1'!$F$45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'3.1'!$D$46:$E$51</c:f>
              <c:multiLvlStrCache>
                <c:ptCount val="6"/>
                <c:lvl>
                  <c:pt idx="0">
                    <c:v>Työpaikalla</c:v>
                  </c:pt>
                  <c:pt idx="1">
                    <c:v>Omassa työssä </c:v>
                  </c:pt>
                  <c:pt idx="2">
                    <c:v>Työpaikalla</c:v>
                  </c:pt>
                  <c:pt idx="3">
                    <c:v>Omassa työssä </c:v>
                  </c:pt>
                  <c:pt idx="4">
                    <c:v>Työpaikalla</c:v>
                  </c:pt>
                  <c:pt idx="5">
                    <c:v>Omassa työssä </c:v>
                  </c:pt>
                </c:lvl>
                <c:lvl>
                  <c:pt idx="0">
                    <c:v>Tehtävien uudelleen jakaminen</c:v>
                  </c:pt>
                  <c:pt idx="2">
                    <c:v>Uudet työmenetelmät </c:v>
                  </c:pt>
                  <c:pt idx="4">
                    <c:v>Uudet tietojärjestelmät</c:v>
                  </c:pt>
                </c:lvl>
              </c:multiLvlStrCache>
            </c:multiLvlStrRef>
          </c:cat>
          <c:val>
            <c:numRef>
              <c:f>'3.1'!$F$46:$F$51</c:f>
              <c:numCache>
                <c:formatCode>0%</c:formatCode>
                <c:ptCount val="6"/>
                <c:pt idx="0">
                  <c:v>0.57999999999999996</c:v>
                </c:pt>
                <c:pt idx="1">
                  <c:v>0.25</c:v>
                </c:pt>
                <c:pt idx="2">
                  <c:v>0.48</c:v>
                </c:pt>
                <c:pt idx="3">
                  <c:v>0.33</c:v>
                </c:pt>
                <c:pt idx="4">
                  <c:v>0.42</c:v>
                </c:pt>
                <c:pt idx="5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69-4338-9E26-39DB6E425339}"/>
            </c:ext>
          </c:extLst>
        </c:ser>
        <c:ser>
          <c:idx val="1"/>
          <c:order val="1"/>
          <c:tx>
            <c:strRef>
              <c:f>'3.1'!$G$45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'3.1'!$D$46:$E$51</c:f>
              <c:multiLvlStrCache>
                <c:ptCount val="6"/>
                <c:lvl>
                  <c:pt idx="0">
                    <c:v>Työpaikalla</c:v>
                  </c:pt>
                  <c:pt idx="1">
                    <c:v>Omassa työssä </c:v>
                  </c:pt>
                  <c:pt idx="2">
                    <c:v>Työpaikalla</c:v>
                  </c:pt>
                  <c:pt idx="3">
                    <c:v>Omassa työssä </c:v>
                  </c:pt>
                  <c:pt idx="4">
                    <c:v>Työpaikalla</c:v>
                  </c:pt>
                  <c:pt idx="5">
                    <c:v>Omassa työssä </c:v>
                  </c:pt>
                </c:lvl>
                <c:lvl>
                  <c:pt idx="0">
                    <c:v>Tehtävien uudelleen jakaminen</c:v>
                  </c:pt>
                  <c:pt idx="2">
                    <c:v>Uudet työmenetelmät </c:v>
                  </c:pt>
                  <c:pt idx="4">
                    <c:v>Uudet tietojärjestelmät</c:v>
                  </c:pt>
                </c:lvl>
              </c:multiLvlStrCache>
            </c:multiLvlStrRef>
          </c:cat>
          <c:val>
            <c:numRef>
              <c:f>'3.1'!$G$46:$G$51</c:f>
              <c:numCache>
                <c:formatCode>0%</c:formatCode>
                <c:ptCount val="6"/>
                <c:pt idx="0">
                  <c:v>0.57999999999999996</c:v>
                </c:pt>
                <c:pt idx="1">
                  <c:v>0.27</c:v>
                </c:pt>
                <c:pt idx="2">
                  <c:v>0.48</c:v>
                </c:pt>
                <c:pt idx="3">
                  <c:v>0.33</c:v>
                </c:pt>
                <c:pt idx="4">
                  <c:v>0.43</c:v>
                </c:pt>
                <c:pt idx="5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69-4338-9E26-39DB6E425339}"/>
            </c:ext>
          </c:extLst>
        </c:ser>
        <c:ser>
          <c:idx val="2"/>
          <c:order val="2"/>
          <c:tx>
            <c:strRef>
              <c:f>'3.1'!$H$45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'3.1'!$D$46:$E$51</c:f>
              <c:multiLvlStrCache>
                <c:ptCount val="6"/>
                <c:lvl>
                  <c:pt idx="0">
                    <c:v>Työpaikalla</c:v>
                  </c:pt>
                  <c:pt idx="1">
                    <c:v>Omassa työssä </c:v>
                  </c:pt>
                  <c:pt idx="2">
                    <c:v>Työpaikalla</c:v>
                  </c:pt>
                  <c:pt idx="3">
                    <c:v>Omassa työssä </c:v>
                  </c:pt>
                  <c:pt idx="4">
                    <c:v>Työpaikalla</c:v>
                  </c:pt>
                  <c:pt idx="5">
                    <c:v>Omassa työssä </c:v>
                  </c:pt>
                </c:lvl>
                <c:lvl>
                  <c:pt idx="0">
                    <c:v>Tehtävien uudelleen jakaminen</c:v>
                  </c:pt>
                  <c:pt idx="2">
                    <c:v>Uudet työmenetelmät </c:v>
                  </c:pt>
                  <c:pt idx="4">
                    <c:v>Uudet tietojärjestelmät</c:v>
                  </c:pt>
                </c:lvl>
              </c:multiLvlStrCache>
            </c:multiLvlStrRef>
          </c:cat>
          <c:val>
            <c:numRef>
              <c:f>'3.1'!$H$46:$H$51</c:f>
              <c:numCache>
                <c:formatCode>0%</c:formatCode>
                <c:ptCount val="6"/>
                <c:pt idx="0">
                  <c:v>0.56999999999999995</c:v>
                </c:pt>
                <c:pt idx="1">
                  <c:v>0.26</c:v>
                </c:pt>
                <c:pt idx="2">
                  <c:v>0.48</c:v>
                </c:pt>
                <c:pt idx="3">
                  <c:v>0.34</c:v>
                </c:pt>
                <c:pt idx="4">
                  <c:v>0.44</c:v>
                </c:pt>
                <c:pt idx="5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69-4338-9E26-39DB6E425339}"/>
            </c:ext>
          </c:extLst>
        </c:ser>
        <c:ser>
          <c:idx val="3"/>
          <c:order val="3"/>
          <c:tx>
            <c:strRef>
              <c:f>'3.1'!$I$45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'3.1'!$D$46:$E$51</c:f>
              <c:multiLvlStrCache>
                <c:ptCount val="6"/>
                <c:lvl>
                  <c:pt idx="0">
                    <c:v>Työpaikalla</c:v>
                  </c:pt>
                  <c:pt idx="1">
                    <c:v>Omassa työssä </c:v>
                  </c:pt>
                  <c:pt idx="2">
                    <c:v>Työpaikalla</c:v>
                  </c:pt>
                  <c:pt idx="3">
                    <c:v>Omassa työssä </c:v>
                  </c:pt>
                  <c:pt idx="4">
                    <c:v>Työpaikalla</c:v>
                  </c:pt>
                  <c:pt idx="5">
                    <c:v>Omassa työssä </c:v>
                  </c:pt>
                </c:lvl>
                <c:lvl>
                  <c:pt idx="0">
                    <c:v>Tehtävien uudelleen jakaminen</c:v>
                  </c:pt>
                  <c:pt idx="2">
                    <c:v>Uudet työmenetelmät </c:v>
                  </c:pt>
                  <c:pt idx="4">
                    <c:v>Uudet tietojärjestelmät</c:v>
                  </c:pt>
                </c:lvl>
              </c:multiLvlStrCache>
            </c:multiLvlStrRef>
          </c:cat>
          <c:val>
            <c:numRef>
              <c:f>'3.1'!$I$46:$I$51</c:f>
              <c:numCache>
                <c:formatCode>0%</c:formatCode>
                <c:ptCount val="6"/>
                <c:pt idx="0">
                  <c:v>0.53</c:v>
                </c:pt>
                <c:pt idx="1">
                  <c:v>0.23</c:v>
                </c:pt>
                <c:pt idx="2">
                  <c:v>0.46</c:v>
                </c:pt>
                <c:pt idx="3">
                  <c:v>0.33</c:v>
                </c:pt>
                <c:pt idx="4">
                  <c:v>0.45</c:v>
                </c:pt>
                <c:pt idx="5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69-4338-9E26-39DB6E425339}"/>
            </c:ext>
          </c:extLst>
        </c:ser>
        <c:ser>
          <c:idx val="4"/>
          <c:order val="4"/>
          <c:tx>
            <c:strRef>
              <c:f>'3.1'!$J$45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'3.1'!$D$46:$E$51</c:f>
              <c:multiLvlStrCache>
                <c:ptCount val="6"/>
                <c:lvl>
                  <c:pt idx="0">
                    <c:v>Työpaikalla</c:v>
                  </c:pt>
                  <c:pt idx="1">
                    <c:v>Omassa työssä </c:v>
                  </c:pt>
                  <c:pt idx="2">
                    <c:v>Työpaikalla</c:v>
                  </c:pt>
                  <c:pt idx="3">
                    <c:v>Omassa työssä </c:v>
                  </c:pt>
                  <c:pt idx="4">
                    <c:v>Työpaikalla</c:v>
                  </c:pt>
                  <c:pt idx="5">
                    <c:v>Omassa työssä </c:v>
                  </c:pt>
                </c:lvl>
                <c:lvl>
                  <c:pt idx="0">
                    <c:v>Tehtävien uudelleen jakaminen</c:v>
                  </c:pt>
                  <c:pt idx="2">
                    <c:v>Uudet työmenetelmät </c:v>
                  </c:pt>
                  <c:pt idx="4">
                    <c:v>Uudet tietojärjestelmät</c:v>
                  </c:pt>
                </c:lvl>
              </c:multiLvlStrCache>
            </c:multiLvlStrRef>
          </c:cat>
          <c:val>
            <c:numRef>
              <c:f>'3.1'!$J$46:$J$51</c:f>
              <c:numCache>
                <c:formatCode>0%</c:formatCode>
                <c:ptCount val="6"/>
                <c:pt idx="0">
                  <c:v>0.55000000000000004</c:v>
                </c:pt>
                <c:pt idx="1">
                  <c:v>0.23</c:v>
                </c:pt>
                <c:pt idx="2">
                  <c:v>0.52</c:v>
                </c:pt>
                <c:pt idx="3">
                  <c:v>0.38</c:v>
                </c:pt>
                <c:pt idx="4">
                  <c:v>0.46</c:v>
                </c:pt>
                <c:pt idx="5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69-4338-9E26-39DB6E4253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7560928"/>
        <c:axId val="577559616"/>
      </c:barChart>
      <c:catAx>
        <c:axId val="57756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77559616"/>
        <c:crosses val="autoZero"/>
        <c:auto val="1"/>
        <c:lblAlgn val="ctr"/>
        <c:lblOffset val="100"/>
        <c:noMultiLvlLbl val="0"/>
      </c:catAx>
      <c:valAx>
        <c:axId val="5775596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77560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0.90675</cdr:x>
      <cdr:y>0.31485</cdr:y>
    </cdr:from>
    <cdr:to>
      <cdr:x>1</cdr:x>
      <cdr:y>0.49129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7151235" y="1400493"/>
          <a:ext cx="735465" cy="7848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endParaRPr lang="fi-FI" sz="900" b="1" dirty="0" smtClean="0">
            <a:solidFill>
              <a:schemeClr val="tx2"/>
            </a:solidFill>
          </a:endParaRPr>
        </a:p>
        <a:p xmlns:a="http://schemas.openxmlformats.org/drawingml/2006/main">
          <a:pPr algn="ctr"/>
          <a:endParaRPr lang="fi-FI" sz="900" b="1" dirty="0">
            <a:solidFill>
              <a:schemeClr val="tx2"/>
            </a:solidFill>
          </a:endParaRPr>
        </a:p>
        <a:p xmlns:a="http://schemas.openxmlformats.org/drawingml/2006/main">
          <a:pPr algn="ctr"/>
          <a:endParaRPr lang="fi-FI" sz="900" b="1" dirty="0" smtClean="0">
            <a:solidFill>
              <a:schemeClr val="tx2"/>
            </a:solidFill>
          </a:endParaRPr>
        </a:p>
        <a:p xmlns:a="http://schemas.openxmlformats.org/drawingml/2006/main">
          <a:pPr algn="ctr"/>
          <a:endParaRPr lang="fi-FI" sz="900" b="1" dirty="0">
            <a:solidFill>
              <a:schemeClr val="tx2"/>
            </a:solidFill>
          </a:endParaRPr>
        </a:p>
        <a:p xmlns:a="http://schemas.openxmlformats.org/drawingml/2006/main">
          <a:pPr algn="ctr"/>
          <a:r>
            <a:rPr lang="fi-FI" sz="900" b="1" dirty="0" smtClean="0">
              <a:solidFill>
                <a:schemeClr val="tx2"/>
              </a:solidFill>
            </a:rPr>
            <a:t>Yht. 24 %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0.93833</cdr:x>
      <cdr:y>0.563</cdr:y>
    </cdr:from>
    <cdr:to>
      <cdr:x>0.99319</cdr:x>
      <cdr:y>0.64603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7400293" y="2504303"/>
          <a:ext cx="43266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fi-FI" sz="900" b="1" dirty="0" smtClean="0">
              <a:solidFill>
                <a:schemeClr val="tx1"/>
              </a:solidFill>
            </a:rPr>
            <a:t>Yht. 7 %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0.91988</cdr:x>
      <cdr:y>0.18123</cdr:y>
    </cdr:from>
    <cdr:to>
      <cdr:x>0.9795</cdr:x>
      <cdr:y>0.26426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7254784" y="806132"/>
          <a:ext cx="470263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fi-FI" sz="900" b="1" dirty="0" smtClean="0">
              <a:solidFill>
                <a:schemeClr val="tx1"/>
              </a:solidFill>
            </a:rPr>
            <a:t>Yht. 71 %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14F4D-3B18-764E-B32A-00C1D3093C4E}" type="datetimeFigureOut">
              <a:rPr lang="fi-FI" smtClean="0"/>
              <a:pPr/>
              <a:t>19.3.2021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6B73F-CFB5-9D4F-9E0D-F2C3CD4A0C2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2614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6B73F-CFB5-9D4F-9E0D-F2C3CD4A0C21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2582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657422"/>
            <a:ext cx="6858000" cy="2386800"/>
          </a:xfrm>
        </p:spPr>
        <p:txBody>
          <a:bodyPr anchor="b"/>
          <a:lstStyle>
            <a:lvl1pPr algn="ctr">
              <a:defRPr sz="4500">
                <a:solidFill>
                  <a:schemeClr val="bg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45821"/>
            <a:ext cx="6858000" cy="900388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9" name="TextBox 8"/>
          <p:cNvSpPr txBox="1"/>
          <p:nvPr/>
        </p:nvSpPr>
        <p:spPr>
          <a:xfrm>
            <a:off x="7863848" y="7884162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sz="1013" dirty="0"/>
          </a:p>
        </p:txBody>
      </p:sp>
      <p:sp>
        <p:nvSpPr>
          <p:cNvPr id="10" name="TextBox 9"/>
          <p:cNvSpPr txBox="1"/>
          <p:nvPr/>
        </p:nvSpPr>
        <p:spPr>
          <a:xfrm>
            <a:off x="4191008" y="7721602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sz="1013" dirty="0"/>
          </a:p>
        </p:txBody>
      </p:sp>
      <p:pic>
        <p:nvPicPr>
          <p:cNvPr id="5" name="Kuva 4" title="TEM logo">
            <a:extLst>
              <a:ext uri="{FF2B5EF4-FFF2-40B4-BE49-F238E27FC236}">
                <a16:creationId xmlns:a16="http://schemas.microsoft.com/office/drawing/2014/main" id="{7DFBAC1D-1D2F-4B57-A491-AA5E501456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70929" y="5222388"/>
            <a:ext cx="1800000" cy="97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92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5" y="529949"/>
            <a:ext cx="7203017" cy="99591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5867"/>
            <a:ext cx="7886700" cy="4447369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39AD-8404-F14E-AD85-8BA1B1271A32}" type="datetime1">
              <a:rPr lang="fi-FI" smtClean="0"/>
              <a:pPr/>
              <a:t>19.3.2021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Työ- ja elinkeinoministeriö </a:t>
            </a:r>
            <a:r>
              <a:rPr lang="bg-BG"/>
              <a:t>•</a:t>
            </a:r>
            <a:r>
              <a:rPr lang="fi-FI"/>
              <a:t> www.tem.fi</a:t>
            </a:r>
            <a:endParaRPr lang="fi-FI" dirty="0"/>
          </a:p>
        </p:txBody>
      </p:sp>
      <p:pic>
        <p:nvPicPr>
          <p:cNvPr id="11" name="Kuva 10" title="TEM leijona">
            <a:extLst>
              <a:ext uri="{FF2B5EF4-FFF2-40B4-BE49-F238E27FC236}">
                <a16:creationId xmlns:a16="http://schemas.microsoft.com/office/drawing/2014/main" id="{AA220AAC-81F5-4624-B523-3632397900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8543" y="759350"/>
            <a:ext cx="373067" cy="55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21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997" userDrawn="1">
          <p15:clr>
            <a:srgbClr val="FBAE40"/>
          </p15:clr>
        </p15:guide>
        <p15:guide id="2" pos="38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29949"/>
            <a:ext cx="7201826" cy="99591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525868"/>
            <a:ext cx="3868340" cy="61901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287351"/>
            <a:ext cx="3868340" cy="3685884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525868"/>
            <a:ext cx="3887391" cy="61901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144881"/>
            <a:ext cx="3887391" cy="3828352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4079-6FA0-8F42-A0E0-93A554C8F316}" type="datetime1">
              <a:rPr lang="fi-FI" smtClean="0"/>
              <a:pPr/>
              <a:t>19.3.2021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Työ- ja elinkeinoministeriö </a:t>
            </a:r>
            <a:r>
              <a:rPr lang="bg-BG"/>
              <a:t>•</a:t>
            </a:r>
            <a:r>
              <a:rPr lang="fi-FI"/>
              <a:t> www.tem.fi</a:t>
            </a:r>
            <a:endParaRPr lang="fi-FI" dirty="0"/>
          </a:p>
        </p:txBody>
      </p:sp>
      <p:pic>
        <p:nvPicPr>
          <p:cNvPr id="12" name="Kuva 11" title="TEM leijona">
            <a:extLst>
              <a:ext uri="{FF2B5EF4-FFF2-40B4-BE49-F238E27FC236}">
                <a16:creationId xmlns:a16="http://schemas.microsoft.com/office/drawing/2014/main" id="{0E8806D1-1CCB-4475-986F-324C0BC5C9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8543" y="759350"/>
            <a:ext cx="373067" cy="55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125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5" userDrawn="1">
          <p15:clr>
            <a:srgbClr val="FBAE40"/>
          </p15:clr>
        </p15:guide>
        <p15:guide id="2" orient="horz" pos="499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29949"/>
            <a:ext cx="7201826" cy="99591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525868"/>
            <a:ext cx="7885508" cy="61901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287351"/>
            <a:ext cx="7885508" cy="3685884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EB90C-C3B6-654A-9159-F786CF172E91}" type="datetime1">
              <a:rPr lang="fi-FI" smtClean="0"/>
              <a:pPr/>
              <a:t>19.3.2021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Työ- ja elinkeinoministeriö </a:t>
            </a:r>
            <a:r>
              <a:rPr lang="bg-BG"/>
              <a:t>•</a:t>
            </a:r>
            <a:r>
              <a:rPr lang="fi-FI"/>
              <a:t> www.tem.fi</a:t>
            </a:r>
            <a:endParaRPr lang="fi-FI" dirty="0"/>
          </a:p>
        </p:txBody>
      </p:sp>
      <p:pic>
        <p:nvPicPr>
          <p:cNvPr id="10" name="Kuva 9" title="TEM leijona">
            <a:extLst>
              <a:ext uri="{FF2B5EF4-FFF2-40B4-BE49-F238E27FC236}">
                <a16:creationId xmlns:a16="http://schemas.microsoft.com/office/drawing/2014/main" id="{4CD8DC24-1463-4652-A5A5-C7DB18939A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8543" y="759350"/>
            <a:ext cx="373067" cy="55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4723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5" userDrawn="1">
          <p15:clr>
            <a:srgbClr val="FBAE40"/>
          </p15:clr>
        </p15:guide>
        <p15:guide id="2" orient="horz" pos="499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75AB-37F2-194C-B2B6-38235384CF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673F-6EB7-8443-8693-F2EF12496ED8}" type="datetime1">
              <a:rPr lang="fi-FI" smtClean="0"/>
              <a:pPr/>
              <a:t>19.3.2021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Työ- ja elinkeinoministeriö </a:t>
            </a:r>
            <a:r>
              <a:rPr lang="bg-BG"/>
              <a:t>•</a:t>
            </a:r>
            <a:r>
              <a:rPr lang="fi-FI"/>
              <a:t> www.tem.fi</a:t>
            </a:r>
            <a:endParaRPr lang="fi-FI" dirty="0"/>
          </a:p>
        </p:txBody>
      </p:sp>
      <p:pic>
        <p:nvPicPr>
          <p:cNvPr id="8" name="Kuva 7" title="TEM leijona">
            <a:extLst>
              <a:ext uri="{FF2B5EF4-FFF2-40B4-BE49-F238E27FC236}">
                <a16:creationId xmlns:a16="http://schemas.microsoft.com/office/drawing/2014/main" id="{17F30BAF-D8CD-46C4-BC09-1FF6528A95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8543" y="759350"/>
            <a:ext cx="373067" cy="55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 title="TEM leijona"/>
          <p:cNvGrpSpPr/>
          <p:nvPr userDrawn="1"/>
        </p:nvGrpSpPr>
        <p:grpSpPr>
          <a:xfrm>
            <a:off x="2845752" y="865895"/>
            <a:ext cx="3400264" cy="5082379"/>
            <a:chOff x="2845752" y="865895"/>
            <a:chExt cx="3400264" cy="5082379"/>
          </a:xfrm>
        </p:grpSpPr>
        <p:sp>
          <p:nvSpPr>
            <p:cNvPr id="4" name="Freeform 13">
              <a:extLst>
                <a:ext uri="{FF2B5EF4-FFF2-40B4-BE49-F238E27FC236}">
                  <a16:creationId xmlns:a16="http://schemas.microsoft.com/office/drawing/2014/main" id="{3A0E0802-BCE5-425F-B622-59E8AB6E98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2811" y="4920420"/>
              <a:ext cx="3273204" cy="1027854"/>
            </a:xfrm>
            <a:custGeom>
              <a:avLst/>
              <a:gdLst>
                <a:gd name="T0" fmla="*/ 405 w 487"/>
                <a:gd name="T1" fmla="*/ 73 h 153"/>
                <a:gd name="T2" fmla="*/ 278 w 487"/>
                <a:gd name="T3" fmla="*/ 92 h 153"/>
                <a:gd name="T4" fmla="*/ 105 w 487"/>
                <a:gd name="T5" fmla="*/ 55 h 153"/>
                <a:gd name="T6" fmla="*/ 118 w 487"/>
                <a:gd name="T7" fmla="*/ 28 h 153"/>
                <a:gd name="T8" fmla="*/ 118 w 487"/>
                <a:gd name="T9" fmla="*/ 28 h 153"/>
                <a:gd name="T10" fmla="*/ 120 w 487"/>
                <a:gd name="T11" fmla="*/ 26 h 153"/>
                <a:gd name="T12" fmla="*/ 108 w 487"/>
                <a:gd name="T13" fmla="*/ 3 h 153"/>
                <a:gd name="T14" fmla="*/ 86 w 487"/>
                <a:gd name="T15" fmla="*/ 14 h 153"/>
                <a:gd name="T16" fmla="*/ 97 w 487"/>
                <a:gd name="T17" fmla="*/ 37 h 153"/>
                <a:gd name="T18" fmla="*/ 99 w 487"/>
                <a:gd name="T19" fmla="*/ 37 h 153"/>
                <a:gd name="T20" fmla="*/ 93 w 487"/>
                <a:gd name="T21" fmla="*/ 49 h 153"/>
                <a:gd name="T22" fmla="*/ 14 w 487"/>
                <a:gd name="T23" fmla="*/ 0 h 153"/>
                <a:gd name="T24" fmla="*/ 0 w 487"/>
                <a:gd name="T25" fmla="*/ 18 h 153"/>
                <a:gd name="T26" fmla="*/ 76 w 487"/>
                <a:gd name="T27" fmla="*/ 82 h 153"/>
                <a:gd name="T28" fmla="*/ 60 w 487"/>
                <a:gd name="T29" fmla="*/ 113 h 153"/>
                <a:gd name="T30" fmla="*/ 60 w 487"/>
                <a:gd name="T31" fmla="*/ 113 h 153"/>
                <a:gd name="T32" fmla="*/ 59 w 487"/>
                <a:gd name="T33" fmla="*/ 115 h 153"/>
                <a:gd name="T34" fmla="*/ 70 w 487"/>
                <a:gd name="T35" fmla="*/ 138 h 153"/>
                <a:gd name="T36" fmla="*/ 93 w 487"/>
                <a:gd name="T37" fmla="*/ 127 h 153"/>
                <a:gd name="T38" fmla="*/ 82 w 487"/>
                <a:gd name="T39" fmla="*/ 104 h 153"/>
                <a:gd name="T40" fmla="*/ 80 w 487"/>
                <a:gd name="T41" fmla="*/ 103 h 153"/>
                <a:gd name="T42" fmla="*/ 87 w 487"/>
                <a:gd name="T43" fmla="*/ 89 h 153"/>
                <a:gd name="T44" fmla="*/ 312 w 487"/>
                <a:gd name="T45" fmla="*/ 153 h 153"/>
                <a:gd name="T46" fmla="*/ 487 w 487"/>
                <a:gd name="T47" fmla="*/ 116 h 153"/>
                <a:gd name="T48" fmla="*/ 477 w 487"/>
                <a:gd name="T49" fmla="*/ 117 h 153"/>
                <a:gd name="T50" fmla="*/ 405 w 487"/>
                <a:gd name="T51" fmla="*/ 7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7" h="153">
                  <a:moveTo>
                    <a:pt x="405" y="73"/>
                  </a:moveTo>
                  <a:cubicBezTo>
                    <a:pt x="365" y="85"/>
                    <a:pt x="322" y="92"/>
                    <a:pt x="278" y="92"/>
                  </a:cubicBezTo>
                  <a:cubicBezTo>
                    <a:pt x="216" y="92"/>
                    <a:pt x="158" y="78"/>
                    <a:pt x="105" y="55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19" y="28"/>
                    <a:pt x="119" y="27"/>
                    <a:pt x="120" y="26"/>
                  </a:cubicBezTo>
                  <a:cubicBezTo>
                    <a:pt x="123" y="16"/>
                    <a:pt x="118" y="6"/>
                    <a:pt x="108" y="3"/>
                  </a:cubicBezTo>
                  <a:cubicBezTo>
                    <a:pt x="99" y="0"/>
                    <a:pt x="89" y="5"/>
                    <a:pt x="86" y="14"/>
                  </a:cubicBezTo>
                  <a:cubicBezTo>
                    <a:pt x="82" y="23"/>
                    <a:pt x="87" y="34"/>
                    <a:pt x="97" y="37"/>
                  </a:cubicBezTo>
                  <a:cubicBezTo>
                    <a:pt x="97" y="37"/>
                    <a:pt x="98" y="37"/>
                    <a:pt x="99" y="37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65" y="36"/>
                    <a:pt x="38" y="19"/>
                    <a:pt x="14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3" y="42"/>
                    <a:pt x="48" y="64"/>
                    <a:pt x="76" y="82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60" y="113"/>
                    <a:pt x="60" y="114"/>
                    <a:pt x="59" y="115"/>
                  </a:cubicBezTo>
                  <a:cubicBezTo>
                    <a:pt x="56" y="124"/>
                    <a:pt x="61" y="135"/>
                    <a:pt x="70" y="138"/>
                  </a:cubicBezTo>
                  <a:cubicBezTo>
                    <a:pt x="80" y="141"/>
                    <a:pt x="90" y="136"/>
                    <a:pt x="93" y="127"/>
                  </a:cubicBezTo>
                  <a:cubicBezTo>
                    <a:pt x="96" y="117"/>
                    <a:pt x="91" y="107"/>
                    <a:pt x="82" y="104"/>
                  </a:cubicBezTo>
                  <a:cubicBezTo>
                    <a:pt x="81" y="104"/>
                    <a:pt x="81" y="104"/>
                    <a:pt x="80" y="103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153" y="130"/>
                    <a:pt x="230" y="153"/>
                    <a:pt x="312" y="153"/>
                  </a:cubicBezTo>
                  <a:cubicBezTo>
                    <a:pt x="374" y="153"/>
                    <a:pt x="433" y="140"/>
                    <a:pt x="487" y="116"/>
                  </a:cubicBezTo>
                  <a:cubicBezTo>
                    <a:pt x="484" y="116"/>
                    <a:pt x="480" y="117"/>
                    <a:pt x="477" y="117"/>
                  </a:cubicBezTo>
                  <a:cubicBezTo>
                    <a:pt x="446" y="117"/>
                    <a:pt x="419" y="99"/>
                    <a:pt x="405" y="73"/>
                  </a:cubicBezTo>
                  <a:close/>
                </a:path>
              </a:pathLst>
            </a:custGeom>
            <a:solidFill>
              <a:srgbClr val="0F2B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FA6E1258-6CFC-4F12-BB12-170ED929E8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0573" y="1357066"/>
              <a:ext cx="1263009" cy="713050"/>
            </a:xfrm>
            <a:custGeom>
              <a:avLst/>
              <a:gdLst>
                <a:gd name="T0" fmla="*/ 24 w 188"/>
                <a:gd name="T1" fmla="*/ 82 h 106"/>
                <a:gd name="T2" fmla="*/ 30 w 188"/>
                <a:gd name="T3" fmla="*/ 76 h 106"/>
                <a:gd name="T4" fmla="*/ 36 w 188"/>
                <a:gd name="T5" fmla="*/ 75 h 106"/>
                <a:gd name="T6" fmla="*/ 37 w 188"/>
                <a:gd name="T7" fmla="*/ 77 h 106"/>
                <a:gd name="T8" fmla="*/ 37 w 188"/>
                <a:gd name="T9" fmla="*/ 77 h 106"/>
                <a:gd name="T10" fmla="*/ 56 w 188"/>
                <a:gd name="T11" fmla="*/ 99 h 106"/>
                <a:gd name="T12" fmla="*/ 72 w 188"/>
                <a:gd name="T13" fmla="*/ 100 h 106"/>
                <a:gd name="T14" fmla="*/ 80 w 188"/>
                <a:gd name="T15" fmla="*/ 97 h 106"/>
                <a:gd name="T16" fmla="*/ 96 w 188"/>
                <a:gd name="T17" fmla="*/ 64 h 106"/>
                <a:gd name="T18" fmla="*/ 96 w 188"/>
                <a:gd name="T19" fmla="*/ 64 h 106"/>
                <a:gd name="T20" fmla="*/ 96 w 188"/>
                <a:gd name="T21" fmla="*/ 64 h 106"/>
                <a:gd name="T22" fmla="*/ 99 w 188"/>
                <a:gd name="T23" fmla="*/ 63 h 106"/>
                <a:gd name="T24" fmla="*/ 100 w 188"/>
                <a:gd name="T25" fmla="*/ 106 h 106"/>
                <a:gd name="T26" fmla="*/ 123 w 188"/>
                <a:gd name="T27" fmla="*/ 101 h 106"/>
                <a:gd name="T28" fmla="*/ 111 w 188"/>
                <a:gd name="T29" fmla="*/ 70 h 106"/>
                <a:gd name="T30" fmla="*/ 175 w 188"/>
                <a:gd name="T31" fmla="*/ 58 h 106"/>
                <a:gd name="T32" fmla="*/ 188 w 188"/>
                <a:gd name="T33" fmla="*/ 18 h 106"/>
                <a:gd name="T34" fmla="*/ 104 w 188"/>
                <a:gd name="T35" fmla="*/ 34 h 106"/>
                <a:gd name="T36" fmla="*/ 104 w 188"/>
                <a:gd name="T37" fmla="*/ 0 h 106"/>
                <a:gd name="T38" fmla="*/ 81 w 188"/>
                <a:gd name="T39" fmla="*/ 4 h 106"/>
                <a:gd name="T40" fmla="*/ 95 w 188"/>
                <a:gd name="T41" fmla="*/ 44 h 106"/>
                <a:gd name="T42" fmla="*/ 92 w 188"/>
                <a:gd name="T43" fmla="*/ 45 h 106"/>
                <a:gd name="T44" fmla="*/ 91 w 188"/>
                <a:gd name="T45" fmla="*/ 40 h 106"/>
                <a:gd name="T46" fmla="*/ 91 w 188"/>
                <a:gd name="T47" fmla="*/ 39 h 106"/>
                <a:gd name="T48" fmla="*/ 90 w 188"/>
                <a:gd name="T49" fmla="*/ 38 h 106"/>
                <a:gd name="T50" fmla="*/ 90 w 188"/>
                <a:gd name="T51" fmla="*/ 36 h 106"/>
                <a:gd name="T52" fmla="*/ 78 w 188"/>
                <a:gd name="T53" fmla="*/ 33 h 106"/>
                <a:gd name="T54" fmla="*/ 74 w 188"/>
                <a:gd name="T55" fmla="*/ 37 h 106"/>
                <a:gd name="T56" fmla="*/ 64 w 188"/>
                <a:gd name="T57" fmla="*/ 35 h 106"/>
                <a:gd name="T58" fmla="*/ 60 w 188"/>
                <a:gd name="T59" fmla="*/ 40 h 106"/>
                <a:gd name="T60" fmla="*/ 50 w 188"/>
                <a:gd name="T61" fmla="*/ 38 h 106"/>
                <a:gd name="T62" fmla="*/ 46 w 188"/>
                <a:gd name="T63" fmla="*/ 43 h 106"/>
                <a:gd name="T64" fmla="*/ 36 w 188"/>
                <a:gd name="T65" fmla="*/ 41 h 106"/>
                <a:gd name="T66" fmla="*/ 31 w 188"/>
                <a:gd name="T67" fmla="*/ 50 h 106"/>
                <a:gd name="T68" fmla="*/ 32 w 188"/>
                <a:gd name="T69" fmla="*/ 56 h 106"/>
                <a:gd name="T70" fmla="*/ 27 w 188"/>
                <a:gd name="T71" fmla="*/ 57 h 106"/>
                <a:gd name="T72" fmla="*/ 10 w 188"/>
                <a:gd name="T73" fmla="*/ 56 h 106"/>
                <a:gd name="T74" fmla="*/ 4 w 188"/>
                <a:gd name="T75" fmla="*/ 76 h 106"/>
                <a:gd name="T76" fmla="*/ 24 w 188"/>
                <a:gd name="T77" fmla="*/ 8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8" h="106">
                  <a:moveTo>
                    <a:pt x="24" y="82"/>
                  </a:moveTo>
                  <a:cubicBezTo>
                    <a:pt x="27" y="81"/>
                    <a:pt x="29" y="79"/>
                    <a:pt x="30" y="76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7" y="77"/>
                    <a:pt x="37" y="77"/>
                    <a:pt x="37" y="77"/>
                  </a:cubicBezTo>
                  <a:cubicBezTo>
                    <a:pt x="37" y="77"/>
                    <a:pt x="37" y="77"/>
                    <a:pt x="37" y="77"/>
                  </a:cubicBezTo>
                  <a:cubicBezTo>
                    <a:pt x="39" y="87"/>
                    <a:pt x="46" y="95"/>
                    <a:pt x="56" y="99"/>
                  </a:cubicBezTo>
                  <a:cubicBezTo>
                    <a:pt x="61" y="101"/>
                    <a:pt x="67" y="101"/>
                    <a:pt x="72" y="100"/>
                  </a:cubicBezTo>
                  <a:cubicBezTo>
                    <a:pt x="75" y="100"/>
                    <a:pt x="78" y="99"/>
                    <a:pt x="80" y="97"/>
                  </a:cubicBezTo>
                  <a:cubicBezTo>
                    <a:pt x="92" y="91"/>
                    <a:pt x="99" y="78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9" y="63"/>
                    <a:pt x="99" y="63"/>
                    <a:pt x="99" y="63"/>
                  </a:cubicBezTo>
                  <a:cubicBezTo>
                    <a:pt x="101" y="78"/>
                    <a:pt x="101" y="92"/>
                    <a:pt x="100" y="106"/>
                  </a:cubicBezTo>
                  <a:cubicBezTo>
                    <a:pt x="123" y="101"/>
                    <a:pt x="123" y="101"/>
                    <a:pt x="123" y="101"/>
                  </a:cubicBezTo>
                  <a:cubicBezTo>
                    <a:pt x="118" y="91"/>
                    <a:pt x="114" y="81"/>
                    <a:pt x="111" y="70"/>
                  </a:cubicBezTo>
                  <a:cubicBezTo>
                    <a:pt x="175" y="58"/>
                    <a:pt x="175" y="58"/>
                    <a:pt x="175" y="58"/>
                  </a:cubicBezTo>
                  <a:cubicBezTo>
                    <a:pt x="182" y="45"/>
                    <a:pt x="186" y="32"/>
                    <a:pt x="188" y="18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03" y="22"/>
                    <a:pt x="103" y="11"/>
                    <a:pt x="104" y="0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7" y="17"/>
                    <a:pt x="92" y="30"/>
                    <a:pt x="95" y="4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1" y="39"/>
                    <a:pt x="91" y="39"/>
                    <a:pt x="91" y="39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0" y="38"/>
                    <a:pt x="90" y="37"/>
                    <a:pt x="90" y="36"/>
                  </a:cubicBezTo>
                  <a:cubicBezTo>
                    <a:pt x="88" y="32"/>
                    <a:pt x="82" y="30"/>
                    <a:pt x="78" y="33"/>
                  </a:cubicBezTo>
                  <a:cubicBezTo>
                    <a:pt x="76" y="34"/>
                    <a:pt x="75" y="35"/>
                    <a:pt x="74" y="37"/>
                  </a:cubicBezTo>
                  <a:cubicBezTo>
                    <a:pt x="71" y="34"/>
                    <a:pt x="67" y="34"/>
                    <a:pt x="64" y="35"/>
                  </a:cubicBezTo>
                  <a:cubicBezTo>
                    <a:pt x="62" y="36"/>
                    <a:pt x="61" y="38"/>
                    <a:pt x="60" y="40"/>
                  </a:cubicBezTo>
                  <a:cubicBezTo>
                    <a:pt x="57" y="37"/>
                    <a:pt x="53" y="36"/>
                    <a:pt x="50" y="38"/>
                  </a:cubicBezTo>
                  <a:cubicBezTo>
                    <a:pt x="48" y="39"/>
                    <a:pt x="47" y="41"/>
                    <a:pt x="46" y="43"/>
                  </a:cubicBezTo>
                  <a:cubicBezTo>
                    <a:pt x="43" y="40"/>
                    <a:pt x="39" y="39"/>
                    <a:pt x="36" y="41"/>
                  </a:cubicBezTo>
                  <a:cubicBezTo>
                    <a:pt x="32" y="43"/>
                    <a:pt x="31" y="47"/>
                    <a:pt x="31" y="50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2" y="53"/>
                    <a:pt x="15" y="53"/>
                    <a:pt x="10" y="56"/>
                  </a:cubicBezTo>
                  <a:cubicBezTo>
                    <a:pt x="3" y="60"/>
                    <a:pt x="0" y="69"/>
                    <a:pt x="4" y="76"/>
                  </a:cubicBezTo>
                  <a:cubicBezTo>
                    <a:pt x="8" y="83"/>
                    <a:pt x="17" y="86"/>
                    <a:pt x="24" y="82"/>
                  </a:cubicBezTo>
                  <a:close/>
                </a:path>
              </a:pathLst>
            </a:custGeom>
            <a:solidFill>
              <a:srgbClr val="0F2B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0E42BCCD-6454-4538-9894-35FA0C17A4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26195" y="1954434"/>
              <a:ext cx="530995" cy="269290"/>
            </a:xfrm>
            <a:custGeom>
              <a:avLst/>
              <a:gdLst>
                <a:gd name="T0" fmla="*/ 30 w 79"/>
                <a:gd name="T1" fmla="*/ 1 h 40"/>
                <a:gd name="T2" fmla="*/ 19 w 79"/>
                <a:gd name="T3" fmla="*/ 0 h 40"/>
                <a:gd name="T4" fmla="*/ 1 w 79"/>
                <a:gd name="T5" fmla="*/ 20 h 40"/>
                <a:gd name="T6" fmla="*/ 21 w 79"/>
                <a:gd name="T7" fmla="*/ 39 h 40"/>
                <a:gd name="T8" fmla="*/ 79 w 79"/>
                <a:gd name="T9" fmla="*/ 18 h 40"/>
                <a:gd name="T10" fmla="*/ 32 w 79"/>
                <a:gd name="T11" fmla="*/ 25 h 40"/>
                <a:gd name="T12" fmla="*/ 20 w 79"/>
                <a:gd name="T13" fmla="*/ 13 h 40"/>
                <a:gd name="T14" fmla="*/ 30 w 79"/>
                <a:gd name="T15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40">
                  <a:moveTo>
                    <a:pt x="30" y="1"/>
                  </a:moveTo>
                  <a:cubicBezTo>
                    <a:pt x="25" y="0"/>
                    <a:pt x="21" y="0"/>
                    <a:pt x="19" y="0"/>
                  </a:cubicBezTo>
                  <a:cubicBezTo>
                    <a:pt x="8" y="0"/>
                    <a:pt x="0" y="10"/>
                    <a:pt x="1" y="20"/>
                  </a:cubicBezTo>
                  <a:cubicBezTo>
                    <a:pt x="1" y="31"/>
                    <a:pt x="10" y="40"/>
                    <a:pt x="21" y="39"/>
                  </a:cubicBezTo>
                  <a:cubicBezTo>
                    <a:pt x="30" y="39"/>
                    <a:pt x="68" y="22"/>
                    <a:pt x="79" y="18"/>
                  </a:cubicBezTo>
                  <a:cubicBezTo>
                    <a:pt x="66" y="20"/>
                    <a:pt x="37" y="25"/>
                    <a:pt x="32" y="25"/>
                  </a:cubicBezTo>
                  <a:cubicBezTo>
                    <a:pt x="25" y="25"/>
                    <a:pt x="20" y="20"/>
                    <a:pt x="20" y="13"/>
                  </a:cubicBezTo>
                  <a:cubicBezTo>
                    <a:pt x="19" y="7"/>
                    <a:pt x="24" y="2"/>
                    <a:pt x="30" y="1"/>
                  </a:cubicBezTo>
                  <a:close/>
                </a:path>
              </a:pathLst>
            </a:custGeom>
            <a:solidFill>
              <a:srgbClr val="0F2B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16">
              <a:extLst>
                <a:ext uri="{FF2B5EF4-FFF2-40B4-BE49-F238E27FC236}">
                  <a16:creationId xmlns:a16="http://schemas.microsoft.com/office/drawing/2014/main" id="{62342304-5326-4D1A-B40C-B831FFD07D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17875" y="865895"/>
              <a:ext cx="1613846" cy="853385"/>
            </a:xfrm>
            <a:custGeom>
              <a:avLst/>
              <a:gdLst>
                <a:gd name="T0" fmla="*/ 0 w 240"/>
                <a:gd name="T1" fmla="*/ 69 h 127"/>
                <a:gd name="T2" fmla="*/ 23 w 240"/>
                <a:gd name="T3" fmla="*/ 81 h 127"/>
                <a:gd name="T4" fmla="*/ 55 w 240"/>
                <a:gd name="T5" fmla="*/ 98 h 127"/>
                <a:gd name="T6" fmla="*/ 74 w 240"/>
                <a:gd name="T7" fmla="*/ 108 h 127"/>
                <a:gd name="T8" fmla="*/ 74 w 240"/>
                <a:gd name="T9" fmla="*/ 108 h 127"/>
                <a:gd name="T10" fmla="*/ 109 w 240"/>
                <a:gd name="T11" fmla="*/ 127 h 127"/>
                <a:gd name="T12" fmla="*/ 110 w 240"/>
                <a:gd name="T13" fmla="*/ 127 h 127"/>
                <a:gd name="T14" fmla="*/ 150 w 240"/>
                <a:gd name="T15" fmla="*/ 94 h 127"/>
                <a:gd name="T16" fmla="*/ 159 w 240"/>
                <a:gd name="T17" fmla="*/ 92 h 127"/>
                <a:gd name="T18" fmla="*/ 226 w 240"/>
                <a:gd name="T19" fmla="*/ 80 h 127"/>
                <a:gd name="T20" fmla="*/ 240 w 240"/>
                <a:gd name="T21" fmla="*/ 58 h 127"/>
                <a:gd name="T22" fmla="*/ 219 w 240"/>
                <a:gd name="T23" fmla="*/ 44 h 127"/>
                <a:gd name="T24" fmla="*/ 152 w 240"/>
                <a:gd name="T25" fmla="*/ 57 h 127"/>
                <a:gd name="T26" fmla="*/ 111 w 240"/>
                <a:gd name="T27" fmla="*/ 64 h 127"/>
                <a:gd name="T28" fmla="*/ 118 w 240"/>
                <a:gd name="T29" fmla="*/ 73 h 127"/>
                <a:gd name="T30" fmla="*/ 119 w 240"/>
                <a:gd name="T31" fmla="*/ 74 h 127"/>
                <a:gd name="T32" fmla="*/ 119 w 240"/>
                <a:gd name="T33" fmla="*/ 75 h 127"/>
                <a:gd name="T34" fmla="*/ 119 w 240"/>
                <a:gd name="T35" fmla="*/ 76 h 127"/>
                <a:gd name="T36" fmla="*/ 119 w 240"/>
                <a:gd name="T37" fmla="*/ 77 h 127"/>
                <a:gd name="T38" fmla="*/ 120 w 240"/>
                <a:gd name="T39" fmla="*/ 79 h 127"/>
                <a:gd name="T40" fmla="*/ 120 w 240"/>
                <a:gd name="T41" fmla="*/ 79 h 127"/>
                <a:gd name="T42" fmla="*/ 120 w 240"/>
                <a:gd name="T43" fmla="*/ 81 h 127"/>
                <a:gd name="T44" fmla="*/ 119 w 240"/>
                <a:gd name="T45" fmla="*/ 85 h 127"/>
                <a:gd name="T46" fmla="*/ 119 w 240"/>
                <a:gd name="T47" fmla="*/ 85 h 127"/>
                <a:gd name="T48" fmla="*/ 119 w 240"/>
                <a:gd name="T49" fmla="*/ 87 h 127"/>
                <a:gd name="T50" fmla="*/ 112 w 240"/>
                <a:gd name="T51" fmla="*/ 97 h 127"/>
                <a:gd name="T52" fmla="*/ 110 w 240"/>
                <a:gd name="T53" fmla="*/ 99 h 127"/>
                <a:gd name="T54" fmla="*/ 108 w 240"/>
                <a:gd name="T55" fmla="*/ 100 h 127"/>
                <a:gd name="T56" fmla="*/ 99 w 240"/>
                <a:gd name="T57" fmla="*/ 102 h 127"/>
                <a:gd name="T58" fmla="*/ 99 w 240"/>
                <a:gd name="T59" fmla="*/ 102 h 127"/>
                <a:gd name="T60" fmla="*/ 87 w 240"/>
                <a:gd name="T61" fmla="*/ 98 h 127"/>
                <a:gd name="T62" fmla="*/ 82 w 240"/>
                <a:gd name="T63" fmla="*/ 93 h 127"/>
                <a:gd name="T64" fmla="*/ 81 w 240"/>
                <a:gd name="T65" fmla="*/ 92 h 127"/>
                <a:gd name="T66" fmla="*/ 80 w 240"/>
                <a:gd name="T67" fmla="*/ 90 h 127"/>
                <a:gd name="T68" fmla="*/ 78 w 240"/>
                <a:gd name="T69" fmla="*/ 81 h 127"/>
                <a:gd name="T70" fmla="*/ 99 w 240"/>
                <a:gd name="T71" fmla="*/ 60 h 127"/>
                <a:gd name="T72" fmla="*/ 99 w 240"/>
                <a:gd name="T73" fmla="*/ 60 h 127"/>
                <a:gd name="T74" fmla="*/ 101 w 240"/>
                <a:gd name="T75" fmla="*/ 60 h 127"/>
                <a:gd name="T76" fmla="*/ 91 w 240"/>
                <a:gd name="T77" fmla="*/ 29 h 127"/>
                <a:gd name="T78" fmla="*/ 61 w 240"/>
                <a:gd name="T79" fmla="*/ 39 h 127"/>
                <a:gd name="T80" fmla="*/ 63 w 240"/>
                <a:gd name="T81" fmla="*/ 62 h 127"/>
                <a:gd name="T82" fmla="*/ 35 w 240"/>
                <a:gd name="T83" fmla="*/ 70 h 127"/>
                <a:gd name="T84" fmla="*/ 26 w 240"/>
                <a:gd name="T85" fmla="*/ 42 h 127"/>
                <a:gd name="T86" fmla="*/ 46 w 240"/>
                <a:gd name="T87" fmla="*/ 31 h 127"/>
                <a:gd name="T88" fmla="*/ 37 w 240"/>
                <a:gd name="T89" fmla="*/ 0 h 127"/>
                <a:gd name="T90" fmla="*/ 6 w 240"/>
                <a:gd name="T91" fmla="*/ 10 h 127"/>
                <a:gd name="T92" fmla="*/ 6 w 240"/>
                <a:gd name="T93" fmla="*/ 12 h 127"/>
                <a:gd name="T94" fmla="*/ 5 w 240"/>
                <a:gd name="T95" fmla="*/ 14 h 127"/>
                <a:gd name="T96" fmla="*/ 5 w 240"/>
                <a:gd name="T97" fmla="*/ 15 h 127"/>
                <a:gd name="T98" fmla="*/ 5 w 240"/>
                <a:gd name="T99" fmla="*/ 18 h 127"/>
                <a:gd name="T100" fmla="*/ 5 w 240"/>
                <a:gd name="T101" fmla="*/ 21 h 127"/>
                <a:gd name="T102" fmla="*/ 4 w 240"/>
                <a:gd name="T103" fmla="*/ 31 h 127"/>
                <a:gd name="T104" fmla="*/ 3 w 240"/>
                <a:gd name="T105" fmla="*/ 36 h 127"/>
                <a:gd name="T106" fmla="*/ 3 w 240"/>
                <a:gd name="T107" fmla="*/ 39 h 127"/>
                <a:gd name="T108" fmla="*/ 0 w 240"/>
                <a:gd name="T109" fmla="*/ 69 h 127"/>
                <a:gd name="T110" fmla="*/ 0 w 240"/>
                <a:gd name="T111" fmla="*/ 6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0" h="127">
                  <a:moveTo>
                    <a:pt x="0" y="69"/>
                  </a:moveTo>
                  <a:cubicBezTo>
                    <a:pt x="23" y="81"/>
                    <a:pt x="23" y="81"/>
                    <a:pt x="23" y="81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109" y="127"/>
                    <a:pt x="109" y="127"/>
                    <a:pt x="109" y="127"/>
                  </a:cubicBezTo>
                  <a:cubicBezTo>
                    <a:pt x="110" y="127"/>
                    <a:pt x="110" y="127"/>
                    <a:pt x="110" y="127"/>
                  </a:cubicBezTo>
                  <a:cubicBezTo>
                    <a:pt x="110" y="127"/>
                    <a:pt x="137" y="105"/>
                    <a:pt x="150" y="94"/>
                  </a:cubicBezTo>
                  <a:cubicBezTo>
                    <a:pt x="159" y="92"/>
                    <a:pt x="159" y="92"/>
                    <a:pt x="159" y="92"/>
                  </a:cubicBezTo>
                  <a:cubicBezTo>
                    <a:pt x="226" y="80"/>
                    <a:pt x="226" y="80"/>
                    <a:pt x="226" y="80"/>
                  </a:cubicBezTo>
                  <a:cubicBezTo>
                    <a:pt x="240" y="58"/>
                    <a:pt x="240" y="58"/>
                    <a:pt x="240" y="58"/>
                  </a:cubicBezTo>
                  <a:cubicBezTo>
                    <a:pt x="219" y="44"/>
                    <a:pt x="219" y="44"/>
                    <a:pt x="219" y="44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5" y="67"/>
                    <a:pt x="117" y="70"/>
                    <a:pt x="118" y="73"/>
                  </a:cubicBezTo>
                  <a:cubicBezTo>
                    <a:pt x="118" y="74"/>
                    <a:pt x="119" y="74"/>
                    <a:pt x="119" y="74"/>
                  </a:cubicBezTo>
                  <a:cubicBezTo>
                    <a:pt x="119" y="74"/>
                    <a:pt x="119" y="75"/>
                    <a:pt x="119" y="75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19" y="77"/>
                    <a:pt x="119" y="77"/>
                    <a:pt x="119" y="77"/>
                  </a:cubicBezTo>
                  <a:cubicBezTo>
                    <a:pt x="120" y="77"/>
                    <a:pt x="120" y="78"/>
                    <a:pt x="120" y="79"/>
                  </a:cubicBezTo>
                  <a:cubicBezTo>
                    <a:pt x="120" y="79"/>
                    <a:pt x="120" y="79"/>
                    <a:pt x="120" y="79"/>
                  </a:cubicBezTo>
                  <a:cubicBezTo>
                    <a:pt x="120" y="80"/>
                    <a:pt x="120" y="80"/>
                    <a:pt x="120" y="81"/>
                  </a:cubicBezTo>
                  <a:cubicBezTo>
                    <a:pt x="120" y="82"/>
                    <a:pt x="120" y="84"/>
                    <a:pt x="119" y="85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119" y="86"/>
                    <a:pt x="119" y="87"/>
                    <a:pt x="119" y="87"/>
                  </a:cubicBezTo>
                  <a:cubicBezTo>
                    <a:pt x="118" y="91"/>
                    <a:pt x="115" y="95"/>
                    <a:pt x="112" y="97"/>
                  </a:cubicBezTo>
                  <a:cubicBezTo>
                    <a:pt x="111" y="98"/>
                    <a:pt x="111" y="98"/>
                    <a:pt x="110" y="99"/>
                  </a:cubicBezTo>
                  <a:cubicBezTo>
                    <a:pt x="109" y="99"/>
                    <a:pt x="109" y="99"/>
                    <a:pt x="108" y="100"/>
                  </a:cubicBezTo>
                  <a:cubicBezTo>
                    <a:pt x="105" y="101"/>
                    <a:pt x="102" y="102"/>
                    <a:pt x="99" y="102"/>
                  </a:cubicBezTo>
                  <a:cubicBezTo>
                    <a:pt x="99" y="102"/>
                    <a:pt x="99" y="102"/>
                    <a:pt x="99" y="102"/>
                  </a:cubicBezTo>
                  <a:cubicBezTo>
                    <a:pt x="95" y="102"/>
                    <a:pt x="91" y="100"/>
                    <a:pt x="87" y="98"/>
                  </a:cubicBezTo>
                  <a:cubicBezTo>
                    <a:pt x="85" y="97"/>
                    <a:pt x="84" y="95"/>
                    <a:pt x="82" y="93"/>
                  </a:cubicBezTo>
                  <a:cubicBezTo>
                    <a:pt x="82" y="93"/>
                    <a:pt x="82" y="92"/>
                    <a:pt x="81" y="92"/>
                  </a:cubicBezTo>
                  <a:cubicBezTo>
                    <a:pt x="81" y="91"/>
                    <a:pt x="81" y="91"/>
                    <a:pt x="80" y="90"/>
                  </a:cubicBezTo>
                  <a:cubicBezTo>
                    <a:pt x="79" y="87"/>
                    <a:pt x="78" y="84"/>
                    <a:pt x="78" y="81"/>
                  </a:cubicBezTo>
                  <a:cubicBezTo>
                    <a:pt x="78" y="69"/>
                    <a:pt x="88" y="60"/>
                    <a:pt x="99" y="60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100" y="60"/>
                    <a:pt x="100" y="60"/>
                    <a:pt x="101" y="60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6" y="45"/>
                    <a:pt x="67" y="54"/>
                    <a:pt x="63" y="62"/>
                  </a:cubicBezTo>
                  <a:cubicBezTo>
                    <a:pt x="57" y="72"/>
                    <a:pt x="45" y="76"/>
                    <a:pt x="35" y="70"/>
                  </a:cubicBezTo>
                  <a:cubicBezTo>
                    <a:pt x="25" y="65"/>
                    <a:pt x="21" y="52"/>
                    <a:pt x="26" y="42"/>
                  </a:cubicBezTo>
                  <a:cubicBezTo>
                    <a:pt x="30" y="35"/>
                    <a:pt x="38" y="31"/>
                    <a:pt x="46" y="3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1"/>
                    <a:pt x="6" y="12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5" y="20"/>
                    <a:pt x="5" y="2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" y="54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lose/>
                </a:path>
              </a:pathLst>
            </a:custGeom>
            <a:solidFill>
              <a:srgbClr val="0F2B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69F260E7-4B52-4B1A-A565-803EC16A2B0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45752" y="1370340"/>
              <a:ext cx="3400264" cy="3946430"/>
            </a:xfrm>
            <a:custGeom>
              <a:avLst/>
              <a:gdLst>
                <a:gd name="T0" fmla="*/ 94 w 506"/>
                <a:gd name="T1" fmla="*/ 289 h 587"/>
                <a:gd name="T2" fmla="*/ 159 w 506"/>
                <a:gd name="T3" fmla="*/ 308 h 587"/>
                <a:gd name="T4" fmla="*/ 197 w 506"/>
                <a:gd name="T5" fmla="*/ 306 h 587"/>
                <a:gd name="T6" fmla="*/ 237 w 506"/>
                <a:gd name="T7" fmla="*/ 296 h 587"/>
                <a:gd name="T8" fmla="*/ 278 w 506"/>
                <a:gd name="T9" fmla="*/ 279 h 587"/>
                <a:gd name="T10" fmla="*/ 233 w 506"/>
                <a:gd name="T11" fmla="*/ 430 h 587"/>
                <a:gd name="T12" fmla="*/ 221 w 506"/>
                <a:gd name="T13" fmla="*/ 463 h 587"/>
                <a:gd name="T14" fmla="*/ 171 w 506"/>
                <a:gd name="T15" fmla="*/ 484 h 587"/>
                <a:gd name="T16" fmla="*/ 147 w 506"/>
                <a:gd name="T17" fmla="*/ 475 h 587"/>
                <a:gd name="T18" fmla="*/ 85 w 506"/>
                <a:gd name="T19" fmla="*/ 520 h 587"/>
                <a:gd name="T20" fmla="*/ 285 w 506"/>
                <a:gd name="T21" fmla="*/ 456 h 587"/>
                <a:gd name="T22" fmla="*/ 285 w 506"/>
                <a:gd name="T23" fmla="*/ 389 h 587"/>
                <a:gd name="T24" fmla="*/ 320 w 506"/>
                <a:gd name="T25" fmla="*/ 364 h 587"/>
                <a:gd name="T26" fmla="*/ 337 w 506"/>
                <a:gd name="T27" fmla="*/ 301 h 587"/>
                <a:gd name="T28" fmla="*/ 337 w 506"/>
                <a:gd name="T29" fmla="*/ 364 h 587"/>
                <a:gd name="T30" fmla="*/ 443 w 506"/>
                <a:gd name="T31" fmla="*/ 469 h 587"/>
                <a:gd name="T32" fmla="*/ 371 w 506"/>
                <a:gd name="T33" fmla="*/ 532 h 587"/>
                <a:gd name="T34" fmla="*/ 361 w 506"/>
                <a:gd name="T35" fmla="*/ 559 h 587"/>
                <a:gd name="T36" fmla="*/ 452 w 506"/>
                <a:gd name="T37" fmla="*/ 567 h 587"/>
                <a:gd name="T38" fmla="*/ 502 w 506"/>
                <a:gd name="T39" fmla="*/ 458 h 587"/>
                <a:gd name="T40" fmla="*/ 424 w 506"/>
                <a:gd name="T41" fmla="*/ 369 h 587"/>
                <a:gd name="T42" fmla="*/ 424 w 506"/>
                <a:gd name="T43" fmla="*/ 334 h 587"/>
                <a:gd name="T44" fmla="*/ 500 w 506"/>
                <a:gd name="T45" fmla="*/ 109 h 587"/>
                <a:gd name="T46" fmla="*/ 383 w 506"/>
                <a:gd name="T47" fmla="*/ 185 h 587"/>
                <a:gd name="T48" fmla="*/ 374 w 506"/>
                <a:gd name="T49" fmla="*/ 197 h 587"/>
                <a:gd name="T50" fmla="*/ 367 w 506"/>
                <a:gd name="T51" fmla="*/ 211 h 587"/>
                <a:gd name="T52" fmla="*/ 364 w 506"/>
                <a:gd name="T53" fmla="*/ 227 h 587"/>
                <a:gd name="T54" fmla="*/ 411 w 506"/>
                <a:gd name="T55" fmla="*/ 258 h 587"/>
                <a:gd name="T56" fmla="*/ 396 w 506"/>
                <a:gd name="T57" fmla="*/ 206 h 587"/>
                <a:gd name="T58" fmla="*/ 408 w 506"/>
                <a:gd name="T59" fmla="*/ 195 h 587"/>
                <a:gd name="T60" fmla="*/ 432 w 506"/>
                <a:gd name="T61" fmla="*/ 188 h 587"/>
                <a:gd name="T62" fmla="*/ 411 w 506"/>
                <a:gd name="T63" fmla="*/ 288 h 587"/>
                <a:gd name="T64" fmla="*/ 311 w 506"/>
                <a:gd name="T65" fmla="*/ 184 h 587"/>
                <a:gd name="T66" fmla="*/ 318 w 506"/>
                <a:gd name="T67" fmla="*/ 137 h 587"/>
                <a:gd name="T68" fmla="*/ 333 w 506"/>
                <a:gd name="T69" fmla="*/ 102 h 587"/>
                <a:gd name="T70" fmla="*/ 340 w 506"/>
                <a:gd name="T71" fmla="*/ 61 h 587"/>
                <a:gd name="T72" fmla="*/ 243 w 506"/>
                <a:gd name="T73" fmla="*/ 9 h 587"/>
                <a:gd name="T74" fmla="*/ 224 w 506"/>
                <a:gd name="T75" fmla="*/ 8 h 587"/>
                <a:gd name="T76" fmla="*/ 198 w 506"/>
                <a:gd name="T77" fmla="*/ 52 h 587"/>
                <a:gd name="T78" fmla="*/ 198 w 506"/>
                <a:gd name="T79" fmla="*/ 81 h 587"/>
                <a:gd name="T80" fmla="*/ 226 w 506"/>
                <a:gd name="T81" fmla="*/ 138 h 587"/>
                <a:gd name="T82" fmla="*/ 200 w 506"/>
                <a:gd name="T83" fmla="*/ 161 h 587"/>
                <a:gd name="T84" fmla="*/ 163 w 506"/>
                <a:gd name="T85" fmla="*/ 213 h 587"/>
                <a:gd name="T86" fmla="*/ 125 w 506"/>
                <a:gd name="T87" fmla="*/ 186 h 587"/>
                <a:gd name="T88" fmla="*/ 126 w 506"/>
                <a:gd name="T89" fmla="*/ 150 h 587"/>
                <a:gd name="T90" fmla="*/ 103 w 506"/>
                <a:gd name="T91" fmla="*/ 147 h 587"/>
                <a:gd name="T92" fmla="*/ 86 w 506"/>
                <a:gd name="T93" fmla="*/ 107 h 587"/>
                <a:gd name="T94" fmla="*/ 70 w 506"/>
                <a:gd name="T95" fmla="*/ 126 h 587"/>
                <a:gd name="T96" fmla="*/ 157 w 506"/>
                <a:gd name="T97" fmla="*/ 221 h 587"/>
                <a:gd name="T98" fmla="*/ 174 w 506"/>
                <a:gd name="T99" fmla="*/ 248 h 587"/>
                <a:gd name="T100" fmla="*/ 3 w 506"/>
                <a:gd name="T101" fmla="*/ 288 h 587"/>
                <a:gd name="T102" fmla="*/ 432 w 506"/>
                <a:gd name="T103" fmla="*/ 65 h 587"/>
                <a:gd name="T104" fmla="*/ 248 w 506"/>
                <a:gd name="T105" fmla="*/ 42 h 587"/>
                <a:gd name="T106" fmla="*/ 226 w 506"/>
                <a:gd name="T107" fmla="*/ 4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06" h="587">
                  <a:moveTo>
                    <a:pt x="67" y="296"/>
                  </a:moveTo>
                  <a:cubicBezTo>
                    <a:pt x="70" y="305"/>
                    <a:pt x="68" y="315"/>
                    <a:pt x="64" y="323"/>
                  </a:cubicBezTo>
                  <a:cubicBezTo>
                    <a:pt x="70" y="321"/>
                    <a:pt x="75" y="318"/>
                    <a:pt x="80" y="314"/>
                  </a:cubicBezTo>
                  <a:cubicBezTo>
                    <a:pt x="87" y="307"/>
                    <a:pt x="92" y="299"/>
                    <a:pt x="94" y="289"/>
                  </a:cubicBezTo>
                  <a:cubicBezTo>
                    <a:pt x="109" y="298"/>
                    <a:pt x="126" y="304"/>
                    <a:pt x="144" y="306"/>
                  </a:cubicBezTo>
                  <a:cubicBezTo>
                    <a:pt x="150" y="296"/>
                    <a:pt x="153" y="284"/>
                    <a:pt x="153" y="272"/>
                  </a:cubicBezTo>
                  <a:cubicBezTo>
                    <a:pt x="154" y="274"/>
                    <a:pt x="155" y="275"/>
                    <a:pt x="156" y="277"/>
                  </a:cubicBezTo>
                  <a:cubicBezTo>
                    <a:pt x="160" y="287"/>
                    <a:pt x="161" y="298"/>
                    <a:pt x="159" y="308"/>
                  </a:cubicBezTo>
                  <a:cubicBezTo>
                    <a:pt x="166" y="309"/>
                    <a:pt x="174" y="308"/>
                    <a:pt x="181" y="308"/>
                  </a:cubicBezTo>
                  <a:cubicBezTo>
                    <a:pt x="188" y="297"/>
                    <a:pt x="191" y="284"/>
                    <a:pt x="191" y="271"/>
                  </a:cubicBezTo>
                  <a:cubicBezTo>
                    <a:pt x="192" y="273"/>
                    <a:pt x="193" y="274"/>
                    <a:pt x="194" y="276"/>
                  </a:cubicBezTo>
                  <a:cubicBezTo>
                    <a:pt x="198" y="286"/>
                    <a:pt x="199" y="296"/>
                    <a:pt x="197" y="306"/>
                  </a:cubicBezTo>
                  <a:cubicBezTo>
                    <a:pt x="206" y="305"/>
                    <a:pt x="215" y="303"/>
                    <a:pt x="223" y="301"/>
                  </a:cubicBezTo>
                  <a:cubicBezTo>
                    <a:pt x="227" y="291"/>
                    <a:pt x="229" y="281"/>
                    <a:pt x="229" y="271"/>
                  </a:cubicBezTo>
                  <a:cubicBezTo>
                    <a:pt x="230" y="272"/>
                    <a:pt x="231" y="273"/>
                    <a:pt x="232" y="275"/>
                  </a:cubicBezTo>
                  <a:cubicBezTo>
                    <a:pt x="235" y="282"/>
                    <a:pt x="237" y="289"/>
                    <a:pt x="237" y="296"/>
                  </a:cubicBezTo>
                  <a:cubicBezTo>
                    <a:pt x="249" y="291"/>
                    <a:pt x="261" y="284"/>
                    <a:pt x="272" y="276"/>
                  </a:cubicBezTo>
                  <a:cubicBezTo>
                    <a:pt x="277" y="271"/>
                    <a:pt x="282" y="265"/>
                    <a:pt x="286" y="258"/>
                  </a:cubicBezTo>
                  <a:cubicBezTo>
                    <a:pt x="285" y="261"/>
                    <a:pt x="285" y="265"/>
                    <a:pt x="283" y="268"/>
                  </a:cubicBezTo>
                  <a:cubicBezTo>
                    <a:pt x="282" y="272"/>
                    <a:pt x="280" y="276"/>
                    <a:pt x="278" y="279"/>
                  </a:cubicBezTo>
                  <a:cubicBezTo>
                    <a:pt x="283" y="283"/>
                    <a:pt x="287" y="287"/>
                    <a:pt x="292" y="291"/>
                  </a:cubicBezTo>
                  <a:cubicBezTo>
                    <a:pt x="294" y="293"/>
                    <a:pt x="295" y="295"/>
                    <a:pt x="297" y="297"/>
                  </a:cubicBezTo>
                  <a:cubicBezTo>
                    <a:pt x="250" y="304"/>
                    <a:pt x="212" y="336"/>
                    <a:pt x="196" y="378"/>
                  </a:cubicBezTo>
                  <a:cubicBezTo>
                    <a:pt x="217" y="386"/>
                    <a:pt x="233" y="406"/>
                    <a:pt x="233" y="430"/>
                  </a:cubicBezTo>
                  <a:cubicBezTo>
                    <a:pt x="233" y="437"/>
                    <a:pt x="231" y="444"/>
                    <a:pt x="228" y="451"/>
                  </a:cubicBezTo>
                  <a:cubicBezTo>
                    <a:pt x="227" y="453"/>
                    <a:pt x="226" y="455"/>
                    <a:pt x="225" y="457"/>
                  </a:cubicBezTo>
                  <a:cubicBezTo>
                    <a:pt x="225" y="458"/>
                    <a:pt x="224" y="459"/>
                    <a:pt x="224" y="460"/>
                  </a:cubicBezTo>
                  <a:cubicBezTo>
                    <a:pt x="223" y="461"/>
                    <a:pt x="222" y="462"/>
                    <a:pt x="221" y="463"/>
                  </a:cubicBezTo>
                  <a:cubicBezTo>
                    <a:pt x="214" y="472"/>
                    <a:pt x="205" y="479"/>
                    <a:pt x="194" y="482"/>
                  </a:cubicBezTo>
                  <a:cubicBezTo>
                    <a:pt x="189" y="484"/>
                    <a:pt x="184" y="485"/>
                    <a:pt x="178" y="485"/>
                  </a:cubicBezTo>
                  <a:cubicBezTo>
                    <a:pt x="178" y="485"/>
                    <a:pt x="177" y="485"/>
                    <a:pt x="177" y="485"/>
                  </a:cubicBezTo>
                  <a:cubicBezTo>
                    <a:pt x="175" y="485"/>
                    <a:pt x="173" y="484"/>
                    <a:pt x="171" y="484"/>
                  </a:cubicBezTo>
                  <a:cubicBezTo>
                    <a:pt x="170" y="484"/>
                    <a:pt x="170" y="484"/>
                    <a:pt x="169" y="484"/>
                  </a:cubicBezTo>
                  <a:cubicBezTo>
                    <a:pt x="167" y="483"/>
                    <a:pt x="165" y="483"/>
                    <a:pt x="163" y="483"/>
                  </a:cubicBezTo>
                  <a:cubicBezTo>
                    <a:pt x="163" y="482"/>
                    <a:pt x="163" y="482"/>
                    <a:pt x="162" y="482"/>
                  </a:cubicBezTo>
                  <a:cubicBezTo>
                    <a:pt x="157" y="481"/>
                    <a:pt x="152" y="478"/>
                    <a:pt x="147" y="475"/>
                  </a:cubicBezTo>
                  <a:cubicBezTo>
                    <a:pt x="146" y="475"/>
                    <a:pt x="145" y="474"/>
                    <a:pt x="144" y="473"/>
                  </a:cubicBezTo>
                  <a:cubicBezTo>
                    <a:pt x="138" y="470"/>
                    <a:pt x="132" y="468"/>
                    <a:pt x="124" y="468"/>
                  </a:cubicBezTo>
                  <a:cubicBezTo>
                    <a:pt x="102" y="468"/>
                    <a:pt x="84" y="486"/>
                    <a:pt x="84" y="509"/>
                  </a:cubicBezTo>
                  <a:cubicBezTo>
                    <a:pt x="84" y="513"/>
                    <a:pt x="84" y="516"/>
                    <a:pt x="85" y="520"/>
                  </a:cubicBezTo>
                  <a:cubicBezTo>
                    <a:pt x="93" y="510"/>
                    <a:pt x="105" y="503"/>
                    <a:pt x="119" y="503"/>
                  </a:cubicBezTo>
                  <a:cubicBezTo>
                    <a:pt x="143" y="503"/>
                    <a:pt x="162" y="523"/>
                    <a:pt x="162" y="547"/>
                  </a:cubicBezTo>
                  <a:cubicBezTo>
                    <a:pt x="162" y="550"/>
                    <a:pt x="162" y="554"/>
                    <a:pt x="161" y="557"/>
                  </a:cubicBezTo>
                  <a:cubicBezTo>
                    <a:pt x="222" y="557"/>
                    <a:pt x="273" y="514"/>
                    <a:pt x="285" y="456"/>
                  </a:cubicBezTo>
                  <a:cubicBezTo>
                    <a:pt x="279" y="446"/>
                    <a:pt x="275" y="435"/>
                    <a:pt x="275" y="423"/>
                  </a:cubicBezTo>
                  <a:cubicBezTo>
                    <a:pt x="275" y="411"/>
                    <a:pt x="278" y="399"/>
                    <a:pt x="285" y="390"/>
                  </a:cubicBezTo>
                  <a:cubicBezTo>
                    <a:pt x="285" y="390"/>
                    <a:pt x="285" y="390"/>
                    <a:pt x="285" y="390"/>
                  </a:cubicBezTo>
                  <a:cubicBezTo>
                    <a:pt x="285" y="390"/>
                    <a:pt x="285" y="389"/>
                    <a:pt x="285" y="389"/>
                  </a:cubicBezTo>
                  <a:cubicBezTo>
                    <a:pt x="285" y="389"/>
                    <a:pt x="285" y="389"/>
                    <a:pt x="285" y="389"/>
                  </a:cubicBezTo>
                  <a:cubicBezTo>
                    <a:pt x="286" y="387"/>
                    <a:pt x="287" y="386"/>
                    <a:pt x="288" y="385"/>
                  </a:cubicBezTo>
                  <a:cubicBezTo>
                    <a:pt x="288" y="385"/>
                    <a:pt x="288" y="385"/>
                    <a:pt x="289" y="384"/>
                  </a:cubicBezTo>
                  <a:cubicBezTo>
                    <a:pt x="297" y="375"/>
                    <a:pt x="308" y="367"/>
                    <a:pt x="320" y="364"/>
                  </a:cubicBezTo>
                  <a:cubicBezTo>
                    <a:pt x="321" y="364"/>
                    <a:pt x="322" y="364"/>
                    <a:pt x="323" y="364"/>
                  </a:cubicBezTo>
                  <a:cubicBezTo>
                    <a:pt x="323" y="364"/>
                    <a:pt x="323" y="364"/>
                    <a:pt x="323" y="364"/>
                  </a:cubicBezTo>
                  <a:cubicBezTo>
                    <a:pt x="323" y="347"/>
                    <a:pt x="325" y="330"/>
                    <a:pt x="331" y="314"/>
                  </a:cubicBezTo>
                  <a:cubicBezTo>
                    <a:pt x="333" y="310"/>
                    <a:pt x="335" y="305"/>
                    <a:pt x="337" y="301"/>
                  </a:cubicBezTo>
                  <a:cubicBezTo>
                    <a:pt x="332" y="322"/>
                    <a:pt x="332" y="342"/>
                    <a:pt x="336" y="362"/>
                  </a:cubicBezTo>
                  <a:cubicBezTo>
                    <a:pt x="337" y="363"/>
                    <a:pt x="337" y="363"/>
                    <a:pt x="337" y="363"/>
                  </a:cubicBezTo>
                  <a:cubicBezTo>
                    <a:pt x="337" y="363"/>
                    <a:pt x="337" y="363"/>
                    <a:pt x="337" y="364"/>
                  </a:cubicBezTo>
                  <a:cubicBezTo>
                    <a:pt x="337" y="364"/>
                    <a:pt x="337" y="364"/>
                    <a:pt x="337" y="364"/>
                  </a:cubicBezTo>
                  <a:cubicBezTo>
                    <a:pt x="343" y="390"/>
                    <a:pt x="356" y="412"/>
                    <a:pt x="375" y="430"/>
                  </a:cubicBezTo>
                  <a:cubicBezTo>
                    <a:pt x="382" y="426"/>
                    <a:pt x="390" y="424"/>
                    <a:pt x="398" y="424"/>
                  </a:cubicBezTo>
                  <a:cubicBezTo>
                    <a:pt x="421" y="424"/>
                    <a:pt x="440" y="440"/>
                    <a:pt x="443" y="462"/>
                  </a:cubicBezTo>
                  <a:cubicBezTo>
                    <a:pt x="443" y="465"/>
                    <a:pt x="443" y="467"/>
                    <a:pt x="443" y="469"/>
                  </a:cubicBezTo>
                  <a:cubicBezTo>
                    <a:pt x="443" y="492"/>
                    <a:pt x="426" y="511"/>
                    <a:pt x="403" y="514"/>
                  </a:cubicBezTo>
                  <a:cubicBezTo>
                    <a:pt x="403" y="514"/>
                    <a:pt x="402" y="514"/>
                    <a:pt x="401" y="514"/>
                  </a:cubicBezTo>
                  <a:cubicBezTo>
                    <a:pt x="389" y="516"/>
                    <a:pt x="378" y="522"/>
                    <a:pt x="370" y="532"/>
                  </a:cubicBezTo>
                  <a:cubicBezTo>
                    <a:pt x="371" y="532"/>
                    <a:pt x="371" y="532"/>
                    <a:pt x="371" y="532"/>
                  </a:cubicBezTo>
                  <a:cubicBezTo>
                    <a:pt x="368" y="536"/>
                    <a:pt x="365" y="540"/>
                    <a:pt x="364" y="544"/>
                  </a:cubicBezTo>
                  <a:cubicBezTo>
                    <a:pt x="363" y="545"/>
                    <a:pt x="363" y="545"/>
                    <a:pt x="363" y="546"/>
                  </a:cubicBezTo>
                  <a:cubicBezTo>
                    <a:pt x="363" y="547"/>
                    <a:pt x="362" y="549"/>
                    <a:pt x="362" y="550"/>
                  </a:cubicBezTo>
                  <a:cubicBezTo>
                    <a:pt x="361" y="553"/>
                    <a:pt x="361" y="556"/>
                    <a:pt x="361" y="559"/>
                  </a:cubicBezTo>
                  <a:cubicBezTo>
                    <a:pt x="361" y="570"/>
                    <a:pt x="364" y="579"/>
                    <a:pt x="370" y="587"/>
                  </a:cubicBezTo>
                  <a:cubicBezTo>
                    <a:pt x="370" y="575"/>
                    <a:pt x="374" y="564"/>
                    <a:pt x="383" y="555"/>
                  </a:cubicBezTo>
                  <a:cubicBezTo>
                    <a:pt x="399" y="538"/>
                    <a:pt x="427" y="538"/>
                    <a:pt x="444" y="555"/>
                  </a:cubicBezTo>
                  <a:cubicBezTo>
                    <a:pt x="447" y="559"/>
                    <a:pt x="450" y="563"/>
                    <a:pt x="452" y="567"/>
                  </a:cubicBezTo>
                  <a:cubicBezTo>
                    <a:pt x="455" y="573"/>
                    <a:pt x="456" y="580"/>
                    <a:pt x="456" y="586"/>
                  </a:cubicBezTo>
                  <a:cubicBezTo>
                    <a:pt x="460" y="585"/>
                    <a:pt x="464" y="582"/>
                    <a:pt x="468" y="578"/>
                  </a:cubicBezTo>
                  <a:cubicBezTo>
                    <a:pt x="493" y="554"/>
                    <a:pt x="505" y="522"/>
                    <a:pt x="506" y="490"/>
                  </a:cubicBezTo>
                  <a:cubicBezTo>
                    <a:pt x="506" y="479"/>
                    <a:pt x="504" y="468"/>
                    <a:pt x="502" y="458"/>
                  </a:cubicBezTo>
                  <a:cubicBezTo>
                    <a:pt x="498" y="442"/>
                    <a:pt x="491" y="427"/>
                    <a:pt x="481" y="413"/>
                  </a:cubicBezTo>
                  <a:cubicBezTo>
                    <a:pt x="480" y="413"/>
                    <a:pt x="480" y="413"/>
                    <a:pt x="480" y="413"/>
                  </a:cubicBezTo>
                  <a:cubicBezTo>
                    <a:pt x="453" y="411"/>
                    <a:pt x="431" y="394"/>
                    <a:pt x="424" y="369"/>
                  </a:cubicBezTo>
                  <a:cubicBezTo>
                    <a:pt x="424" y="369"/>
                    <a:pt x="424" y="369"/>
                    <a:pt x="424" y="369"/>
                  </a:cubicBezTo>
                  <a:cubicBezTo>
                    <a:pt x="422" y="364"/>
                    <a:pt x="421" y="358"/>
                    <a:pt x="421" y="353"/>
                  </a:cubicBezTo>
                  <a:cubicBezTo>
                    <a:pt x="421" y="347"/>
                    <a:pt x="422" y="342"/>
                    <a:pt x="423" y="337"/>
                  </a:cubicBezTo>
                  <a:cubicBezTo>
                    <a:pt x="424" y="337"/>
                    <a:pt x="424" y="336"/>
                    <a:pt x="424" y="336"/>
                  </a:cubicBezTo>
                  <a:cubicBezTo>
                    <a:pt x="424" y="335"/>
                    <a:pt x="424" y="334"/>
                    <a:pt x="424" y="334"/>
                  </a:cubicBezTo>
                  <a:cubicBezTo>
                    <a:pt x="429" y="317"/>
                    <a:pt x="442" y="303"/>
                    <a:pt x="457" y="296"/>
                  </a:cubicBezTo>
                  <a:cubicBezTo>
                    <a:pt x="482" y="286"/>
                    <a:pt x="500" y="261"/>
                    <a:pt x="500" y="233"/>
                  </a:cubicBezTo>
                  <a:cubicBezTo>
                    <a:pt x="500" y="205"/>
                    <a:pt x="483" y="182"/>
                    <a:pt x="460" y="171"/>
                  </a:cubicBezTo>
                  <a:cubicBezTo>
                    <a:pt x="483" y="160"/>
                    <a:pt x="500" y="137"/>
                    <a:pt x="500" y="109"/>
                  </a:cubicBezTo>
                  <a:cubicBezTo>
                    <a:pt x="500" y="72"/>
                    <a:pt x="469" y="41"/>
                    <a:pt x="432" y="41"/>
                  </a:cubicBezTo>
                  <a:cubicBezTo>
                    <a:pt x="394" y="41"/>
                    <a:pt x="363" y="72"/>
                    <a:pt x="363" y="109"/>
                  </a:cubicBezTo>
                  <a:cubicBezTo>
                    <a:pt x="363" y="137"/>
                    <a:pt x="380" y="160"/>
                    <a:pt x="403" y="171"/>
                  </a:cubicBezTo>
                  <a:cubicBezTo>
                    <a:pt x="395" y="175"/>
                    <a:pt x="389" y="179"/>
                    <a:pt x="383" y="185"/>
                  </a:cubicBezTo>
                  <a:cubicBezTo>
                    <a:pt x="383" y="186"/>
                    <a:pt x="382" y="186"/>
                    <a:pt x="382" y="186"/>
                  </a:cubicBezTo>
                  <a:cubicBezTo>
                    <a:pt x="381" y="187"/>
                    <a:pt x="380" y="189"/>
                    <a:pt x="378" y="191"/>
                  </a:cubicBezTo>
                  <a:cubicBezTo>
                    <a:pt x="378" y="191"/>
                    <a:pt x="378" y="191"/>
                    <a:pt x="377" y="192"/>
                  </a:cubicBezTo>
                  <a:cubicBezTo>
                    <a:pt x="376" y="193"/>
                    <a:pt x="375" y="195"/>
                    <a:pt x="374" y="197"/>
                  </a:cubicBezTo>
                  <a:cubicBezTo>
                    <a:pt x="373" y="197"/>
                    <a:pt x="373" y="198"/>
                    <a:pt x="373" y="198"/>
                  </a:cubicBezTo>
                  <a:cubicBezTo>
                    <a:pt x="372" y="200"/>
                    <a:pt x="371" y="201"/>
                    <a:pt x="370" y="203"/>
                  </a:cubicBezTo>
                  <a:cubicBezTo>
                    <a:pt x="370" y="204"/>
                    <a:pt x="370" y="204"/>
                    <a:pt x="370" y="205"/>
                  </a:cubicBezTo>
                  <a:cubicBezTo>
                    <a:pt x="369" y="207"/>
                    <a:pt x="368" y="209"/>
                    <a:pt x="367" y="211"/>
                  </a:cubicBezTo>
                  <a:cubicBezTo>
                    <a:pt x="367" y="211"/>
                    <a:pt x="367" y="211"/>
                    <a:pt x="367" y="211"/>
                  </a:cubicBezTo>
                  <a:cubicBezTo>
                    <a:pt x="367" y="211"/>
                    <a:pt x="367" y="211"/>
                    <a:pt x="367" y="211"/>
                  </a:cubicBezTo>
                  <a:cubicBezTo>
                    <a:pt x="366" y="215"/>
                    <a:pt x="365" y="218"/>
                    <a:pt x="364" y="222"/>
                  </a:cubicBezTo>
                  <a:cubicBezTo>
                    <a:pt x="364" y="224"/>
                    <a:pt x="364" y="225"/>
                    <a:pt x="364" y="227"/>
                  </a:cubicBezTo>
                  <a:cubicBezTo>
                    <a:pt x="364" y="227"/>
                    <a:pt x="364" y="227"/>
                    <a:pt x="364" y="227"/>
                  </a:cubicBezTo>
                  <a:cubicBezTo>
                    <a:pt x="364" y="227"/>
                    <a:pt x="364" y="227"/>
                    <a:pt x="364" y="227"/>
                  </a:cubicBezTo>
                  <a:cubicBezTo>
                    <a:pt x="364" y="228"/>
                    <a:pt x="364" y="230"/>
                    <a:pt x="364" y="232"/>
                  </a:cubicBezTo>
                  <a:cubicBezTo>
                    <a:pt x="364" y="266"/>
                    <a:pt x="411" y="258"/>
                    <a:pt x="411" y="258"/>
                  </a:cubicBezTo>
                  <a:cubicBezTo>
                    <a:pt x="411" y="258"/>
                    <a:pt x="400" y="253"/>
                    <a:pt x="400" y="244"/>
                  </a:cubicBezTo>
                  <a:cubicBezTo>
                    <a:pt x="400" y="231"/>
                    <a:pt x="421" y="215"/>
                    <a:pt x="393" y="211"/>
                  </a:cubicBezTo>
                  <a:cubicBezTo>
                    <a:pt x="394" y="209"/>
                    <a:pt x="395" y="208"/>
                    <a:pt x="396" y="206"/>
                  </a:cubicBezTo>
                  <a:cubicBezTo>
                    <a:pt x="396" y="206"/>
                    <a:pt x="396" y="206"/>
                    <a:pt x="396" y="206"/>
                  </a:cubicBezTo>
                  <a:cubicBezTo>
                    <a:pt x="398" y="204"/>
                    <a:pt x="399" y="202"/>
                    <a:pt x="401" y="201"/>
                  </a:cubicBezTo>
                  <a:cubicBezTo>
                    <a:pt x="401" y="200"/>
                    <a:pt x="402" y="200"/>
                    <a:pt x="402" y="200"/>
                  </a:cubicBezTo>
                  <a:cubicBezTo>
                    <a:pt x="404" y="198"/>
                    <a:pt x="405" y="197"/>
                    <a:pt x="407" y="196"/>
                  </a:cubicBezTo>
                  <a:cubicBezTo>
                    <a:pt x="407" y="196"/>
                    <a:pt x="407" y="196"/>
                    <a:pt x="408" y="195"/>
                  </a:cubicBezTo>
                  <a:cubicBezTo>
                    <a:pt x="412" y="193"/>
                    <a:pt x="416" y="191"/>
                    <a:pt x="421" y="190"/>
                  </a:cubicBezTo>
                  <a:cubicBezTo>
                    <a:pt x="422" y="189"/>
                    <a:pt x="422" y="189"/>
                    <a:pt x="422" y="189"/>
                  </a:cubicBezTo>
                  <a:cubicBezTo>
                    <a:pt x="424" y="189"/>
                    <a:pt x="427" y="189"/>
                    <a:pt x="429" y="188"/>
                  </a:cubicBezTo>
                  <a:cubicBezTo>
                    <a:pt x="430" y="188"/>
                    <a:pt x="431" y="188"/>
                    <a:pt x="432" y="188"/>
                  </a:cubicBezTo>
                  <a:cubicBezTo>
                    <a:pt x="456" y="188"/>
                    <a:pt x="476" y="208"/>
                    <a:pt x="476" y="233"/>
                  </a:cubicBezTo>
                  <a:cubicBezTo>
                    <a:pt x="476" y="235"/>
                    <a:pt x="476" y="237"/>
                    <a:pt x="475" y="240"/>
                  </a:cubicBezTo>
                  <a:cubicBezTo>
                    <a:pt x="473" y="265"/>
                    <a:pt x="447" y="286"/>
                    <a:pt x="415" y="288"/>
                  </a:cubicBezTo>
                  <a:cubicBezTo>
                    <a:pt x="414" y="288"/>
                    <a:pt x="413" y="288"/>
                    <a:pt x="411" y="288"/>
                  </a:cubicBezTo>
                  <a:cubicBezTo>
                    <a:pt x="393" y="288"/>
                    <a:pt x="374" y="283"/>
                    <a:pt x="358" y="272"/>
                  </a:cubicBezTo>
                  <a:cubicBezTo>
                    <a:pt x="331" y="255"/>
                    <a:pt x="314" y="225"/>
                    <a:pt x="314" y="192"/>
                  </a:cubicBezTo>
                  <a:cubicBezTo>
                    <a:pt x="314" y="191"/>
                    <a:pt x="314" y="191"/>
                    <a:pt x="314" y="191"/>
                  </a:cubicBezTo>
                  <a:cubicBezTo>
                    <a:pt x="313" y="188"/>
                    <a:pt x="312" y="186"/>
                    <a:pt x="311" y="184"/>
                  </a:cubicBezTo>
                  <a:cubicBezTo>
                    <a:pt x="303" y="169"/>
                    <a:pt x="291" y="157"/>
                    <a:pt x="275" y="150"/>
                  </a:cubicBezTo>
                  <a:cubicBezTo>
                    <a:pt x="277" y="150"/>
                    <a:pt x="278" y="149"/>
                    <a:pt x="280" y="149"/>
                  </a:cubicBezTo>
                  <a:cubicBezTo>
                    <a:pt x="293" y="149"/>
                    <a:pt x="304" y="153"/>
                    <a:pt x="313" y="161"/>
                  </a:cubicBezTo>
                  <a:cubicBezTo>
                    <a:pt x="314" y="152"/>
                    <a:pt x="316" y="145"/>
                    <a:pt x="318" y="137"/>
                  </a:cubicBezTo>
                  <a:cubicBezTo>
                    <a:pt x="311" y="127"/>
                    <a:pt x="301" y="119"/>
                    <a:pt x="289" y="115"/>
                  </a:cubicBezTo>
                  <a:cubicBezTo>
                    <a:pt x="291" y="114"/>
                    <a:pt x="293" y="114"/>
                    <a:pt x="294" y="114"/>
                  </a:cubicBezTo>
                  <a:cubicBezTo>
                    <a:pt x="305" y="114"/>
                    <a:pt x="315" y="117"/>
                    <a:pt x="323" y="122"/>
                  </a:cubicBezTo>
                  <a:cubicBezTo>
                    <a:pt x="326" y="115"/>
                    <a:pt x="329" y="109"/>
                    <a:pt x="333" y="102"/>
                  </a:cubicBezTo>
                  <a:cubicBezTo>
                    <a:pt x="325" y="92"/>
                    <a:pt x="315" y="84"/>
                    <a:pt x="304" y="79"/>
                  </a:cubicBezTo>
                  <a:cubicBezTo>
                    <a:pt x="305" y="79"/>
                    <a:pt x="307" y="79"/>
                    <a:pt x="309" y="78"/>
                  </a:cubicBezTo>
                  <a:cubicBezTo>
                    <a:pt x="320" y="78"/>
                    <a:pt x="331" y="82"/>
                    <a:pt x="340" y="88"/>
                  </a:cubicBezTo>
                  <a:cubicBezTo>
                    <a:pt x="340" y="61"/>
                    <a:pt x="340" y="61"/>
                    <a:pt x="340" y="61"/>
                  </a:cubicBezTo>
                  <a:cubicBezTo>
                    <a:pt x="339" y="60"/>
                    <a:pt x="339" y="60"/>
                    <a:pt x="339" y="60"/>
                  </a:cubicBezTo>
                  <a:cubicBezTo>
                    <a:pt x="294" y="36"/>
                    <a:pt x="294" y="36"/>
                    <a:pt x="294" y="36"/>
                  </a:cubicBezTo>
                  <a:cubicBezTo>
                    <a:pt x="266" y="21"/>
                    <a:pt x="266" y="21"/>
                    <a:pt x="266" y="21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6" y="3"/>
                    <a:pt x="225" y="6"/>
                    <a:pt x="224" y="8"/>
                  </a:cubicBezTo>
                  <a:cubicBezTo>
                    <a:pt x="224" y="8"/>
                    <a:pt x="224" y="8"/>
                    <a:pt x="224" y="8"/>
                  </a:cubicBezTo>
                  <a:cubicBezTo>
                    <a:pt x="223" y="10"/>
                    <a:pt x="223" y="11"/>
                    <a:pt x="222" y="12"/>
                  </a:cubicBezTo>
                  <a:cubicBezTo>
                    <a:pt x="222" y="12"/>
                    <a:pt x="222" y="12"/>
                    <a:pt x="222" y="12"/>
                  </a:cubicBezTo>
                  <a:cubicBezTo>
                    <a:pt x="217" y="25"/>
                    <a:pt x="209" y="38"/>
                    <a:pt x="200" y="49"/>
                  </a:cubicBezTo>
                  <a:cubicBezTo>
                    <a:pt x="199" y="50"/>
                    <a:pt x="199" y="51"/>
                    <a:pt x="198" y="52"/>
                  </a:cubicBezTo>
                  <a:cubicBezTo>
                    <a:pt x="197" y="53"/>
                    <a:pt x="196" y="53"/>
                    <a:pt x="196" y="54"/>
                  </a:cubicBezTo>
                  <a:cubicBezTo>
                    <a:pt x="195" y="55"/>
                    <a:pt x="194" y="55"/>
                    <a:pt x="194" y="56"/>
                  </a:cubicBezTo>
                  <a:cubicBezTo>
                    <a:pt x="197" y="61"/>
                    <a:pt x="200" y="66"/>
                    <a:pt x="200" y="72"/>
                  </a:cubicBezTo>
                  <a:cubicBezTo>
                    <a:pt x="200" y="75"/>
                    <a:pt x="199" y="78"/>
                    <a:pt x="198" y="81"/>
                  </a:cubicBezTo>
                  <a:cubicBezTo>
                    <a:pt x="200" y="84"/>
                    <a:pt x="201" y="88"/>
                    <a:pt x="202" y="92"/>
                  </a:cubicBezTo>
                  <a:cubicBezTo>
                    <a:pt x="207" y="84"/>
                    <a:pt x="216" y="79"/>
                    <a:pt x="226" y="79"/>
                  </a:cubicBezTo>
                  <a:cubicBezTo>
                    <a:pt x="243" y="79"/>
                    <a:pt x="256" y="92"/>
                    <a:pt x="256" y="109"/>
                  </a:cubicBezTo>
                  <a:cubicBezTo>
                    <a:pt x="256" y="125"/>
                    <a:pt x="243" y="138"/>
                    <a:pt x="226" y="138"/>
                  </a:cubicBezTo>
                  <a:cubicBezTo>
                    <a:pt x="218" y="138"/>
                    <a:pt x="211" y="135"/>
                    <a:pt x="206" y="130"/>
                  </a:cubicBezTo>
                  <a:cubicBezTo>
                    <a:pt x="205" y="140"/>
                    <a:pt x="204" y="149"/>
                    <a:pt x="201" y="158"/>
                  </a:cubicBezTo>
                  <a:cubicBezTo>
                    <a:pt x="201" y="158"/>
                    <a:pt x="201" y="159"/>
                    <a:pt x="201" y="159"/>
                  </a:cubicBezTo>
                  <a:cubicBezTo>
                    <a:pt x="200" y="159"/>
                    <a:pt x="200" y="160"/>
                    <a:pt x="200" y="161"/>
                  </a:cubicBezTo>
                  <a:cubicBezTo>
                    <a:pt x="199" y="164"/>
                    <a:pt x="198" y="167"/>
                    <a:pt x="197" y="170"/>
                  </a:cubicBezTo>
                  <a:cubicBezTo>
                    <a:pt x="195" y="175"/>
                    <a:pt x="192" y="180"/>
                    <a:pt x="189" y="185"/>
                  </a:cubicBezTo>
                  <a:cubicBezTo>
                    <a:pt x="185" y="192"/>
                    <a:pt x="180" y="198"/>
                    <a:pt x="174" y="203"/>
                  </a:cubicBezTo>
                  <a:cubicBezTo>
                    <a:pt x="171" y="207"/>
                    <a:pt x="167" y="210"/>
                    <a:pt x="163" y="213"/>
                  </a:cubicBezTo>
                  <a:cubicBezTo>
                    <a:pt x="173" y="200"/>
                    <a:pt x="179" y="186"/>
                    <a:pt x="181" y="171"/>
                  </a:cubicBezTo>
                  <a:cubicBezTo>
                    <a:pt x="165" y="171"/>
                    <a:pt x="149" y="166"/>
                    <a:pt x="136" y="158"/>
                  </a:cubicBezTo>
                  <a:cubicBezTo>
                    <a:pt x="135" y="164"/>
                    <a:pt x="133" y="170"/>
                    <a:pt x="130" y="177"/>
                  </a:cubicBezTo>
                  <a:cubicBezTo>
                    <a:pt x="129" y="180"/>
                    <a:pt x="127" y="183"/>
                    <a:pt x="125" y="186"/>
                  </a:cubicBezTo>
                  <a:cubicBezTo>
                    <a:pt x="129" y="174"/>
                    <a:pt x="129" y="162"/>
                    <a:pt x="126" y="151"/>
                  </a:cubicBezTo>
                  <a:cubicBezTo>
                    <a:pt x="126" y="151"/>
                    <a:pt x="126" y="151"/>
                    <a:pt x="126" y="151"/>
                  </a:cubicBezTo>
                  <a:cubicBezTo>
                    <a:pt x="126" y="151"/>
                    <a:pt x="126" y="151"/>
                    <a:pt x="126" y="151"/>
                  </a:cubicBezTo>
                  <a:cubicBezTo>
                    <a:pt x="126" y="151"/>
                    <a:pt x="126" y="150"/>
                    <a:pt x="126" y="150"/>
                  </a:cubicBezTo>
                  <a:cubicBezTo>
                    <a:pt x="126" y="150"/>
                    <a:pt x="126" y="150"/>
                    <a:pt x="125" y="150"/>
                  </a:cubicBezTo>
                  <a:cubicBezTo>
                    <a:pt x="125" y="150"/>
                    <a:pt x="125" y="150"/>
                    <a:pt x="125" y="150"/>
                  </a:cubicBezTo>
                  <a:cubicBezTo>
                    <a:pt x="115" y="148"/>
                    <a:pt x="104" y="149"/>
                    <a:pt x="94" y="152"/>
                  </a:cubicBezTo>
                  <a:cubicBezTo>
                    <a:pt x="97" y="150"/>
                    <a:pt x="100" y="148"/>
                    <a:pt x="103" y="147"/>
                  </a:cubicBezTo>
                  <a:cubicBezTo>
                    <a:pt x="108" y="145"/>
                    <a:pt x="112" y="143"/>
                    <a:pt x="117" y="142"/>
                  </a:cubicBezTo>
                  <a:cubicBezTo>
                    <a:pt x="107" y="131"/>
                    <a:pt x="100" y="118"/>
                    <a:pt x="96" y="103"/>
                  </a:cubicBezTo>
                  <a:cubicBezTo>
                    <a:pt x="95" y="104"/>
                    <a:pt x="95" y="104"/>
                    <a:pt x="94" y="105"/>
                  </a:cubicBezTo>
                  <a:cubicBezTo>
                    <a:pt x="92" y="106"/>
                    <a:pt x="89" y="107"/>
                    <a:pt x="86" y="107"/>
                  </a:cubicBezTo>
                  <a:cubicBezTo>
                    <a:pt x="81" y="108"/>
                    <a:pt x="75" y="108"/>
                    <a:pt x="70" y="10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36"/>
                    <a:pt x="71" y="147"/>
                    <a:pt x="75" y="156"/>
                  </a:cubicBezTo>
                  <a:cubicBezTo>
                    <a:pt x="69" y="197"/>
                    <a:pt x="69" y="197"/>
                    <a:pt x="69" y="197"/>
                  </a:cubicBezTo>
                  <a:cubicBezTo>
                    <a:pt x="109" y="203"/>
                    <a:pt x="109" y="203"/>
                    <a:pt x="109" y="203"/>
                  </a:cubicBezTo>
                  <a:cubicBezTo>
                    <a:pt x="123" y="213"/>
                    <a:pt x="139" y="220"/>
                    <a:pt x="157" y="221"/>
                  </a:cubicBezTo>
                  <a:cubicBezTo>
                    <a:pt x="153" y="223"/>
                    <a:pt x="150" y="226"/>
                    <a:pt x="147" y="228"/>
                  </a:cubicBezTo>
                  <a:cubicBezTo>
                    <a:pt x="203" y="228"/>
                    <a:pt x="203" y="228"/>
                    <a:pt x="203" y="228"/>
                  </a:cubicBezTo>
                  <a:cubicBezTo>
                    <a:pt x="207" y="228"/>
                    <a:pt x="207" y="228"/>
                    <a:pt x="207" y="228"/>
                  </a:cubicBezTo>
                  <a:cubicBezTo>
                    <a:pt x="198" y="234"/>
                    <a:pt x="185" y="244"/>
                    <a:pt x="174" y="248"/>
                  </a:cubicBezTo>
                  <a:cubicBezTo>
                    <a:pt x="138" y="262"/>
                    <a:pt x="101" y="257"/>
                    <a:pt x="70" y="238"/>
                  </a:cubicBezTo>
                  <a:cubicBezTo>
                    <a:pt x="69" y="237"/>
                    <a:pt x="69" y="237"/>
                    <a:pt x="69" y="237"/>
                  </a:cubicBezTo>
                  <a:cubicBezTo>
                    <a:pt x="52" y="229"/>
                    <a:pt x="32" y="231"/>
                    <a:pt x="17" y="244"/>
                  </a:cubicBezTo>
                  <a:cubicBezTo>
                    <a:pt x="5" y="256"/>
                    <a:pt x="0" y="272"/>
                    <a:pt x="3" y="288"/>
                  </a:cubicBezTo>
                  <a:cubicBezTo>
                    <a:pt x="7" y="281"/>
                    <a:pt x="14" y="275"/>
                    <a:pt x="23" y="272"/>
                  </a:cubicBezTo>
                  <a:cubicBezTo>
                    <a:pt x="41" y="266"/>
                    <a:pt x="61" y="277"/>
                    <a:pt x="67" y="296"/>
                  </a:cubicBezTo>
                  <a:close/>
                  <a:moveTo>
                    <a:pt x="387" y="109"/>
                  </a:moveTo>
                  <a:cubicBezTo>
                    <a:pt x="387" y="85"/>
                    <a:pt x="407" y="65"/>
                    <a:pt x="432" y="65"/>
                  </a:cubicBezTo>
                  <a:cubicBezTo>
                    <a:pt x="456" y="65"/>
                    <a:pt x="476" y="85"/>
                    <a:pt x="476" y="109"/>
                  </a:cubicBezTo>
                  <a:cubicBezTo>
                    <a:pt x="476" y="134"/>
                    <a:pt x="456" y="154"/>
                    <a:pt x="432" y="154"/>
                  </a:cubicBezTo>
                  <a:cubicBezTo>
                    <a:pt x="407" y="154"/>
                    <a:pt x="387" y="134"/>
                    <a:pt x="387" y="109"/>
                  </a:cubicBezTo>
                  <a:close/>
                  <a:moveTo>
                    <a:pt x="248" y="42"/>
                  </a:moveTo>
                  <a:cubicBezTo>
                    <a:pt x="248" y="43"/>
                    <a:pt x="247" y="44"/>
                    <a:pt x="247" y="45"/>
                  </a:cubicBezTo>
                  <a:cubicBezTo>
                    <a:pt x="246" y="49"/>
                    <a:pt x="241" y="52"/>
                    <a:pt x="236" y="52"/>
                  </a:cubicBezTo>
                  <a:cubicBezTo>
                    <a:pt x="233" y="52"/>
                    <a:pt x="230" y="50"/>
                    <a:pt x="229" y="48"/>
                  </a:cubicBezTo>
                  <a:cubicBezTo>
                    <a:pt x="227" y="46"/>
                    <a:pt x="226" y="43"/>
                    <a:pt x="226" y="40"/>
                  </a:cubicBezTo>
                  <a:cubicBezTo>
                    <a:pt x="227" y="34"/>
                    <a:pt x="232" y="30"/>
                    <a:pt x="238" y="30"/>
                  </a:cubicBezTo>
                  <a:cubicBezTo>
                    <a:pt x="244" y="31"/>
                    <a:pt x="248" y="36"/>
                    <a:pt x="248" y="42"/>
                  </a:cubicBezTo>
                  <a:close/>
                </a:path>
              </a:pathLst>
            </a:custGeom>
            <a:solidFill>
              <a:srgbClr val="0F2B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1710267" y="1566330"/>
            <a:ext cx="5723466" cy="3589868"/>
          </a:xfrm>
        </p:spPr>
        <p:txBody>
          <a:bodyPr lIns="90000" anchor="ctr" anchorCtr="1">
            <a:noAutofit/>
          </a:bodyPr>
          <a:lstStyle>
            <a:lvl1pPr marL="0" indent="0" algn="ctr">
              <a:buNone/>
              <a:defRPr sz="52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27801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29949"/>
            <a:ext cx="7886700" cy="995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5867"/>
            <a:ext cx="7886700" cy="4447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Rectangle 9" title="Alapalkki"/>
          <p:cNvSpPr/>
          <p:nvPr/>
        </p:nvSpPr>
        <p:spPr bwMode="hidden">
          <a:xfrm>
            <a:off x="0" y="6378000"/>
            <a:ext cx="9144000" cy="480000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6157" y="6514953"/>
            <a:ext cx="538239" cy="2061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2"/>
                </a:solidFill>
              </a:defRPr>
            </a:lvl1pPr>
          </a:lstStyle>
          <a:p>
            <a:fld id="{3065C9E5-8AC3-DF4B-BA99-CB03B9370A9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71455" y="6514953"/>
            <a:ext cx="703447" cy="2061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BFB289C6-7421-BF4F-917B-438A4D039CDA}" type="datetime1">
              <a:rPr lang="fi-FI" smtClean="0"/>
              <a:pPr/>
              <a:t>19.3.2021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5" y="6514953"/>
            <a:ext cx="3080611" cy="2061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Työ- ja elinkeinoministeriö </a:t>
            </a:r>
            <a:r>
              <a:rPr lang="bg-BG" dirty="0"/>
              <a:t>•</a:t>
            </a:r>
            <a:r>
              <a:rPr lang="fi-FI" dirty="0"/>
              <a:t> </a:t>
            </a:r>
            <a:r>
              <a:rPr lang="fi-FI" dirty="0" err="1"/>
              <a:t>www.tem.fi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366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9" r:id="rId4"/>
    <p:sldLayoutId id="2147483677" r:id="rId5"/>
    <p:sldLayoutId id="2147483680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165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kern="1200">
          <a:solidFill>
            <a:srgbClr val="505050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kern="1200">
          <a:solidFill>
            <a:srgbClr val="505050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kern="1200">
          <a:solidFill>
            <a:srgbClr val="505050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Työolobarometri </a:t>
            </a:r>
            <a:r>
              <a:rPr lang="fi-FI" sz="3200" dirty="0" smtClean="0"/>
              <a:t>2020 –</a:t>
            </a:r>
            <a:br>
              <a:rPr lang="fi-FI" sz="3200" dirty="0" smtClean="0"/>
            </a:br>
            <a:r>
              <a:rPr lang="fi-FI" sz="3200" dirty="0" smtClean="0"/>
              <a:t> ennakkotiedot</a:t>
            </a:r>
            <a:endParaRPr lang="fi-FI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1600" dirty="0" smtClean="0"/>
              <a:t>Julkistustilaisuus 22.3.2021</a:t>
            </a:r>
            <a:endParaRPr lang="fi-FI" sz="1600" dirty="0"/>
          </a:p>
          <a:p>
            <a:r>
              <a:rPr lang="fi-FI" sz="1600" dirty="0"/>
              <a:t>Marianne </a:t>
            </a:r>
            <a:r>
              <a:rPr lang="fi-FI" sz="1600" dirty="0" smtClean="0"/>
              <a:t>Keyriläinen</a:t>
            </a:r>
          </a:p>
          <a:p>
            <a:endParaRPr lang="fi-FI" sz="1600" dirty="0" smtClean="0"/>
          </a:p>
          <a:p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53697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Koronan vaikutus työmäärään sosioekonomisen aseman ja työnantajasektorin mukaan 2020, %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39AD-8404-F14E-AD85-8BA1B1271A32}" type="datetime1">
              <a:rPr lang="fi-FI" smtClean="0"/>
              <a:pPr/>
              <a:t>19.3.2021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Työ- ja elinkeinoministeriö </a:t>
            </a:r>
            <a:r>
              <a:rPr lang="bg-BG" smtClean="0"/>
              <a:t>•</a:t>
            </a:r>
            <a:r>
              <a:rPr lang="fi-FI" smtClean="0"/>
              <a:t> www.tem.fi</a:t>
            </a:r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3573969"/>
              </p:ext>
            </p:extLst>
          </p:nvPr>
        </p:nvGraphicFramePr>
        <p:xfrm>
          <a:off x="628650" y="1525588"/>
          <a:ext cx="7886700" cy="444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450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Varmuus oman työpaikan säilymisestä 2003–2020, %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39AD-8404-F14E-AD85-8BA1B1271A32}" type="datetime1">
              <a:rPr lang="fi-FI" smtClean="0"/>
              <a:pPr/>
              <a:t>19.3.2021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Työ- ja elinkeinoministeriö </a:t>
            </a:r>
            <a:r>
              <a:rPr lang="bg-BG" smtClean="0"/>
              <a:t>•</a:t>
            </a:r>
            <a:r>
              <a:rPr lang="fi-FI" smtClean="0"/>
              <a:t> www.tem.fi</a:t>
            </a:r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360109"/>
              </p:ext>
            </p:extLst>
          </p:nvPr>
        </p:nvGraphicFramePr>
        <p:xfrm>
          <a:off x="628650" y="1525588"/>
          <a:ext cx="7886700" cy="444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592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Usko ammattia ja työkokemusta vastaavan työn saantiin, jos jää työttömäksi 1998–2020, %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39AD-8404-F14E-AD85-8BA1B1271A32}" type="datetime1">
              <a:rPr lang="fi-FI" smtClean="0"/>
              <a:pPr/>
              <a:t>19.3.2021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Työ- ja elinkeinoministeriö </a:t>
            </a:r>
            <a:r>
              <a:rPr lang="bg-BG" smtClean="0"/>
              <a:t>•</a:t>
            </a:r>
            <a:r>
              <a:rPr lang="fi-FI" smtClean="0"/>
              <a:t> www.tem.fi</a:t>
            </a:r>
            <a:endParaRPr lang="fi-FI" dirty="0"/>
          </a:p>
        </p:txBody>
      </p:sp>
      <p:graphicFrame>
        <p:nvGraphicFramePr>
          <p:cNvPr id="11" name="Sisällön paikkamerkki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740119"/>
              </p:ext>
            </p:extLst>
          </p:nvPr>
        </p:nvGraphicFramePr>
        <p:xfrm>
          <a:off x="628650" y="1525588"/>
          <a:ext cx="7886700" cy="444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756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>
          <a:xfrm>
            <a:off x="1227909" y="1566330"/>
            <a:ext cx="6514011" cy="3589868"/>
          </a:xfrm>
        </p:spPr>
        <p:txBody>
          <a:bodyPr/>
          <a:lstStyle/>
          <a:p>
            <a:r>
              <a:rPr lang="fi-FI" dirty="0" smtClean="0"/>
              <a:t>Työelämän digiloikka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519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000" dirty="0"/>
              <a:t>Muutokset töiden organisoinnissa ja tekemisessä työpaikalla sekä omassa työssä viimeksi kuluneen 12 kuukauden aikana 2016–2020, %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39AD-8404-F14E-AD85-8BA1B1271A32}" type="datetime1">
              <a:rPr lang="fi-FI" smtClean="0"/>
              <a:pPr/>
              <a:t>19.3.2021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Työ- ja elinkeinoministeriö </a:t>
            </a:r>
            <a:r>
              <a:rPr lang="bg-BG" smtClean="0"/>
              <a:t>•</a:t>
            </a:r>
            <a:r>
              <a:rPr lang="fi-FI" smtClean="0"/>
              <a:t> www.tem.fi</a:t>
            </a:r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8014964"/>
              </p:ext>
            </p:extLst>
          </p:nvPr>
        </p:nvGraphicFramePr>
        <p:xfrm>
          <a:off x="628650" y="1525588"/>
          <a:ext cx="7886700" cy="444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260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Sähköisten työtilojen ja pikaviestintävälineiden käyttö työssä sukupuolen mukaan 2015–2020, %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39AD-8404-F14E-AD85-8BA1B1271A32}" type="datetime1">
              <a:rPr lang="fi-FI" smtClean="0"/>
              <a:pPr/>
              <a:t>19.3.2021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Työ- ja elinkeinoministeriö </a:t>
            </a:r>
            <a:r>
              <a:rPr lang="bg-BG" smtClean="0"/>
              <a:t>•</a:t>
            </a:r>
            <a:r>
              <a:rPr lang="fi-FI" smtClean="0"/>
              <a:t> www.tem.fi</a:t>
            </a:r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525588"/>
          <a:ext cx="7886700" cy="444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962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Osallistunut työnantajan kustantamaan koulutukseen viimeisen 12 kuukauden aikana 2001–2020, %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39AD-8404-F14E-AD85-8BA1B1271A32}" type="datetime1">
              <a:rPr lang="fi-FI" smtClean="0"/>
              <a:pPr/>
              <a:t>19.3.2021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Työ- ja elinkeinoministeriö </a:t>
            </a:r>
            <a:r>
              <a:rPr lang="bg-BG" smtClean="0"/>
              <a:t>•</a:t>
            </a:r>
            <a:r>
              <a:rPr lang="fi-FI" smtClean="0"/>
              <a:t> www.tem.fi</a:t>
            </a:r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</p:nvPr>
        </p:nvGraphicFramePr>
        <p:xfrm>
          <a:off x="628650" y="1525588"/>
          <a:ext cx="7886700" cy="444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247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Koulutukseen käytettyjen työpäivien lukumäärä viimeisen 12 kuukauden aikana (keskiarvo ja mediaani) 2001–2020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39AD-8404-F14E-AD85-8BA1B1271A32}" type="datetime1">
              <a:rPr lang="fi-FI" smtClean="0"/>
              <a:pPr/>
              <a:t>19.3.2021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Työ- ja elinkeinoministeriö </a:t>
            </a:r>
            <a:r>
              <a:rPr lang="bg-BG" smtClean="0"/>
              <a:t>•</a:t>
            </a:r>
            <a:r>
              <a:rPr lang="fi-FI" smtClean="0"/>
              <a:t> www.tem.fi</a:t>
            </a:r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7662594"/>
              </p:ext>
            </p:extLst>
          </p:nvPr>
        </p:nvGraphicFramePr>
        <p:xfrm>
          <a:off x="628650" y="1525588"/>
          <a:ext cx="7886700" cy="444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792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Opiskellut työssä ohjatusti, itsenäisesti tai verkkomateriaalin avulla 2018–2020, %</a:t>
            </a:r>
            <a:br>
              <a:rPr lang="fi-FI" dirty="0"/>
            </a:b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39AD-8404-F14E-AD85-8BA1B1271A32}" type="datetime1">
              <a:rPr lang="fi-FI" smtClean="0"/>
              <a:pPr/>
              <a:t>19.3.2021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Työ- ja elinkeinoministeriö </a:t>
            </a:r>
            <a:r>
              <a:rPr lang="bg-BG" smtClean="0"/>
              <a:t>•</a:t>
            </a:r>
            <a:r>
              <a:rPr lang="fi-FI" smtClean="0"/>
              <a:t> www.tem.fi</a:t>
            </a:r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0030847"/>
              </p:ext>
            </p:extLst>
          </p:nvPr>
        </p:nvGraphicFramePr>
        <p:xfrm>
          <a:off x="628650" y="1525588"/>
          <a:ext cx="7886700" cy="444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838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>
                <a:effectLst>
                  <a:outerShdw sx="0" sy="0">
                    <a:srgbClr val="000000"/>
                  </a:outerShdw>
                </a:effectLst>
              </a:rPr>
              <a:t>Työaikajärjestelyt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473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Esityksen sisältö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fi-FI" sz="1800" dirty="0"/>
              <a:t>Työolobarometri lyhyesti</a:t>
            </a:r>
          </a:p>
          <a:p>
            <a:pPr fontAlgn="base"/>
            <a:r>
              <a:rPr lang="fi-FI" sz="1800" dirty="0"/>
              <a:t>Barometrin ennakkotietojen vuoden 2020 keskeiset tulokset</a:t>
            </a:r>
          </a:p>
          <a:p>
            <a:pPr marL="0" indent="0" fontAlgn="base">
              <a:buNone/>
            </a:pPr>
            <a:r>
              <a:rPr lang="fi-FI" sz="1800" dirty="0"/>
              <a:t>1) Työmarkkinoiden ja työpaikan talouden muutokset</a:t>
            </a:r>
          </a:p>
          <a:p>
            <a:pPr marL="0" indent="0" fontAlgn="base">
              <a:buNone/>
            </a:pPr>
            <a:r>
              <a:rPr lang="fi-FI" sz="1800" dirty="0"/>
              <a:t>2) Työelämän digiloikka</a:t>
            </a:r>
          </a:p>
          <a:p>
            <a:pPr marL="0" indent="0" fontAlgn="base">
              <a:buNone/>
            </a:pPr>
            <a:r>
              <a:rPr lang="fi-FI" sz="1800" dirty="0"/>
              <a:t>3) Työaikajärjestelyt </a:t>
            </a:r>
          </a:p>
          <a:p>
            <a:pPr fontAlgn="base"/>
            <a:r>
              <a:rPr lang="fi-FI" sz="1800" dirty="0"/>
              <a:t>Yhteenvetoa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39AD-8404-F14E-AD85-8BA1B1271A32}" type="datetime1">
              <a:rPr lang="fi-FI" smtClean="0"/>
              <a:pPr/>
              <a:t>19.3.2021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Työ- ja elinkeinoministeriö </a:t>
            </a:r>
            <a:r>
              <a:rPr lang="bg-BG" smtClean="0"/>
              <a:t>•</a:t>
            </a:r>
            <a:r>
              <a:rPr lang="fi-FI" smtClean="0"/>
              <a:t> www.tem.fi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645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Joustavan työajan järjestelmä ja työaikapankki 2006–2020, % </a:t>
            </a:r>
            <a:br>
              <a:rPr lang="fi-FI" dirty="0"/>
            </a:b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39AD-8404-F14E-AD85-8BA1B1271A32}" type="datetime1">
              <a:rPr lang="fi-FI" smtClean="0"/>
              <a:pPr/>
              <a:t>19.3.2021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Työ- ja elinkeinoministeriö </a:t>
            </a:r>
            <a:r>
              <a:rPr lang="bg-BG" smtClean="0"/>
              <a:t>•</a:t>
            </a:r>
            <a:r>
              <a:rPr lang="fi-FI" smtClean="0"/>
              <a:t> www.tem.fi</a:t>
            </a:r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6539617"/>
              </p:ext>
            </p:extLst>
          </p:nvPr>
        </p:nvGraphicFramePr>
        <p:xfrm>
          <a:off x="628650" y="1525588"/>
          <a:ext cx="7886700" cy="444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516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Etätyö viimeisen 12 kuukauden aikana 2012</a:t>
            </a:r>
            <a:r>
              <a:rPr lang="fi-FI" dirty="0"/>
              <a:t>–</a:t>
            </a:r>
            <a:r>
              <a:rPr lang="fi-FI" dirty="0" smtClean="0"/>
              <a:t>2020, %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21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39AD-8404-F14E-AD85-8BA1B1271A32}" type="datetime1">
              <a:rPr lang="fi-FI" smtClean="0"/>
              <a:pPr/>
              <a:t>19.3.2021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Työ- ja elinkeinoministeriö </a:t>
            </a:r>
            <a:r>
              <a:rPr lang="bg-BG" smtClean="0"/>
              <a:t>•</a:t>
            </a:r>
            <a:r>
              <a:rPr lang="fi-FI" smtClean="0"/>
              <a:t> www.tem.fi</a:t>
            </a:r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591620"/>
              </p:ext>
            </p:extLst>
          </p:nvPr>
        </p:nvGraphicFramePr>
        <p:xfrm>
          <a:off x="628650" y="1525588"/>
          <a:ext cx="7886700" cy="444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571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Etätyö sukupuolen, sosioekonomisen aseman ja työnantajasektorin mukaan 2019–2020, %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39AD-8404-F14E-AD85-8BA1B1271A32}" type="datetime1">
              <a:rPr lang="fi-FI" smtClean="0"/>
              <a:pPr/>
              <a:t>19.3.2021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Työ- ja elinkeinoministeriö </a:t>
            </a:r>
            <a:r>
              <a:rPr lang="bg-BG" smtClean="0"/>
              <a:t>•</a:t>
            </a:r>
            <a:r>
              <a:rPr lang="fi-FI" smtClean="0"/>
              <a:t> www.tem.fi</a:t>
            </a:r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7510127"/>
              </p:ext>
            </p:extLst>
          </p:nvPr>
        </p:nvGraphicFramePr>
        <p:xfrm>
          <a:off x="628650" y="1525588"/>
          <a:ext cx="7886700" cy="444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438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Yleinen tyytyväisyys etätyön sujumiseen koronatilanteen aikana 2020, %</a:t>
            </a:r>
            <a:br>
              <a:rPr lang="fi-FI" dirty="0"/>
            </a:b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23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39AD-8404-F14E-AD85-8BA1B1271A32}" type="datetime1">
              <a:rPr lang="fi-FI" smtClean="0"/>
              <a:pPr/>
              <a:t>19.3.2021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Työ- ja elinkeinoministeriö </a:t>
            </a:r>
            <a:r>
              <a:rPr lang="bg-BG" smtClean="0"/>
              <a:t>•</a:t>
            </a:r>
            <a:r>
              <a:rPr lang="fi-FI" smtClean="0"/>
              <a:t> www.tem.fi</a:t>
            </a:r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3269294"/>
              </p:ext>
            </p:extLst>
          </p:nvPr>
        </p:nvGraphicFramePr>
        <p:xfrm>
          <a:off x="628650" y="1525588"/>
          <a:ext cx="7886700" cy="444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837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Lopuksi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 dirty="0" smtClean="0"/>
              <a:t>Koronaviruspandemia </a:t>
            </a:r>
            <a:r>
              <a:rPr lang="fi-FI" dirty="0"/>
              <a:t>näkyy voimakkaasti palkansaajien työmarkkinoita, työpaikan talouden muutoksia sekä omaa työmarkkina-asemaa koskevissa arvioissa. </a:t>
            </a:r>
            <a:r>
              <a:rPr lang="fi-FI" dirty="0" smtClean="0"/>
              <a:t> </a:t>
            </a:r>
          </a:p>
          <a:p>
            <a:pPr lvl="0"/>
            <a:r>
              <a:rPr lang="fi-FI" dirty="0" smtClean="0"/>
              <a:t>Epävarmuuden </a:t>
            </a:r>
            <a:r>
              <a:rPr lang="fi-FI" dirty="0"/>
              <a:t>kokemukset ovat </a:t>
            </a:r>
            <a:r>
              <a:rPr lang="fi-FI" dirty="0" smtClean="0"/>
              <a:t>kuitenkin lievempiä kuin </a:t>
            </a:r>
            <a:r>
              <a:rPr lang="fi-FI" dirty="0"/>
              <a:t>aiemmissa vastaavissa talouden </a:t>
            </a:r>
            <a:r>
              <a:rPr lang="fi-FI" dirty="0" smtClean="0"/>
              <a:t>shokeissa, </a:t>
            </a:r>
            <a:r>
              <a:rPr lang="fi-FI" dirty="0"/>
              <a:t>kuten 90-luvun lamassa ja hieman yli </a:t>
            </a:r>
            <a:r>
              <a:rPr lang="fi-FI" dirty="0" smtClean="0"/>
              <a:t>kymmenen </a:t>
            </a:r>
            <a:r>
              <a:rPr lang="fi-FI" dirty="0"/>
              <a:t>vuoden takaisessa finanssikriisissä. </a:t>
            </a:r>
            <a:endParaRPr lang="fi-FI" dirty="0" smtClean="0"/>
          </a:p>
          <a:p>
            <a:pPr lvl="0"/>
            <a:r>
              <a:rPr lang="fi-FI" dirty="0"/>
              <a:t>Koronan vaikutukset palkansaajien työmäärään </a:t>
            </a:r>
            <a:r>
              <a:rPr lang="fi-FI" dirty="0" smtClean="0"/>
              <a:t>ovat </a:t>
            </a:r>
            <a:r>
              <a:rPr lang="fi-FI" dirty="0"/>
              <a:t>kohdentuneet hyvin eri tavoin. T</a:t>
            </a:r>
            <a:r>
              <a:rPr lang="fi-FI" dirty="0" smtClean="0"/>
              <a:t>yömäärä </a:t>
            </a:r>
            <a:r>
              <a:rPr lang="fi-FI" dirty="0"/>
              <a:t>on kasvanut erityisesti naisilla, toimihenkilöillä sekä kunta-alan palkansaajilla. </a:t>
            </a:r>
            <a:endParaRPr lang="fi-FI" dirty="0" smtClean="0"/>
          </a:p>
          <a:p>
            <a:pPr lvl="0"/>
            <a:r>
              <a:rPr lang="fi-FI" dirty="0" smtClean="0"/>
              <a:t>Tuloksissa näkyy selvä digiloikka. Kehitys ei ole tarkoittanut vain järjestelmien sähköistämistä, vaan muutos on </a:t>
            </a:r>
            <a:r>
              <a:rPr lang="fi-FI" dirty="0"/>
              <a:t>ollut paljon laajempi ja </a:t>
            </a:r>
            <a:r>
              <a:rPr lang="fi-FI" dirty="0" smtClean="0"/>
              <a:t>kokonaisvaltaisempi. Se on merkinnyt uusia </a:t>
            </a:r>
            <a:r>
              <a:rPr lang="fi-FI" dirty="0"/>
              <a:t>oppimisen, työskentelyn ja </a:t>
            </a:r>
            <a:r>
              <a:rPr lang="fi-FI" dirty="0" smtClean="0"/>
              <a:t>viestinnän </a:t>
            </a:r>
            <a:r>
              <a:rPr lang="fi-FI" dirty="0"/>
              <a:t>tapoja. </a:t>
            </a:r>
            <a:endParaRPr lang="fi-FI" dirty="0" smtClean="0"/>
          </a:p>
          <a:p>
            <a:pPr lvl="0"/>
            <a:r>
              <a:rPr lang="fi-FI" dirty="0" smtClean="0"/>
              <a:t>Etätyö </a:t>
            </a:r>
            <a:r>
              <a:rPr lang="fi-FI" dirty="0"/>
              <a:t>on yleistynyt selvästi vuodesta 2019. </a:t>
            </a:r>
            <a:r>
              <a:rPr lang="fi-FI" dirty="0" smtClean="0"/>
              <a:t>Suurin </a:t>
            </a:r>
            <a:r>
              <a:rPr lang="fi-FI" dirty="0"/>
              <a:t>osa palkansaajista oli tyytyväisiä etätyön sujumiseen koronatilanteen aikana.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24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39AD-8404-F14E-AD85-8BA1B1271A32}" type="datetime1">
              <a:rPr lang="fi-FI" smtClean="0"/>
              <a:pPr/>
              <a:t>19.3.2021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Työ- ja elinkeinoministeriö </a:t>
            </a:r>
            <a:r>
              <a:rPr lang="bg-BG" smtClean="0"/>
              <a:t>•</a:t>
            </a:r>
            <a:r>
              <a:rPr lang="fi-FI" smtClean="0"/>
              <a:t> www.tem.fi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251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Kiitos!</a:t>
            </a:r>
          </a:p>
          <a:p>
            <a:r>
              <a:rPr lang="fi-FI" sz="1400" dirty="0" smtClean="0"/>
              <a:t>Marianne </a:t>
            </a:r>
            <a:r>
              <a:rPr lang="fi-FI" sz="1400" dirty="0"/>
              <a:t>Keyriläinen, </a:t>
            </a:r>
            <a:r>
              <a:rPr lang="fi-FI" sz="1400" dirty="0" smtClean="0"/>
              <a:t>erityisasiantuntija, </a:t>
            </a:r>
          </a:p>
          <a:p>
            <a:r>
              <a:rPr lang="fi-FI" sz="1400" dirty="0" smtClean="0"/>
              <a:t>puh</a:t>
            </a:r>
            <a:r>
              <a:rPr lang="fi-FI" sz="1400" dirty="0"/>
              <a:t>. 02 95047009, marianne.keyrilainen@tem.fi</a:t>
            </a:r>
          </a:p>
          <a:p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5275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Työolobarometri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fi-FI" sz="1800" dirty="0"/>
              <a:t>Vuodesta 1992 </a:t>
            </a:r>
            <a:r>
              <a:rPr lang="fi-FI" sz="1800" dirty="0" smtClean="0"/>
              <a:t>alkaen, </a:t>
            </a:r>
            <a:r>
              <a:rPr lang="fi-FI" sz="1800" dirty="0"/>
              <a:t>vuosittain</a:t>
            </a:r>
            <a:r>
              <a:rPr lang="en-US" sz="1800" b="0" dirty="0" smtClean="0"/>
              <a:t>​</a:t>
            </a:r>
            <a:endParaRPr lang="en-US" sz="1800" b="0" dirty="0"/>
          </a:p>
          <a:p>
            <a:pPr fontAlgn="base"/>
            <a:r>
              <a:rPr lang="fi-FI" sz="1800" dirty="0"/>
              <a:t>Kuvaa palkansaajien työelämän laatua ja työoloja </a:t>
            </a:r>
            <a:endParaRPr lang="fi-FI" sz="1800" dirty="0" smtClean="0"/>
          </a:p>
          <a:p>
            <a:pPr fontAlgn="base"/>
            <a:r>
              <a:rPr lang="fi-FI" sz="1800" dirty="0" smtClean="0"/>
              <a:t>Puhelinhaastattelu</a:t>
            </a:r>
            <a:r>
              <a:rPr lang="fi-FI" sz="1800" dirty="0"/>
              <a:t>, työvoimatutkimuksen lisätutkimus</a:t>
            </a:r>
            <a:r>
              <a:rPr lang="en-US" sz="1800" b="0" dirty="0"/>
              <a:t>​</a:t>
            </a:r>
          </a:p>
          <a:p>
            <a:pPr fontAlgn="base"/>
            <a:r>
              <a:rPr lang="fi-FI" sz="1800" dirty="0"/>
              <a:t>18–64-vuotiaat suomen kieltä puhuvat palkansaajat, joiden säännöllinen työaika on vähintään 10 tuntia</a:t>
            </a:r>
            <a:r>
              <a:rPr lang="en-US" sz="1800" b="0" dirty="0" smtClean="0"/>
              <a:t>​ </a:t>
            </a:r>
            <a:r>
              <a:rPr lang="en-US" sz="1800" dirty="0"/>
              <a:t>viikossa</a:t>
            </a:r>
          </a:p>
          <a:p>
            <a:pPr fontAlgn="base"/>
            <a:r>
              <a:rPr lang="fi-FI" sz="1800" dirty="0" smtClean="0"/>
              <a:t>Vuonna 2020 tutkimukseen </a:t>
            </a:r>
            <a:r>
              <a:rPr lang="fi-FI" sz="1800" dirty="0"/>
              <a:t>vastasi 1 </a:t>
            </a:r>
            <a:r>
              <a:rPr lang="fi-FI" sz="1800" dirty="0" smtClean="0"/>
              <a:t>647 palkansaajaa</a:t>
            </a:r>
          </a:p>
          <a:p>
            <a:pPr fontAlgn="base"/>
            <a:r>
              <a:rPr lang="fi-FI" sz="1800" dirty="0" smtClean="0"/>
              <a:t>Tulokset </a:t>
            </a:r>
            <a:r>
              <a:rPr lang="fi-FI" sz="1800" dirty="0"/>
              <a:t>julkaistaan kahdessa </a:t>
            </a:r>
            <a:r>
              <a:rPr lang="fi-FI" sz="1800" dirty="0" smtClean="0"/>
              <a:t>osassa</a:t>
            </a:r>
            <a:endParaRPr lang="en-US" sz="1800" b="0" dirty="0"/>
          </a:p>
          <a:p>
            <a:pPr marL="0" indent="0" fontAlgn="base">
              <a:buNone/>
            </a:pPr>
            <a:endParaRPr lang="fi-FI" sz="1850" dirty="0"/>
          </a:p>
          <a:p>
            <a:pPr lvl="2" fontAlgn="base"/>
            <a:endParaRPr lang="fi-FI" sz="1400" u="sng" dirty="0"/>
          </a:p>
          <a:p>
            <a:pPr lvl="2" fontAlgn="base"/>
            <a:endParaRPr lang="fi-FI" sz="1250" b="0" dirty="0" smtClean="0"/>
          </a:p>
          <a:p>
            <a:pPr lvl="1" fontAlgn="base"/>
            <a:endParaRPr lang="en-US" b="0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39AD-8404-F14E-AD85-8BA1B1271A32}" type="datetime1">
              <a:rPr lang="fi-FI" smtClean="0"/>
              <a:pPr/>
              <a:t>19.3.2021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Työ- ja elinkeinoministeriö </a:t>
            </a:r>
            <a:r>
              <a:rPr lang="bg-BG" smtClean="0"/>
              <a:t>•</a:t>
            </a:r>
            <a:r>
              <a:rPr lang="fi-FI" smtClean="0"/>
              <a:t> www.tem.fi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330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Työmarkkinoiden </a:t>
            </a:r>
            <a:r>
              <a:rPr lang="fi-FI" dirty="0"/>
              <a:t>ja työpaikan talouden muutokset</a:t>
            </a:r>
          </a:p>
        </p:txBody>
      </p:sp>
    </p:spTree>
    <p:extLst>
      <p:ext uri="{BB962C8B-B14F-4D97-AF65-F5344CB8AC3E}">
        <p14:creationId xmlns:p14="http://schemas.microsoft.com/office/powerpoint/2010/main" val="275100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Arviot oman työpaikan taloudellisen tilanteen muutoksesta, balanssiluvut 1992–2020, %-yksikköä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39AD-8404-F14E-AD85-8BA1B1271A32}" type="datetime1">
              <a:rPr lang="fi-FI" smtClean="0"/>
              <a:pPr/>
              <a:t>19.3.2021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Työ- ja elinkeinoministeriö </a:t>
            </a:r>
            <a:r>
              <a:rPr lang="bg-BG" smtClean="0"/>
              <a:t>•</a:t>
            </a:r>
            <a:r>
              <a:rPr lang="fi-FI" smtClean="0"/>
              <a:t> www.tem.fi</a:t>
            </a:r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</p:nvPr>
        </p:nvGraphicFramePr>
        <p:xfrm>
          <a:off x="628650" y="1525588"/>
          <a:ext cx="7886700" cy="444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-167318" y="6028509"/>
            <a:ext cx="78678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50" dirty="0"/>
              <a:t>Balanssi = parempaan suuntaan (%-osuus) - huonompaan suuntaan (%-osuus)</a:t>
            </a:r>
          </a:p>
          <a:p>
            <a:pPr algn="ctr"/>
            <a:endParaRPr lang="fi-FI" sz="4200" b="1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28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Henkilöstön määrän muutokset työpaikalla viimeksi kuluneen 12 kuukauden aikana 1992–2020, %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39AD-8404-F14E-AD85-8BA1B1271A32}" type="datetime1">
              <a:rPr lang="fi-FI" smtClean="0"/>
              <a:pPr/>
              <a:t>19.3.2021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Työ- ja elinkeinoministeriö </a:t>
            </a:r>
            <a:r>
              <a:rPr lang="bg-BG" smtClean="0"/>
              <a:t>•</a:t>
            </a:r>
            <a:r>
              <a:rPr lang="fi-FI" smtClean="0"/>
              <a:t> www.tem.fi</a:t>
            </a:r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3221188"/>
              </p:ext>
            </p:extLst>
          </p:nvPr>
        </p:nvGraphicFramePr>
        <p:xfrm>
          <a:off x="628650" y="1525588"/>
          <a:ext cx="7886700" cy="444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892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Mahdollinen lomautus seuraavan 12 kuukauden aikana 1992–2020, %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39AD-8404-F14E-AD85-8BA1B1271A32}" type="datetime1">
              <a:rPr lang="fi-FI" smtClean="0"/>
              <a:pPr/>
              <a:t>19.3.2021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Työ- ja elinkeinoministeriö </a:t>
            </a:r>
            <a:r>
              <a:rPr lang="bg-BG" smtClean="0"/>
              <a:t>•</a:t>
            </a:r>
            <a:r>
              <a:rPr lang="fi-FI" smtClean="0"/>
              <a:t> www.tem.fi</a:t>
            </a:r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5875856"/>
              </p:ext>
            </p:extLst>
          </p:nvPr>
        </p:nvGraphicFramePr>
        <p:xfrm>
          <a:off x="627696" y="1473336"/>
          <a:ext cx="7886700" cy="444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59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Mahdollinen irtisanominen seuraavan 12 kuukauden aikana 1992–2020, %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39AD-8404-F14E-AD85-8BA1B1271A32}" type="datetime1">
              <a:rPr lang="fi-FI" smtClean="0"/>
              <a:pPr/>
              <a:t>19.3.2021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Työ- ja elinkeinoministeriö </a:t>
            </a:r>
            <a:r>
              <a:rPr lang="bg-BG" smtClean="0"/>
              <a:t>•</a:t>
            </a:r>
            <a:r>
              <a:rPr lang="fi-FI" smtClean="0"/>
              <a:t> www.tem.fi</a:t>
            </a:r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8477224"/>
              </p:ext>
            </p:extLst>
          </p:nvPr>
        </p:nvGraphicFramePr>
        <p:xfrm>
          <a:off x="628650" y="1525588"/>
          <a:ext cx="7886700" cy="444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022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Koronan vaikutus työmäärään sukupuolen mukaan 2020, %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39AD-8404-F14E-AD85-8BA1B1271A32}" type="datetime1">
              <a:rPr lang="fi-FI" smtClean="0"/>
              <a:pPr/>
              <a:t>19.3.2021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Työ- ja elinkeinoministeriö </a:t>
            </a:r>
            <a:r>
              <a:rPr lang="bg-BG" smtClean="0"/>
              <a:t>•</a:t>
            </a:r>
            <a:r>
              <a:rPr lang="fi-FI" smtClean="0"/>
              <a:t> www.tem.fi</a:t>
            </a:r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3381"/>
              </p:ext>
            </p:extLst>
          </p:nvPr>
        </p:nvGraphicFramePr>
        <p:xfrm>
          <a:off x="628650" y="1525588"/>
          <a:ext cx="7886700" cy="444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878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_DB02_normal_FI_V____RGB">
  <a:themeElements>
    <a:clrScheme name="TEM2016">
      <a:dk1>
        <a:srgbClr val="000000"/>
      </a:dk1>
      <a:lt1>
        <a:srgbClr val="FFFFFF"/>
      </a:lt1>
      <a:dk2>
        <a:srgbClr val="001E60"/>
      </a:dk2>
      <a:lt2>
        <a:srgbClr val="D5B37A"/>
      </a:lt2>
      <a:accent1>
        <a:srgbClr val="001E60"/>
      </a:accent1>
      <a:accent2>
        <a:srgbClr val="EE2737"/>
      </a:accent2>
      <a:accent3>
        <a:srgbClr val="FF8200"/>
      </a:accent3>
      <a:accent4>
        <a:srgbClr val="F2A900"/>
      </a:accent4>
      <a:accent5>
        <a:srgbClr val="97D700"/>
      </a:accent5>
      <a:accent6>
        <a:srgbClr val="00BFB3"/>
      </a:accent6>
      <a:hlink>
        <a:srgbClr val="009CDE"/>
      </a:hlink>
      <a:folHlink>
        <a:srgbClr val="485CC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200" b="1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itys8" id="{3250026C-5826-4935-B8A2-ED59A07C02F6}" vid="{1AC9FDEE-13B5-4498-A3D3-C8E315D384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xternalKeyword xmlns="59791934-538b-4486-96c6-535b1b77d54e" xsi:nil="true"/>
    <TEMDocumentType xmlns="59791934-538b-4486-96c6-535b1b77d54e">Esitysaineisto</TEMDocumentTyp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Document" ma:contentTypeID="0x01010073A4205F1AB04B778370FAAF380291E000E146ABAF2260CC4397E0AB897BAC756D" ma:contentTypeVersion="6" ma:contentTypeDescription="Luo uusi asiakirja." ma:contentTypeScope="" ma:versionID="2fc0bbfb6107b5915e5fafa5380d5306">
  <xsd:schema xmlns:xsd="http://www.w3.org/2001/XMLSchema" xmlns:xs="http://www.w3.org/2001/XMLSchema" xmlns:p="http://schemas.microsoft.com/office/2006/metadata/properties" xmlns:ns2="59791934-538b-4486-96c6-535b1b77d54e" targetNamespace="http://schemas.microsoft.com/office/2006/metadata/properties" ma:root="true" ma:fieldsID="b3c0343a795085f52425eca36a0c9c22" ns2:_="">
    <xsd:import namespace="59791934-538b-4486-96c6-535b1b77d54e"/>
    <xsd:element name="properties">
      <xsd:complexType>
        <xsd:sequence>
          <xsd:element name="documentManagement">
            <xsd:complexType>
              <xsd:all>
                <xsd:element ref="ns2:TEMDocumentType"/>
                <xsd:element ref="ns2:ExternalKeywor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91934-538b-4486-96c6-535b1b77d54e" elementFormDefault="qualified">
    <xsd:import namespace="http://schemas.microsoft.com/office/2006/documentManagement/types"/>
    <xsd:import namespace="http://schemas.microsoft.com/office/infopath/2007/PartnerControls"/>
    <xsd:element name="TEMDocumentType" ma:index="8" ma:displayName="Tyyppi" ma:default="" ma:description="Tyyppi" ma:format="RadioButtons" ma:internalName="TEMDocumentType">
      <xsd:simpleType>
        <xsd:restriction base="dms:Choice">
          <xsd:enumeration value="Ohje"/>
          <xsd:enumeration value="Muistio"/>
          <xsd:enumeration value="Lomake"/>
          <xsd:enumeration value="Raportti"/>
          <xsd:enumeration value="Esityslista"/>
          <xsd:enumeration value="Pöytäkirja"/>
          <xsd:enumeration value="Sopimus"/>
          <xsd:enumeration value="Kutsu"/>
          <xsd:enumeration value="Työnjako/Vastuunjako"/>
          <xsd:enumeration value="Organisaatiokaavio"/>
          <xsd:enumeration value="Esitysaineisto"/>
          <xsd:enumeration value="Muu"/>
        </xsd:restriction>
      </xsd:simpleType>
    </xsd:element>
    <xsd:element name="ExternalKeyword" ma:index="9" nillable="true" ma:displayName="Ulkoinen asiasana" ma:internalName="ExternalKeyword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4977A7-889C-4615-BBDA-338D2256BCD9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59791934-538b-4486-96c6-535b1b77d54e"/>
    <ds:schemaRef ds:uri="http://schemas.microsoft.com/office/2006/documentManagement/types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864913E-A1DE-4D05-AF8F-F801DDF0C6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D3101D-B760-413F-BA43-EEB60029E4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791934-538b-4486-96c6-535b1b77d5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PowerPoint_pohja_A4_29092020</Template>
  <TotalTime>1652</TotalTime>
  <Words>582</Words>
  <Application>Microsoft Office PowerPoint</Application>
  <PresentationFormat>Näytössä katseltava diaesitys (4:3)</PresentationFormat>
  <Paragraphs>119</Paragraphs>
  <Slides>25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25</vt:i4>
      </vt:variant>
    </vt:vector>
  </HeadingPairs>
  <TitlesOfParts>
    <vt:vector size="28" baseType="lpstr">
      <vt:lpstr>Arial</vt:lpstr>
      <vt:lpstr>Calibri</vt:lpstr>
      <vt:lpstr>TEM_DB02_normal_FI_V____RGB</vt:lpstr>
      <vt:lpstr>Työolobarometri 2020 –  ennakkotiedot</vt:lpstr>
      <vt:lpstr>Esityksen sisältö</vt:lpstr>
      <vt:lpstr>Työolobarometri </vt:lpstr>
      <vt:lpstr>PowerPoint-esitys</vt:lpstr>
      <vt:lpstr>Arviot oman työpaikan taloudellisen tilanteen muutoksesta, balanssiluvut 1992–2020, %-yksikköä</vt:lpstr>
      <vt:lpstr>Henkilöstön määrän muutokset työpaikalla viimeksi kuluneen 12 kuukauden aikana 1992–2020, %</vt:lpstr>
      <vt:lpstr>Mahdollinen lomautus seuraavan 12 kuukauden aikana 1992–2020, %</vt:lpstr>
      <vt:lpstr>Mahdollinen irtisanominen seuraavan 12 kuukauden aikana 1992–2020, %</vt:lpstr>
      <vt:lpstr>Koronan vaikutus työmäärään sukupuolen mukaan 2020, % </vt:lpstr>
      <vt:lpstr>Koronan vaikutus työmäärään sosioekonomisen aseman ja työnantajasektorin mukaan 2020, % </vt:lpstr>
      <vt:lpstr>Varmuus oman työpaikan säilymisestä 2003–2020, %</vt:lpstr>
      <vt:lpstr>Usko ammattia ja työkokemusta vastaavan työn saantiin, jos jää työttömäksi 1998–2020, %</vt:lpstr>
      <vt:lpstr>PowerPoint-esitys</vt:lpstr>
      <vt:lpstr>Muutokset töiden organisoinnissa ja tekemisessä työpaikalla sekä omassa työssä viimeksi kuluneen 12 kuukauden aikana 2016–2020, %</vt:lpstr>
      <vt:lpstr>Sähköisten työtilojen ja pikaviestintävälineiden käyttö työssä sukupuolen mukaan 2015–2020, %</vt:lpstr>
      <vt:lpstr>Osallistunut työnantajan kustantamaan koulutukseen viimeisen 12 kuukauden aikana 2001–2020, %</vt:lpstr>
      <vt:lpstr>Koulutukseen käytettyjen työpäivien lukumäärä viimeisen 12 kuukauden aikana (keskiarvo ja mediaani) 2001–2020</vt:lpstr>
      <vt:lpstr>Opiskellut työssä ohjatusti, itsenäisesti tai verkkomateriaalin avulla 2018–2020, % </vt:lpstr>
      <vt:lpstr>PowerPoint-esitys</vt:lpstr>
      <vt:lpstr>Joustavan työajan järjestelmä ja työaikapankki 2006–2020, %  </vt:lpstr>
      <vt:lpstr>Etätyö viimeisen 12 kuukauden aikana 2012–2020, %</vt:lpstr>
      <vt:lpstr>Etätyö sukupuolen, sosioekonomisen aseman ja työnantajasektorin mukaan 2019–2020, %</vt:lpstr>
      <vt:lpstr>Yleinen tyytyväisyys etätyön sujumiseen koronatilanteen aikana 2020, % </vt:lpstr>
      <vt:lpstr>Lopuksi</vt:lpstr>
      <vt:lpstr>PowerPoint-esitys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Keyriläinen Marianne (TEM)</dc:creator>
  <cp:lastModifiedBy>Keskitalo Johanna (TEM)</cp:lastModifiedBy>
  <cp:revision>51</cp:revision>
  <cp:lastPrinted>2016-06-14T09:11:17Z</cp:lastPrinted>
  <dcterms:created xsi:type="dcterms:W3CDTF">2021-02-12T07:34:20Z</dcterms:created>
  <dcterms:modified xsi:type="dcterms:W3CDTF">2021-03-19T13:02:34Z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0x01010073A4205F1AB04B778370FAAF380291E000E146ABAF2260CC4397E0AB897BAC756D</vt:lpwstr>
  </property>
</Properties>
</file>