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7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68" r:id="rId15"/>
  </p:sldIdLst>
  <p:sldSz cx="9144000" cy="5143500" type="screen16x9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howGuides="1">
      <p:cViewPr varScale="1">
        <p:scale>
          <a:sx n="91" d="100"/>
          <a:sy n="91" d="100"/>
        </p:scale>
        <p:origin x="584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03011220\Work%20Folders\Omat%20tiedostot\InvestointiasteetFISEDE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476963912222319E-2"/>
          <c:y val="6.2308246636193228E-2"/>
          <c:w val="0.85501520858603441"/>
          <c:h val="0.57154633201268268"/>
        </c:manualLayout>
      </c:layout>
      <c:lineChart>
        <c:grouping val="standard"/>
        <c:varyColors val="0"/>
        <c:ser>
          <c:idx val="0"/>
          <c:order val="0"/>
          <c:tx>
            <c:strRef>
              <c:f>INVdata!$R$19</c:f>
              <c:strCache>
                <c:ptCount val="1"/>
                <c:pt idx="0">
                  <c:v> Saksa</c:v>
                </c:pt>
              </c:strCache>
            </c:strRef>
          </c:tx>
          <c:spPr>
            <a:ln w="44450" cap="rnd">
              <a:solidFill>
                <a:srgbClr val="A34E96"/>
              </a:solidFill>
              <a:round/>
            </a:ln>
            <a:effectLst/>
          </c:spPr>
          <c:marker>
            <c:symbol val="none"/>
          </c:marker>
          <c:cat>
            <c:numRef>
              <c:f>INVdata!$A$20:$A$33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INVdata!$R$20:$R$33</c:f>
              <c:numCache>
                <c:formatCode>General</c:formatCode>
                <c:ptCount val="14"/>
                <c:pt idx="0">
                  <c:v>12.197830376467927</c:v>
                </c:pt>
                <c:pt idx="1">
                  <c:v>12.634283923534943</c:v>
                </c:pt>
                <c:pt idx="2">
                  <c:v>13.040788149114883</c:v>
                </c:pt>
                <c:pt idx="3">
                  <c:v>13.236901481024617</c:v>
                </c:pt>
                <c:pt idx="4">
                  <c:v>11.681881737038061</c:v>
                </c:pt>
                <c:pt idx="5">
                  <c:v>11.965458167639513</c:v>
                </c:pt>
                <c:pt idx="6">
                  <c:v>12.415394063156651</c:v>
                </c:pt>
                <c:pt idx="7">
                  <c:v>12.06401862043462</c:v>
                </c:pt>
                <c:pt idx="8">
                  <c:v>11.773805480072465</c:v>
                </c:pt>
                <c:pt idx="9">
                  <c:v>12.065990832337954</c:v>
                </c:pt>
                <c:pt idx="10">
                  <c:v>12.040729977762179</c:v>
                </c:pt>
                <c:pt idx="11">
                  <c:v>11.992056333570694</c:v>
                </c:pt>
                <c:pt idx="12">
                  <c:v>12.025758694551069</c:v>
                </c:pt>
                <c:pt idx="13">
                  <c:v>12.144861193148257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A39-425B-B0CC-0620AA0356FD}"/>
            </c:ext>
          </c:extLst>
        </c:ser>
        <c:ser>
          <c:idx val="1"/>
          <c:order val="1"/>
          <c:tx>
            <c:strRef>
              <c:f>INVdata!$S$19</c:f>
              <c:strCache>
                <c:ptCount val="1"/>
                <c:pt idx="0">
                  <c:v> Suomi</c:v>
                </c:pt>
              </c:strCache>
            </c:strRef>
          </c:tx>
          <c:spPr>
            <a:ln w="44450" cap="rnd">
              <a:solidFill>
                <a:srgbClr val="304E88"/>
              </a:solidFill>
              <a:round/>
            </a:ln>
            <a:effectLst/>
          </c:spPr>
          <c:marker>
            <c:symbol val="none"/>
          </c:marker>
          <c:cat>
            <c:numRef>
              <c:f>INVdata!$A$20:$A$33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INVdata!$S$20:$S$33</c:f>
              <c:numCache>
                <c:formatCode>General</c:formatCode>
                <c:ptCount val="14"/>
                <c:pt idx="0">
                  <c:v>12.884230504845274</c:v>
                </c:pt>
                <c:pt idx="1">
                  <c:v>12.815878202231568</c:v>
                </c:pt>
                <c:pt idx="2">
                  <c:v>14.227908073575442</c:v>
                </c:pt>
                <c:pt idx="3">
                  <c:v>14.933070398686702</c:v>
                </c:pt>
                <c:pt idx="4">
                  <c:v>13.563572687249005</c:v>
                </c:pt>
                <c:pt idx="5">
                  <c:v>12.14751469802245</c:v>
                </c:pt>
                <c:pt idx="6">
                  <c:v>12.161894457735857</c:v>
                </c:pt>
                <c:pt idx="7">
                  <c:v>12.001421471222717</c:v>
                </c:pt>
                <c:pt idx="8">
                  <c:v>11.08105715606527</c:v>
                </c:pt>
                <c:pt idx="9">
                  <c:v>10.828620652734653</c:v>
                </c:pt>
                <c:pt idx="10">
                  <c:v>10.887250419143422</c:v>
                </c:pt>
                <c:pt idx="11">
                  <c:v>11.46047863453555</c:v>
                </c:pt>
                <c:pt idx="12">
                  <c:v>11.618101584692619</c:v>
                </c:pt>
                <c:pt idx="13">
                  <c:v>11.532615443899724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A39-425B-B0CC-0620AA0356FD}"/>
            </c:ext>
          </c:extLst>
        </c:ser>
        <c:ser>
          <c:idx val="2"/>
          <c:order val="2"/>
          <c:tx>
            <c:strRef>
              <c:f>INVdata!$T$19</c:f>
              <c:strCache>
                <c:ptCount val="1"/>
                <c:pt idx="0">
                  <c:v> Ruotsi</c:v>
                </c:pt>
              </c:strCache>
            </c:strRef>
          </c:tx>
          <c:spPr>
            <a:ln w="44450" cap="rnd">
              <a:solidFill>
                <a:srgbClr val="479A36"/>
              </a:solidFill>
              <a:round/>
            </a:ln>
            <a:effectLst/>
          </c:spPr>
          <c:marker>
            <c:symbol val="none"/>
          </c:marker>
          <c:cat>
            <c:numRef>
              <c:f>INVdata!$A$20:$A$33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INVdata!$T$20:$T$33</c:f>
              <c:numCache>
                <c:formatCode>General</c:formatCode>
                <c:ptCount val="14"/>
                <c:pt idx="0">
                  <c:v>14.506217269280096</c:v>
                </c:pt>
                <c:pt idx="1">
                  <c:v>14.894351421958119</c:v>
                </c:pt>
                <c:pt idx="2">
                  <c:v>15.546550830464746</c:v>
                </c:pt>
                <c:pt idx="3">
                  <c:v>16.258575025186627</c:v>
                </c:pt>
                <c:pt idx="4">
                  <c:v>14.593307612464002</c:v>
                </c:pt>
                <c:pt idx="5">
                  <c:v>14.203376786127798</c:v>
                </c:pt>
                <c:pt idx="6">
                  <c:v>14.48835755275204</c:v>
                </c:pt>
                <c:pt idx="7">
                  <c:v>14.728219013351241</c:v>
                </c:pt>
                <c:pt idx="8">
                  <c:v>14.470239185106065</c:v>
                </c:pt>
                <c:pt idx="9">
                  <c:v>14.749633651997943</c:v>
                </c:pt>
                <c:pt idx="10">
                  <c:v>14.860849930608827</c:v>
                </c:pt>
                <c:pt idx="11">
                  <c:v>14.414466592954001</c:v>
                </c:pt>
                <c:pt idx="12">
                  <c:v>14.685030006554074</c:v>
                </c:pt>
                <c:pt idx="13">
                  <c:v>15.035460015847212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A39-425B-B0CC-0620AA0356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53716000"/>
        <c:axId val="553715672"/>
      </c:lineChart>
      <c:catAx>
        <c:axId val="55371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i-FI"/>
          </a:p>
        </c:txPr>
        <c:crossAx val="553715672"/>
        <c:crosses val="autoZero"/>
        <c:auto val="1"/>
        <c:lblAlgn val="ctr"/>
        <c:lblOffset val="100"/>
        <c:noMultiLvlLbl val="0"/>
      </c:catAx>
      <c:valAx>
        <c:axId val="553715672"/>
        <c:scaling>
          <c:orientation val="minMax"/>
          <c:max val="18"/>
          <c:min val="10"/>
        </c:scaling>
        <c:delete val="0"/>
        <c:axPos val="l"/>
        <c:majorGridlines>
          <c:spPr>
            <a:ln w="444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i-FI"/>
          </a:p>
        </c:txPr>
        <c:crossAx val="553716000"/>
        <c:crosses val="autoZero"/>
        <c:crossBetween val="between"/>
        <c:majorUnit val="2"/>
        <c:minorUnit val="2"/>
      </c:valAx>
      <c:spPr>
        <a:noFill/>
        <a:ln w="12700"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4.6620121918820624E-2"/>
          <c:y val="0.79265721187069293"/>
          <c:w val="0.49563243226266052"/>
          <c:h val="5.40363926012432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fi-FI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0.69565</cdr:x>
      <cdr:y>0.7913</cdr:y>
    </cdr:from>
    <cdr:to>
      <cdr:x>0.98854</cdr:x>
      <cdr:y>0.8826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4608512" y="3744416"/>
          <a:ext cx="1940302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Lähde:</a:t>
          </a:r>
          <a:r>
            <a:rPr lang="fi-FI" sz="1200" baseline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AMECO, VM</a:t>
          </a:r>
          <a:endParaRPr lang="fi-FI" sz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06/2019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0579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910"/>
          <a:stretch/>
        </p:blipFill>
        <p:spPr>
          <a:xfrm>
            <a:off x="-2790" y="1501504"/>
            <a:ext cx="9146790" cy="36419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347615"/>
            <a:ext cx="7200800" cy="1224136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0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4548978"/>
            <a:ext cx="4865804" cy="321128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2643758"/>
            <a:ext cx="7200800" cy="351437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0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25" y="336807"/>
            <a:ext cx="3416400" cy="85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6D8E-3BBF-4559-A944-858650886418}" type="datetime1">
              <a:rPr lang="fi-FI" smtClean="0"/>
              <a:t>14.8.2019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867200"/>
            <a:ext cx="1595701" cy="1296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D668-9E7C-4320-927C-A1F49686FDD4}" type="datetime1">
              <a:rPr lang="fi-FI" smtClean="0"/>
              <a:t>14.8.2019</a:t>
            </a:fld>
            <a:endParaRPr lang="fi-FI"/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867200"/>
            <a:ext cx="1595701" cy="129600"/>
          </a:xfrm>
          <a:prstGeom prst="rect">
            <a:avLst/>
          </a:prstGeom>
        </p:spPr>
      </p:pic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CD444-EEF8-41CE-900E-E47E39595C60}" type="datetime1">
              <a:rPr lang="fi-FI" smtClean="0"/>
              <a:t>14.8.2019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8" y="206478"/>
            <a:ext cx="8715829" cy="47253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1905000"/>
            <a:ext cx="6923314" cy="131482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8" y="205200"/>
            <a:ext cx="8715829" cy="4726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1905000"/>
            <a:ext cx="6923314" cy="131482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8" y="205200"/>
            <a:ext cx="8715829" cy="4726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1905000"/>
            <a:ext cx="6923314" cy="131482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910"/>
          <a:stretch/>
        </p:blipFill>
        <p:spPr>
          <a:xfrm>
            <a:off x="-2790" y="1501504"/>
            <a:ext cx="9146790" cy="3641996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25" y="336807"/>
            <a:ext cx="3416400" cy="855545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1491630"/>
            <a:ext cx="3209346" cy="1404156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1491630"/>
            <a:ext cx="4220006" cy="1404156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910"/>
          <a:stretch/>
        </p:blipFill>
        <p:spPr>
          <a:xfrm>
            <a:off x="-2790" y="1501504"/>
            <a:ext cx="9146790" cy="36419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329612"/>
            <a:ext cx="7200800" cy="1098122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0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2427734"/>
            <a:ext cx="7200800" cy="36004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4550400"/>
            <a:ext cx="4865804" cy="321128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2787775"/>
            <a:ext cx="7200800" cy="28803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0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668448" y="303610"/>
            <a:ext cx="936000" cy="936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90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 smtClean="0"/>
              <a:t>Hanketunnus   </a:t>
            </a:r>
            <a:r>
              <a:rPr lang="fr-FR" dirty="0" smtClean="0"/>
              <a:t>2,6 x 2,6 cm    155 x 155 px</a:t>
            </a:r>
            <a:endParaRPr lang="fi-FI" dirty="0"/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25" y="336807"/>
            <a:ext cx="3416400" cy="85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11216-412F-44BC-A83A-B2A80E9EC161}" type="datetime1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4000" y="1377043"/>
            <a:ext cx="7380000" cy="321758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FAE37-2DE2-41BD-97FD-C689329C0CB9}" type="datetime1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04000" y="1043868"/>
            <a:ext cx="7380000" cy="377428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 smtClean="0"/>
              <a:t>Lisää väliotsikko napsauttamalla</a:t>
            </a:r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039500"/>
            <a:ext cx="3780000" cy="3584478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400"/>
            </a:lvl1pPr>
            <a:lvl2pPr>
              <a:spcBef>
                <a:spcPts val="0"/>
              </a:spcBef>
              <a:spcAft>
                <a:spcPts val="1200"/>
              </a:spcAft>
              <a:defRPr sz="1400"/>
            </a:lvl2pPr>
            <a:lvl3pPr>
              <a:spcBef>
                <a:spcPts val="0"/>
              </a:spcBef>
              <a:spcAft>
                <a:spcPts val="1200"/>
              </a:spcAft>
              <a:defRPr sz="1400"/>
            </a:lvl3pPr>
            <a:lvl4pPr>
              <a:spcBef>
                <a:spcPts val="0"/>
              </a:spcBef>
              <a:spcAft>
                <a:spcPts val="1200"/>
              </a:spcAft>
              <a:defRPr sz="1400"/>
            </a:lvl4pPr>
            <a:lvl5pPr>
              <a:spcBef>
                <a:spcPts val="0"/>
              </a:spcBef>
              <a:spcAft>
                <a:spcPts val="120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039500"/>
            <a:ext cx="3816000" cy="3584478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400"/>
            </a:lvl1pPr>
            <a:lvl2pPr>
              <a:spcAft>
                <a:spcPts val="1200"/>
              </a:spcAft>
              <a:defRPr sz="1400"/>
            </a:lvl2pPr>
            <a:lvl3pPr>
              <a:spcAft>
                <a:spcPts val="1200"/>
              </a:spcAft>
              <a:defRPr sz="1400"/>
            </a:lvl3pPr>
            <a:lvl4pPr>
              <a:spcAft>
                <a:spcPts val="1200"/>
              </a:spcAft>
              <a:defRPr sz="1400"/>
            </a:lvl4pPr>
            <a:lvl5pPr>
              <a:spcAft>
                <a:spcPts val="120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385D-328E-49CF-8A2F-B87A2E90108C}" type="datetime1">
              <a:rPr lang="fi-FI" smtClean="0"/>
              <a:t>14.8.2019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039586"/>
            <a:ext cx="3816000" cy="3584392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400"/>
            </a:lvl1pPr>
            <a:lvl2pPr>
              <a:spcAft>
                <a:spcPts val="1200"/>
              </a:spcAft>
              <a:defRPr sz="1400"/>
            </a:lvl2pPr>
            <a:lvl3pPr>
              <a:spcAft>
                <a:spcPts val="1200"/>
              </a:spcAft>
              <a:defRPr sz="1400"/>
            </a:lvl3pPr>
            <a:lvl4pPr>
              <a:spcAft>
                <a:spcPts val="1200"/>
              </a:spcAft>
              <a:defRPr sz="1400"/>
            </a:lvl4pPr>
            <a:lvl5pPr>
              <a:spcAft>
                <a:spcPts val="1200"/>
              </a:spcAft>
              <a:defRPr sz="14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166E-3385-4E75-90B8-42D60FB3A95F}" type="datetime1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612000" y="1107000"/>
            <a:ext cx="3455988" cy="345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9,6 x 9,6 cm | </a:t>
            </a:r>
            <a:r>
              <a:rPr lang="fr-FR" dirty="0" smtClean="0"/>
              <a:t>565 px x 565 px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039586"/>
            <a:ext cx="3816000" cy="3584392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400"/>
            </a:lvl1pPr>
            <a:lvl2pPr>
              <a:spcAft>
                <a:spcPts val="1200"/>
              </a:spcAft>
              <a:defRPr sz="1400"/>
            </a:lvl2pPr>
            <a:lvl3pPr>
              <a:spcAft>
                <a:spcPts val="1200"/>
              </a:spcAft>
              <a:defRPr sz="1400"/>
            </a:lvl3pPr>
            <a:lvl4pPr>
              <a:spcAft>
                <a:spcPts val="1200"/>
              </a:spcAft>
              <a:defRPr sz="1400"/>
            </a:lvl4pPr>
            <a:lvl5pPr>
              <a:spcAft>
                <a:spcPts val="1200"/>
              </a:spcAft>
              <a:defRPr sz="14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5906-2EEB-49D6-AE2A-991E992C9A6F}" type="datetime1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611560" y="1106999"/>
            <a:ext cx="3456000" cy="100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 smtClean="0"/>
              <a:t>Lisää kuva                                    2,8 x 9,6 cm </a:t>
            </a:r>
            <a:r>
              <a:rPr lang="fr-FR" dirty="0" smtClean="0"/>
              <a:t>| 165 cm x 565 px</a:t>
            </a:r>
            <a:endParaRPr lang="fi-FI" dirty="0" smtClean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611560" y="2355726"/>
            <a:ext cx="3456000" cy="100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2,8 x 9,6 cm </a:t>
            </a:r>
            <a:r>
              <a:rPr lang="fr-FR" dirty="0" smtClean="0"/>
              <a:t>| 165 cm x 565 px</a:t>
            </a:r>
            <a:endParaRPr lang="fi-FI" dirty="0" smtClean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611560" y="3571289"/>
            <a:ext cx="3456000" cy="100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2,8 x 9,6 cm </a:t>
            </a:r>
            <a:r>
              <a:rPr lang="fr-FR" dirty="0" smtClean="0"/>
              <a:t>| 165 cm x 565 px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867200"/>
            <a:ext cx="1595701" cy="1296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0200-C0E9-4DBE-8522-BFB4FA0D1DB7}" type="datetime1">
              <a:rPr lang="fi-FI" smtClean="0"/>
              <a:t>14.8.2019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612000" y="1107000"/>
            <a:ext cx="7920000" cy="345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 smtClean="0"/>
              <a:t>Lisää kuva                                                                                      koko </a:t>
            </a:r>
            <a:r>
              <a:rPr lang="fr-FR" dirty="0" smtClean="0"/>
              <a:t>9,6 x 22 cm | 565 x 1300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Kuv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867200"/>
            <a:ext cx="1595701" cy="1296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2743E-6521-4D9D-A669-2F0B70702EAC}" type="datetime1">
              <a:rPr lang="fi-FI" smtClean="0"/>
              <a:t>14.8.2019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12000" y="1113235"/>
            <a:ext cx="3816000" cy="1674019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2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726800" y="1113235"/>
            <a:ext cx="3816000" cy="1674019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2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12000" y="3057804"/>
            <a:ext cx="3816000" cy="1674019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2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726800" y="3057804"/>
            <a:ext cx="3816000" cy="1674019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2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2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19320" y="1113235"/>
            <a:ext cx="3816000" cy="378395"/>
          </a:xfrm>
        </p:spPr>
        <p:txBody>
          <a:bodyPr lIns="252000" tIns="108000" rIns="180000" bIns="144000">
            <a:noAutofit/>
          </a:bodyPr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726800" y="1113235"/>
            <a:ext cx="3816000" cy="378395"/>
          </a:xfrm>
        </p:spPr>
        <p:txBody>
          <a:bodyPr lIns="252000" tIns="108000" rIns="180000" bIns="144000">
            <a:noAutofit/>
          </a:bodyPr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12000" y="3059101"/>
            <a:ext cx="3816000" cy="378395"/>
          </a:xfrm>
        </p:spPr>
        <p:txBody>
          <a:bodyPr lIns="252000" tIns="108000" rIns="180000" bIns="144000">
            <a:noAutofit/>
          </a:bodyPr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726800" y="3059101"/>
            <a:ext cx="3816000" cy="378395"/>
          </a:xfrm>
        </p:spPr>
        <p:txBody>
          <a:bodyPr lIns="252000" tIns="108000" rIns="180000" bIns="144000">
            <a:noAutofit/>
          </a:bodyPr>
          <a:lstStyle>
            <a:lvl1pPr marL="0" indent="0">
              <a:buFontTx/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867200"/>
            <a:ext cx="1595701" cy="129600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9450" y="-1"/>
            <a:ext cx="1373365" cy="2645861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03992" y="108858"/>
            <a:ext cx="7380376" cy="8898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03992" y="1039586"/>
            <a:ext cx="7380376" cy="3584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03992" y="4822372"/>
            <a:ext cx="975264" cy="218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fld id="{9F10F7DF-2664-4BBB-942E-73259016D497}" type="datetime1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4822372"/>
            <a:ext cx="2895600" cy="218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488800" y="4822372"/>
            <a:ext cx="477416" cy="218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2800" dirty="0"/>
              <a:t>Valtiovarainministeri Mika </a:t>
            </a:r>
            <a:r>
              <a:rPr lang="fi-FI" sz="2800" dirty="0" smtClean="0"/>
              <a:t>Lintilän talousarvioehdotus:</a:t>
            </a: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/>
              <a:t>Luottamusta ihmisille ja yrityksille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>
          <a:xfrm>
            <a:off x="1146628" y="2643758"/>
            <a:ext cx="7169787" cy="351437"/>
          </a:xfrm>
        </p:spPr>
        <p:txBody>
          <a:bodyPr/>
          <a:lstStyle/>
          <a:p>
            <a:r>
              <a:rPr lang="fi-FI" dirty="0" smtClean="0"/>
              <a:t>14. elokuuta 2019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9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504000" y="771550"/>
            <a:ext cx="8100448" cy="38230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400" b="1" dirty="0"/>
              <a:t>Valtiosihteeri </a:t>
            </a:r>
            <a:r>
              <a:rPr lang="fi-FI" sz="1400" b="1" dirty="0" smtClean="0"/>
              <a:t>Martti Hetemäki kartoittaa </a:t>
            </a:r>
            <a:r>
              <a:rPr lang="fi-FI" sz="1400" b="1" dirty="0"/>
              <a:t>toimet jo </a:t>
            </a:r>
            <a:r>
              <a:rPr lang="fi-FI" sz="1400" b="1" dirty="0" smtClean="0"/>
              <a:t>budjettiriiheen</a:t>
            </a:r>
            <a:endParaRPr lang="fi-FI" sz="1400" b="1" dirty="0"/>
          </a:p>
          <a:p>
            <a:r>
              <a:rPr lang="fi-FI" sz="1400" dirty="0"/>
              <a:t>Valtiosihteeri Hetemäki kutsutaan </a:t>
            </a:r>
            <a:r>
              <a:rPr lang="fi-FI" sz="1400" dirty="0" smtClean="0"/>
              <a:t>selvityshenkilöksi, </a:t>
            </a:r>
            <a:r>
              <a:rPr lang="fi-FI" sz="1400" dirty="0"/>
              <a:t>joka kartoittaa yksityisten investointien liikkeellelähtöä tukeva toimet syyskuun alkuun mennessä. Hallitus keskustelee esityksistä budjettiriihessä</a:t>
            </a:r>
            <a:r>
              <a:rPr lang="fi-FI" sz="1400" dirty="0" smtClean="0"/>
              <a:t>.</a:t>
            </a:r>
          </a:p>
          <a:p>
            <a:r>
              <a:rPr lang="fi-FI" sz="1400" dirty="0" smtClean="0"/>
              <a:t>Investoinnit ovat välttämättömiä kansainvälisen talouden hiipuessa</a:t>
            </a:r>
          </a:p>
          <a:p>
            <a:pPr lvl="1"/>
            <a:r>
              <a:rPr lang="fi-FI" sz="1400" dirty="0" smtClean="0"/>
              <a:t>kotimaisen kasvun vauhdittamiseksi,</a:t>
            </a:r>
          </a:p>
          <a:p>
            <a:pPr lvl="1"/>
            <a:r>
              <a:rPr lang="fi-FI" sz="1400" dirty="0" smtClean="0"/>
              <a:t>työllisyystavoitteen saavuttamiseksi ja</a:t>
            </a:r>
          </a:p>
          <a:p>
            <a:pPr lvl="1"/>
            <a:r>
              <a:rPr lang="fi-FI" sz="1400" dirty="0" smtClean="0"/>
              <a:t>tuottavuuskilpailukyvyn vahvistamiseksi.</a:t>
            </a:r>
          </a:p>
          <a:p>
            <a:r>
              <a:rPr lang="fi-FI" sz="1400" dirty="0" smtClean="0"/>
              <a:t>Investointitaso on Suomessa hiipunut jo pidemmän aikaa</a:t>
            </a:r>
          </a:p>
          <a:p>
            <a:r>
              <a:rPr lang="fi-FI" sz="1400" dirty="0" smtClean="0"/>
              <a:t>Tällä tarkoitetaan osaamista</a:t>
            </a:r>
            <a:r>
              <a:rPr lang="fi-FI" sz="1400" dirty="0" smtClean="0"/>
              <a:t>, tutkimusta ja innovaatioita sekä koneita ja laitteita</a:t>
            </a:r>
          </a:p>
          <a:p>
            <a:pPr lvl="1"/>
            <a:r>
              <a:rPr lang="fi-FI" sz="1400" dirty="0" smtClean="0"/>
              <a:t>Esim. Business Finlandin rahoitusta lisätään</a:t>
            </a:r>
          </a:p>
          <a:p>
            <a:r>
              <a:rPr lang="fi-FI" sz="1400" dirty="0" smtClean="0"/>
              <a:t>Varmistetaan suunnitteilla olevien teollisten investointien toteutuminen</a:t>
            </a:r>
          </a:p>
          <a:p>
            <a:r>
              <a:rPr lang="fi-FI" sz="1400" dirty="0" smtClean="0"/>
              <a:t>Otetaan huomioon kestävän kehityksen tavoitteet 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10</a:t>
            </a:fld>
            <a:endParaRPr lang="fi-FI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453710" y="18776"/>
            <a:ext cx="7430666" cy="889873"/>
          </a:xfrm>
        </p:spPr>
        <p:txBody>
          <a:bodyPr/>
          <a:lstStyle/>
          <a:p>
            <a:r>
              <a:rPr lang="fi-FI" dirty="0" smtClean="0"/>
              <a:t>Investoinnit liikkeelle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819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504000" y="998730"/>
            <a:ext cx="7596392" cy="3733259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Pieni- ja keskituloisten ansiotuloverotusta kevennetään 200 miljoonalla eurolla </a:t>
            </a:r>
          </a:p>
          <a:p>
            <a:r>
              <a:rPr lang="fi-FI" dirty="0" smtClean="0"/>
              <a:t>Ansiotuloverotukseen tehdään ansiotason nousua vastaava indeksitarkistus</a:t>
            </a:r>
          </a:p>
          <a:p>
            <a:r>
              <a:rPr lang="fi-FI" dirty="0" smtClean="0"/>
              <a:t>Ulkomaisten avainhenkilötyöntekijöiden lähdeverolaki säädetään pysyväksi</a:t>
            </a:r>
          </a:p>
          <a:p>
            <a:pPr lvl="1"/>
            <a:r>
              <a:rPr lang="fi-FI" dirty="0" smtClean="0"/>
              <a:t>Prosentin maltillinen alentaminen hallitusohjelman kustannusraameissa</a:t>
            </a:r>
          </a:p>
          <a:p>
            <a:r>
              <a:rPr lang="fi-FI" dirty="0" smtClean="0"/>
              <a:t>Solidaarisuusveroa jatketaan hallituskauden loppuun</a:t>
            </a:r>
          </a:p>
          <a:p>
            <a:r>
              <a:rPr lang="fi-FI" dirty="0" smtClean="0"/>
              <a:t>Asuntolainan korkovähennystä leikataan asteittain </a:t>
            </a:r>
          </a:p>
          <a:p>
            <a:r>
              <a:rPr lang="fi-FI" dirty="0" smtClean="0"/>
              <a:t>Kotitalousvähennystä pienennetään maltillisesti hallitusohjelman mukaisesti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11</a:t>
            </a:fld>
            <a:endParaRPr lang="fi-FI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537472" y="108858"/>
            <a:ext cx="7346896" cy="889873"/>
          </a:xfrm>
        </p:spPr>
        <p:txBody>
          <a:bodyPr/>
          <a:lstStyle/>
          <a:p>
            <a:r>
              <a:rPr lang="fi-FI" dirty="0" smtClean="0"/>
              <a:t>Veromuutokset maltillisia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4164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504000" y="1059582"/>
            <a:ext cx="7452376" cy="3600400"/>
          </a:xfrm>
        </p:spPr>
        <p:txBody>
          <a:bodyPr/>
          <a:lstStyle/>
          <a:p>
            <a:r>
              <a:rPr lang="fi-FI" dirty="0" smtClean="0"/>
              <a:t>Tupakkaveron korotuksia jatketaan asteittain hallituskauden aikana</a:t>
            </a:r>
          </a:p>
          <a:p>
            <a:pPr lvl="1"/>
            <a:r>
              <a:rPr lang="fi-FI" dirty="0"/>
              <a:t>K</a:t>
            </a:r>
            <a:r>
              <a:rPr lang="fi-FI" dirty="0" smtClean="0"/>
              <a:t>orotus ensi vuodelle 50 miljoonaa euroa</a:t>
            </a:r>
          </a:p>
          <a:p>
            <a:r>
              <a:rPr lang="fi-FI" dirty="0" smtClean="0"/>
              <a:t>Virvoitusjuomaveroa korotetaan 25 miljoonalla eurolla</a:t>
            </a:r>
          </a:p>
          <a:p>
            <a:r>
              <a:rPr lang="fi-FI" dirty="0" smtClean="0"/>
              <a:t>Liikennepolttoaineiden verotusta korotetaan 250 miljoonalla eurolla</a:t>
            </a:r>
          </a:p>
          <a:p>
            <a:pPr lvl="1"/>
            <a:r>
              <a:rPr lang="fi-FI" dirty="0" smtClean="0"/>
              <a:t>Korotus voimaan 1.8.2020</a:t>
            </a:r>
          </a:p>
          <a:p>
            <a:r>
              <a:rPr lang="fi-FI" dirty="0" smtClean="0"/>
              <a:t>Muita energiaverotuksen muutoksia ei toteuteta ensi vuodelle</a:t>
            </a:r>
          </a:p>
          <a:p>
            <a:endParaRPr lang="fi-FI" dirty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12</a:t>
            </a:fld>
            <a:endParaRPr lang="fi-FI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Välillinen verotus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840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504000" y="1131590"/>
            <a:ext cx="7596392" cy="3463033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Arki sujuvaksi – perheiden etuuksiin korotuksia ja varhaiskasvatuksen laatua parannetaan ryhmäkokoja pienentämällä</a:t>
            </a:r>
          </a:p>
          <a:p>
            <a:r>
              <a:rPr lang="fi-FI" dirty="0" smtClean="0"/>
              <a:t>Opiskelijoiden toimeentuloa vahvistetaan huoltajakorotuksella ja opintotuen indeksikorotuksella</a:t>
            </a:r>
          </a:p>
          <a:p>
            <a:r>
              <a:rPr lang="fi-FI" dirty="0" smtClean="0"/>
              <a:t>Alimpia eläkkeitä ja perusturvaa korotetaan eriarvoisuuden torjumiseksi</a:t>
            </a:r>
          </a:p>
          <a:p>
            <a:r>
              <a:rPr lang="fi-FI" dirty="0" smtClean="0"/>
              <a:t>Teiden ja ratojen kunnossapitoon lisää rahaa</a:t>
            </a:r>
          </a:p>
          <a:p>
            <a:r>
              <a:rPr lang="fi-FI" dirty="0" smtClean="0"/>
              <a:t>Luonnonsuojeluun ja ilmastonmuutoksen torjuntaan vauhtia</a:t>
            </a:r>
          </a:p>
          <a:p>
            <a:r>
              <a:rPr lang="fi-FI" dirty="0" smtClean="0"/>
              <a:t>Arjen turvallisuutta parannetaan lisäämällä poliiseja koko maassa</a:t>
            </a:r>
          </a:p>
          <a:p>
            <a:endParaRPr lang="fi-FI" dirty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13</a:t>
            </a:fld>
            <a:endParaRPr lang="fi-FI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Ihmisten luottamusta vahvistetaan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1467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Mika Lintilä</a:t>
            </a:r>
          </a:p>
          <a:p>
            <a:r>
              <a:rPr lang="fi-FI" dirty="0" smtClean="0"/>
              <a:t>Valtiovarainministeri</a:t>
            </a:r>
          </a:p>
          <a:p>
            <a:r>
              <a:rPr lang="fi-FI" dirty="0" smtClean="0"/>
              <a:t>@</a:t>
            </a:r>
            <a:r>
              <a:rPr lang="fi-FI" dirty="0" err="1" smtClean="0"/>
              <a:t>MikaLintila</a:t>
            </a:r>
            <a:endParaRPr lang="fi-FI" dirty="0" smtClean="0"/>
          </a:p>
          <a:p>
            <a:r>
              <a:rPr lang="fi-FI" dirty="0" smtClean="0"/>
              <a:t>www.vm.fi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 dirty="0"/>
              <a:t>Valtiovarainministeriön viestintä</a:t>
            </a:r>
          </a:p>
          <a:p>
            <a:r>
              <a:rPr lang="fi-FI" dirty="0" err="1"/>
              <a:t>vm-viestinta@vm.fi</a:t>
            </a:r>
            <a:endParaRPr lang="fi-FI" dirty="0"/>
          </a:p>
          <a:p>
            <a:r>
              <a:rPr lang="fi-FI" dirty="0"/>
              <a:t>Mediapalvelunumero (arkisin 8–16) 02955 30500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424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Suomen talous kasvaa hidastuen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1800" dirty="0"/>
              <a:t>Maailmantalouden kasvu </a:t>
            </a:r>
            <a:r>
              <a:rPr lang="fi-FI" sz="1800" dirty="0" smtClean="0"/>
              <a:t>vaimenee</a:t>
            </a:r>
            <a:endParaRPr lang="fi-FI" sz="1800" dirty="0"/>
          </a:p>
          <a:p>
            <a:r>
              <a:rPr lang="fi-FI" sz="1800" dirty="0"/>
              <a:t>Epävarmuuden kasvu vähentää </a:t>
            </a:r>
            <a:r>
              <a:rPr lang="fi-FI" sz="1800" dirty="0" smtClean="0"/>
              <a:t>ennustettavuutta</a:t>
            </a:r>
            <a:endParaRPr lang="fi-FI" sz="1800" dirty="0"/>
          </a:p>
          <a:p>
            <a:r>
              <a:rPr lang="fi-FI" sz="1800" dirty="0"/>
              <a:t>Kansallisen talous- ja kasvupolitiikan merkitys </a:t>
            </a:r>
            <a:r>
              <a:rPr lang="fi-FI" sz="1800" dirty="0" smtClean="0"/>
              <a:t>korostuu</a:t>
            </a:r>
            <a:endParaRPr lang="fi-FI" sz="18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</a:t>
            </a:fld>
            <a:endParaRPr lang="fi-FI" dirty="0"/>
          </a:p>
        </p:txBody>
      </p:sp>
      <p:pic>
        <p:nvPicPr>
          <p:cNvPr id="6" name="Kuvan paikkamerkki 5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1" b="1147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3795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108858"/>
            <a:ext cx="7488832" cy="889873"/>
          </a:xfrm>
        </p:spPr>
        <p:txBody>
          <a:bodyPr/>
          <a:lstStyle/>
          <a:p>
            <a:r>
              <a:rPr lang="fi-FI" dirty="0">
                <a:solidFill>
                  <a:srgbClr val="304F88"/>
                </a:solidFill>
              </a:rPr>
              <a:t>Julkisen talouden </a:t>
            </a:r>
            <a:r>
              <a:rPr lang="fi-FI" dirty="0" smtClean="0">
                <a:solidFill>
                  <a:srgbClr val="304F88"/>
                </a:solidFill>
              </a:rPr>
              <a:t>tilanne kiristyy</a:t>
            </a:r>
            <a:endParaRPr lang="fi-FI" dirty="0">
              <a:solidFill>
                <a:srgbClr val="304F88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788024" y="1131590"/>
            <a:ext cx="3600400" cy="3584478"/>
          </a:xfrm>
        </p:spPr>
        <p:txBody>
          <a:bodyPr>
            <a:normAutofit/>
          </a:bodyPr>
          <a:lstStyle/>
          <a:p>
            <a:pPr lvl="0"/>
            <a:r>
              <a:rPr lang="fi-FI" sz="1800" dirty="0" smtClean="0">
                <a:solidFill>
                  <a:prstClr val="black"/>
                </a:solidFill>
              </a:rPr>
              <a:t>Julkisen talouden tila heikentyy vaalikauden alussa</a:t>
            </a:r>
          </a:p>
          <a:p>
            <a:pPr lvl="0"/>
            <a:r>
              <a:rPr lang="fi-FI" sz="18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Työllisyysaste 75 % ja julkisen talouden tasapaino vuonna 2023</a:t>
            </a:r>
          </a:p>
          <a:p>
            <a:pPr lvl="0"/>
            <a:r>
              <a:rPr lang="fi-FI" sz="18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Hallituksella </a:t>
            </a:r>
            <a:r>
              <a:rPr lang="fi-FI" sz="1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ei ole sellaista vaihtoehtoa, jossa työllisyystavoite jää toteutumatta, mutta menojen suunnitellut lisäykset </a:t>
            </a:r>
            <a:r>
              <a:rPr lang="fi-FI" sz="1800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toteutuvat</a:t>
            </a:r>
            <a:endParaRPr lang="fi-FI" sz="1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419622"/>
            <a:ext cx="4400188" cy="2627818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251520" y="4155926"/>
            <a:ext cx="41044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/>
              <a:t>Lähde: </a:t>
            </a:r>
            <a:r>
              <a:rPr lang="fi-FI" sz="1200" dirty="0" smtClean="0"/>
              <a:t>Valtiovarainministeriön laskelma, kesäkuu 2019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154026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 rotWithShape="1">
          <a:blip r:embed="rId2"/>
          <a:srcRect l="-1" r="5027" b="1926"/>
          <a:stretch/>
        </p:blipFill>
        <p:spPr>
          <a:xfrm>
            <a:off x="827584" y="627534"/>
            <a:ext cx="6300255" cy="4248472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8776"/>
            <a:ext cx="7380376" cy="889873"/>
          </a:xfrm>
        </p:spPr>
        <p:txBody>
          <a:bodyPr/>
          <a:lstStyle/>
          <a:p>
            <a:r>
              <a:rPr lang="fi-FI" dirty="0" smtClean="0"/>
              <a:t>Työllisyyskehitys hiipumassa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693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115610"/>
            <a:ext cx="5496031" cy="3855425"/>
          </a:xfrm>
          <a:prstGeom prst="rect">
            <a:avLst/>
          </a:prstGeom>
        </p:spPr>
      </p:pic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395536" y="51470"/>
            <a:ext cx="7886700" cy="720080"/>
          </a:xfrm>
        </p:spPr>
        <p:txBody>
          <a:bodyPr>
            <a:normAutofit/>
          </a:bodyPr>
          <a:lstStyle/>
          <a:p>
            <a:r>
              <a:rPr lang="fi-FI" dirty="0"/>
              <a:t>Avoimet työpaikat yhä korkealla tasolla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6900124" y="4694036"/>
            <a:ext cx="12780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/>
              <a:t>Lähde: TEM</a:t>
            </a:r>
          </a:p>
        </p:txBody>
      </p:sp>
      <p:sp>
        <p:nvSpPr>
          <p:cNvPr id="2" name="Suorakulmio 1"/>
          <p:cNvSpPr/>
          <p:nvPr/>
        </p:nvSpPr>
        <p:spPr>
          <a:xfrm>
            <a:off x="1403648" y="759880"/>
            <a:ext cx="6194810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350" dirty="0"/>
              <a:t>Avoimet työpaikat </a:t>
            </a:r>
            <a:r>
              <a:rPr lang="fi-FI" sz="1350" dirty="0" smtClean="0"/>
              <a:t>suhteessa työttömiin </a:t>
            </a:r>
            <a:r>
              <a:rPr lang="fi-FI" sz="1350" dirty="0"/>
              <a:t>työnhakijoihin</a:t>
            </a:r>
          </a:p>
        </p:txBody>
      </p:sp>
    </p:spTree>
    <p:extLst>
      <p:ext uri="{BB962C8B-B14F-4D97-AF65-F5344CB8AC3E}">
        <p14:creationId xmlns:p14="http://schemas.microsoft.com/office/powerpoint/2010/main" val="115592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38695"/>
            <a:ext cx="7033206" cy="4594432"/>
          </a:xfrm>
          <a:prstGeom prst="rect">
            <a:avLst/>
          </a:prstGeom>
        </p:spPr>
      </p:pic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0977-BDF3-44C4-B21D-16B55D6E4C60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21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Budjettiesityksessä ensimmäisiä ratkaisuja työllisyyteen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503992" y="1275606"/>
            <a:ext cx="7308368" cy="31163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b="1" dirty="0"/>
              <a:t>Työnhakijat ja työpaikat kohtaamaan </a:t>
            </a:r>
            <a:endParaRPr lang="fi-FI" sz="1800" b="1" dirty="0" smtClean="0"/>
          </a:p>
          <a:p>
            <a:r>
              <a:rPr lang="fi-FI" sz="1800" dirty="0" smtClean="0"/>
              <a:t>Työvoima- ja elinkeinopalveluiden toimivuus </a:t>
            </a:r>
            <a:r>
              <a:rPr lang="fi-FI" sz="1800" dirty="0"/>
              <a:t>ja </a:t>
            </a:r>
            <a:r>
              <a:rPr lang="fi-FI" sz="1800" dirty="0" smtClean="0"/>
              <a:t>laatu varmistetaan</a:t>
            </a:r>
          </a:p>
          <a:p>
            <a:pPr lvl="1"/>
            <a:r>
              <a:rPr lang="fi-FI" sz="1400" dirty="0" smtClean="0"/>
              <a:t>Muun muassa työttömien määräaikaishaastattelut </a:t>
            </a:r>
          </a:p>
          <a:p>
            <a:r>
              <a:rPr lang="fi-FI" sz="1800" dirty="0" smtClean="0"/>
              <a:t>Palkkatuen rahoitus varmistetaan </a:t>
            </a:r>
            <a:endParaRPr lang="fi-FI" sz="1800" dirty="0"/>
          </a:p>
          <a:p>
            <a:r>
              <a:rPr lang="fi-FI" sz="1800" dirty="0" smtClean="0"/>
              <a:t>Lisää työpaikkaohjaajia ammatilliseen koulutukseen </a:t>
            </a:r>
          </a:p>
          <a:p>
            <a:r>
              <a:rPr lang="fi-FI" sz="1800" dirty="0" smtClean="0"/>
              <a:t>Ulkomaisen työvoiman lupaprosessien toimivuutta parannetaan</a:t>
            </a:r>
          </a:p>
          <a:p>
            <a:r>
              <a:rPr lang="fi-FI" sz="1800" dirty="0" smtClean="0"/>
              <a:t>Yritysten ulkomaisten avainhenkilöiden Suomeen tuloa helpotetaan 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511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179512" y="1228651"/>
            <a:ext cx="7740040" cy="3217580"/>
          </a:xfrm>
        </p:spPr>
        <p:txBody>
          <a:bodyPr>
            <a:normAutofit fontScale="77500" lnSpcReduction="20000"/>
          </a:bodyPr>
          <a:lstStyle/>
          <a:p>
            <a:pPr marL="355600" lvl="1" indent="0">
              <a:buNone/>
            </a:pPr>
            <a:r>
              <a:rPr lang="fi-FI" sz="2300" b="1" dirty="0" smtClean="0"/>
              <a:t>Tavoitteena </a:t>
            </a:r>
            <a:r>
              <a:rPr lang="fi-FI" sz="2300" b="1" dirty="0"/>
              <a:t>tulisi olla </a:t>
            </a:r>
            <a:r>
              <a:rPr lang="fi-FI" sz="2300" b="1" dirty="0" smtClean="0"/>
              <a:t>VM:n näkökulmasta</a:t>
            </a:r>
          </a:p>
          <a:p>
            <a:pPr lvl="1"/>
            <a:r>
              <a:rPr lang="fi-FI" sz="2300" dirty="0"/>
              <a:t>Työttömyysjaksojen lyhentäminen (</a:t>
            </a:r>
            <a:r>
              <a:rPr lang="fi-FI" sz="2300" dirty="0" smtClean="0"/>
              <a:t>esim. </a:t>
            </a:r>
            <a:r>
              <a:rPr lang="fi-FI" sz="2300" dirty="0"/>
              <a:t>1 viikko = 12 000 työpaikkaa</a:t>
            </a:r>
            <a:r>
              <a:rPr lang="fi-FI" sz="2300" dirty="0" smtClean="0"/>
              <a:t>)</a:t>
            </a:r>
          </a:p>
          <a:p>
            <a:pPr lvl="1"/>
            <a:r>
              <a:rPr lang="fi-FI" sz="2300" dirty="0" smtClean="0"/>
              <a:t>Ikääntyneiden </a:t>
            </a:r>
            <a:r>
              <a:rPr lang="fi-FI" sz="2300" dirty="0"/>
              <a:t>työllisyysasteen nostaminen</a:t>
            </a:r>
          </a:p>
          <a:p>
            <a:pPr lvl="1"/>
            <a:r>
              <a:rPr lang="fi-FI" sz="2300" dirty="0"/>
              <a:t>Osatyökykyisten työllistymisen </a:t>
            </a:r>
            <a:r>
              <a:rPr lang="fi-FI" sz="2300" dirty="0" smtClean="0"/>
              <a:t>edistäminen</a:t>
            </a:r>
            <a:endParaRPr lang="fi-FI" sz="2300" dirty="0"/>
          </a:p>
          <a:p>
            <a:pPr lvl="1"/>
            <a:r>
              <a:rPr lang="fi-FI" sz="2300" dirty="0"/>
              <a:t>Palveluiden ja etuuksien kokonaisuuden toimivuus</a:t>
            </a:r>
          </a:p>
          <a:p>
            <a:pPr lvl="1"/>
            <a:r>
              <a:rPr lang="fi-FI" sz="2300" dirty="0"/>
              <a:t>Toimenpiteet varmistavat julkisen talouden tasapainon saavuttamisen 2023 mennessä </a:t>
            </a:r>
          </a:p>
          <a:p>
            <a:pPr lvl="1"/>
            <a:r>
              <a:rPr lang="fi-FI" sz="2300" dirty="0"/>
              <a:t>Toimenpiteet ovat kustannustehokkaita eli nykyisillä resursseilla parempaa tulosta niin työnhakijoiden kuin työnantajienkin kannalta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8</a:t>
            </a:fld>
            <a:endParaRPr lang="fi-FI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467544" y="123478"/>
            <a:ext cx="8052423" cy="770024"/>
          </a:xfrm>
        </p:spPr>
        <p:txBody>
          <a:bodyPr/>
          <a:lstStyle/>
          <a:p>
            <a:r>
              <a:rPr lang="fi-FI" dirty="0" smtClean="0"/>
              <a:t>Työllisyyden vahvistaminen on avain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110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401130"/>
              </p:ext>
            </p:extLst>
          </p:nvPr>
        </p:nvGraphicFramePr>
        <p:xfrm>
          <a:off x="179512" y="843558"/>
          <a:ext cx="6624736" cy="47319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251520" y="108858"/>
            <a:ext cx="8280920" cy="889873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Suomi jäänyt kilpailijoista yksityisissä tuotannollisissa investoinneissa</a:t>
            </a:r>
            <a:endParaRPr lang="fi-FI" dirty="0"/>
          </a:p>
        </p:txBody>
      </p:sp>
      <p:sp>
        <p:nvSpPr>
          <p:cNvPr id="7" name="Suorakulmio 6"/>
          <p:cNvSpPr/>
          <p:nvPr/>
        </p:nvSpPr>
        <p:spPr>
          <a:xfrm>
            <a:off x="6804248" y="2837016"/>
            <a:ext cx="1854364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1400" b="1" i="0" u="none" strike="noStrike" kern="1200" spc="0" baseline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fi-FI" sz="1050" b="1" dirty="0">
                <a:latin typeface="Arial" panose="020B0604020202020204" pitchFamily="34" charset="0"/>
                <a:cs typeface="Arial" panose="020B0604020202020204" pitchFamily="34" charset="0"/>
              </a:rPr>
              <a:t>Yksityiset investoinnit ilman asuntoinvestointeja</a:t>
            </a:r>
          </a:p>
          <a:p>
            <a:pPr>
              <a:defRPr sz="1400" b="1" i="0" u="none" strike="noStrike" kern="1200" spc="0" baseline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fi-FI" sz="1050" b="1" dirty="0">
                <a:latin typeface="Arial" panose="020B0604020202020204" pitchFamily="34" charset="0"/>
                <a:cs typeface="Arial" panose="020B0604020202020204" pitchFamily="34" charset="0"/>
              </a:rPr>
              <a:t>suhteessa bruttokansantuotteeseen, %</a:t>
            </a:r>
          </a:p>
        </p:txBody>
      </p:sp>
    </p:spTree>
    <p:extLst>
      <p:ext uri="{BB962C8B-B14F-4D97-AF65-F5344CB8AC3E}">
        <p14:creationId xmlns:p14="http://schemas.microsoft.com/office/powerpoint/2010/main" val="29318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 fin">
  <a:themeElements>
    <a:clrScheme name="Mukautettu 6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479A36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VM_malliesitys_laajakuva_fin_v2017-04-25.pptx" id="{E8741464-4BEE-4CB4-83DA-10A54A4900BD}" vid="{BE1821DD-878F-433E-90E1-1881C0E95245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VM_malliesitys_laajakuva_fin</Template>
  <TotalTime>28</TotalTime>
  <Words>420</Words>
  <Application>Microsoft Office PowerPoint</Application>
  <PresentationFormat>Näytössä katseltava esitys (16:9)</PresentationFormat>
  <Paragraphs>86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Calibri</vt:lpstr>
      <vt:lpstr>Times New Roman</vt:lpstr>
      <vt:lpstr>Verdana</vt:lpstr>
      <vt:lpstr>VM fin</vt:lpstr>
      <vt:lpstr>Valtiovarainministeri Mika Lintilän talousarvioehdotus: Luottamusta ihmisille ja yrityksille</vt:lpstr>
      <vt:lpstr>Suomen talous kasvaa hidastuen</vt:lpstr>
      <vt:lpstr>Julkisen talouden tilanne kiristyy</vt:lpstr>
      <vt:lpstr>Työllisyyskehitys hiipumassa</vt:lpstr>
      <vt:lpstr>Avoimet työpaikat yhä korkealla tasolla</vt:lpstr>
      <vt:lpstr>PowerPoint-esitys</vt:lpstr>
      <vt:lpstr>Budjettiesityksessä ensimmäisiä ratkaisuja työllisyyteen</vt:lpstr>
      <vt:lpstr>Työllisyyden vahvistaminen on avain</vt:lpstr>
      <vt:lpstr>Suomi jäänyt kilpailijoista yksityisissä tuotannollisissa investoinneissa</vt:lpstr>
      <vt:lpstr>Investoinnit liikkeelle</vt:lpstr>
      <vt:lpstr>Veromuutokset maltillisia</vt:lpstr>
      <vt:lpstr>Välillinen verotus</vt:lpstr>
      <vt:lpstr>Ihmisten luottamusta vahvistetaan</vt:lpstr>
      <vt:lpstr>PowerPoint-esitys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Valtiovarainministeri Mika Lintilän budjettiehdotus: Luottamusta ihmisille ja yrityksille</dc:title>
  <dc:creator>Katajakoski Sara (VM)</dc:creator>
  <cp:lastModifiedBy>Katajakoski Sara (VM)</cp:lastModifiedBy>
  <cp:revision>5</cp:revision>
  <dcterms:created xsi:type="dcterms:W3CDTF">2019-08-14T11:57:59Z</dcterms:created>
  <dcterms:modified xsi:type="dcterms:W3CDTF">2019-08-14T12:32:52Z</dcterms:modified>
</cp:coreProperties>
</file>