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85" r:id="rId2"/>
    <p:sldId id="280" r:id="rId3"/>
    <p:sldId id="278" r:id="rId4"/>
    <p:sldId id="281" r:id="rId5"/>
    <p:sldId id="282" r:id="rId6"/>
    <p:sldId id="283" r:id="rId7"/>
    <p:sldId id="284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295" r:id="rId2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5356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723"/>
  </p:normalViewPr>
  <p:slideViewPr>
    <p:cSldViewPr snapToGrid="0" snapToObjects="1">
      <p:cViewPr varScale="1">
        <p:scale>
          <a:sx n="89" d="100"/>
          <a:sy n="89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0" d="100"/>
          <a:sy n="110" d="100"/>
        </p:scale>
        <p:origin x="369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31407502644696"/>
          <c:y val="2.9255319148936171E-2"/>
          <c:w val="0.74615714703538938"/>
          <c:h val="0.75897407438431885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Kasvanut</c:v>
                </c:pt>
              </c:strCache>
            </c:strRef>
          </c:tx>
          <c:spPr>
            <a:solidFill>
              <a:srgbClr val="EA0064"/>
            </a:solidFill>
            <a:ln>
              <a:solidFill>
                <a:srgbClr val="EA0064"/>
              </a:solidFill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Taul1!$A$2:$A$11</c:f>
              <c:strCache>
                <c:ptCount val="10"/>
                <c:pt idx="0">
                  <c:v>Kotihoito ja kotipalvelut</c:v>
                </c:pt>
                <c:pt idx="1">
                  <c:v>Asumispalvelut</c:v>
                </c:pt>
                <c:pt idx="2">
                  <c:v>Työikäisten sosiaalipalvelut</c:v>
                </c:pt>
                <c:pt idx="3">
                  <c:v>Taloudellinen tuki</c:v>
                </c:pt>
                <c:pt idx="4">
                  <c:v>Päihde- ja mielenterveystyö</c:v>
                </c:pt>
                <c:pt idx="5">
                  <c:v>Kasvatus- ja perheneuvonta</c:v>
                </c:pt>
                <c:pt idx="6">
                  <c:v>Ikäihmisten palvelut</c:v>
                </c:pt>
                <c:pt idx="7">
                  <c:v>Asunnottomien palvelut</c:v>
                </c:pt>
                <c:pt idx="8">
                  <c:v>Vammaispalvelut</c:v>
                </c:pt>
                <c:pt idx="9">
                  <c:v>Lastensuojelu</c:v>
                </c:pt>
              </c:strCache>
            </c:strRef>
          </c:cat>
          <c:val>
            <c:numRef>
              <c:f>Taul1!$B$2:$B$11</c:f>
              <c:numCache>
                <c:formatCode>General</c:formatCode>
                <c:ptCount val="10"/>
                <c:pt idx="0">
                  <c:v>13</c:v>
                </c:pt>
                <c:pt idx="1">
                  <c:v>2</c:v>
                </c:pt>
                <c:pt idx="2">
                  <c:v>7</c:v>
                </c:pt>
                <c:pt idx="3">
                  <c:v>14</c:v>
                </c:pt>
                <c:pt idx="4">
                  <c:v>17</c:v>
                </c:pt>
                <c:pt idx="5">
                  <c:v>2</c:v>
                </c:pt>
                <c:pt idx="6">
                  <c:v>9</c:v>
                </c:pt>
                <c:pt idx="7">
                  <c:v>1</c:v>
                </c:pt>
                <c:pt idx="8">
                  <c:v>1</c:v>
                </c:pt>
                <c:pt idx="9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3D-4668-9C53-90E06A1322A6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Pysynyt ennallaan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Taul1!$A$2:$A$11</c:f>
              <c:strCache>
                <c:ptCount val="10"/>
                <c:pt idx="0">
                  <c:v>Kotihoito ja kotipalvelut</c:v>
                </c:pt>
                <c:pt idx="1">
                  <c:v>Asumispalvelut</c:v>
                </c:pt>
                <c:pt idx="2">
                  <c:v>Työikäisten sosiaalipalvelut</c:v>
                </c:pt>
                <c:pt idx="3">
                  <c:v>Taloudellinen tuki</c:v>
                </c:pt>
                <c:pt idx="4">
                  <c:v>Päihde- ja mielenterveystyö</c:v>
                </c:pt>
                <c:pt idx="5">
                  <c:v>Kasvatus- ja perheneuvonta</c:v>
                </c:pt>
                <c:pt idx="6">
                  <c:v>Ikäihmisten palvelut</c:v>
                </c:pt>
                <c:pt idx="7">
                  <c:v>Asunnottomien palvelut</c:v>
                </c:pt>
                <c:pt idx="8">
                  <c:v>Vammaispalvelut</c:v>
                </c:pt>
                <c:pt idx="9">
                  <c:v>Lastensuojelu</c:v>
                </c:pt>
              </c:strCache>
            </c:strRef>
          </c:cat>
          <c:val>
            <c:numRef>
              <c:f>Taul1!$C$2:$C$11</c:f>
              <c:numCache>
                <c:formatCode>General</c:formatCode>
                <c:ptCount val="10"/>
                <c:pt idx="0">
                  <c:v>86</c:v>
                </c:pt>
                <c:pt idx="1">
                  <c:v>96</c:v>
                </c:pt>
                <c:pt idx="2">
                  <c:v>92</c:v>
                </c:pt>
                <c:pt idx="3">
                  <c:v>84</c:v>
                </c:pt>
                <c:pt idx="4">
                  <c:v>78</c:v>
                </c:pt>
                <c:pt idx="5">
                  <c:v>86</c:v>
                </c:pt>
                <c:pt idx="6">
                  <c:v>90</c:v>
                </c:pt>
                <c:pt idx="7">
                  <c:v>89</c:v>
                </c:pt>
                <c:pt idx="8">
                  <c:v>98</c:v>
                </c:pt>
                <c:pt idx="9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3D-4668-9C53-90E06A1322A6}"/>
            </c:ext>
          </c:extLst>
        </c:ser>
        <c:ser>
          <c:idx val="2"/>
          <c:order val="2"/>
          <c:tx>
            <c:strRef>
              <c:f>Taul1!$D$1</c:f>
              <c:strCache>
                <c:ptCount val="1"/>
                <c:pt idx="0">
                  <c:v>Vähentynyt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Taul1!$A$2:$A$11</c:f>
              <c:strCache>
                <c:ptCount val="10"/>
                <c:pt idx="0">
                  <c:v>Kotihoito ja kotipalvelut</c:v>
                </c:pt>
                <c:pt idx="1">
                  <c:v>Asumispalvelut</c:v>
                </c:pt>
                <c:pt idx="2">
                  <c:v>Työikäisten sosiaalipalvelut</c:v>
                </c:pt>
                <c:pt idx="3">
                  <c:v>Taloudellinen tuki</c:v>
                </c:pt>
                <c:pt idx="4">
                  <c:v>Päihde- ja mielenterveystyö</c:v>
                </c:pt>
                <c:pt idx="5">
                  <c:v>Kasvatus- ja perheneuvonta</c:v>
                </c:pt>
                <c:pt idx="6">
                  <c:v>Ikäihmisten palvelut</c:v>
                </c:pt>
                <c:pt idx="7">
                  <c:v>Asunnottomien palvelut</c:v>
                </c:pt>
                <c:pt idx="8">
                  <c:v>Vammaispalvelut</c:v>
                </c:pt>
                <c:pt idx="9">
                  <c:v>Lastensuojelu</c:v>
                </c:pt>
              </c:strCache>
            </c:strRef>
          </c:cat>
          <c:val>
            <c:numRef>
              <c:f>Taul1!$D$2:$D$11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2</c:v>
                </c:pt>
                <c:pt idx="4">
                  <c:v>0</c:v>
                </c:pt>
                <c:pt idx="5">
                  <c:v>5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3D-4668-9C53-90E06A1322A6}"/>
            </c:ext>
          </c:extLst>
        </c:ser>
        <c:ser>
          <c:idx val="3"/>
          <c:order val="3"/>
          <c:tx>
            <c:strRef>
              <c:f>Taul1!$E$1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bg1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Taul1!$A$2:$A$11</c:f>
              <c:strCache>
                <c:ptCount val="10"/>
                <c:pt idx="0">
                  <c:v>Kotihoito ja kotipalvelut</c:v>
                </c:pt>
                <c:pt idx="1">
                  <c:v>Asumispalvelut</c:v>
                </c:pt>
                <c:pt idx="2">
                  <c:v>Työikäisten sosiaalipalvelut</c:v>
                </c:pt>
                <c:pt idx="3">
                  <c:v>Taloudellinen tuki</c:v>
                </c:pt>
                <c:pt idx="4">
                  <c:v>Päihde- ja mielenterveystyö</c:v>
                </c:pt>
                <c:pt idx="5">
                  <c:v>Kasvatus- ja perheneuvonta</c:v>
                </c:pt>
                <c:pt idx="6">
                  <c:v>Ikäihmisten palvelut</c:v>
                </c:pt>
                <c:pt idx="7">
                  <c:v>Asunnottomien palvelut</c:v>
                </c:pt>
                <c:pt idx="8">
                  <c:v>Vammaispalvelut</c:v>
                </c:pt>
                <c:pt idx="9">
                  <c:v>Lastensuojelu</c:v>
                </c:pt>
              </c:strCache>
            </c:strRef>
          </c:cat>
          <c:val>
            <c:numRef>
              <c:f>Taul1!$E$2:$E$11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5</c:v>
                </c:pt>
                <c:pt idx="5">
                  <c:v>7</c:v>
                </c:pt>
                <c:pt idx="6">
                  <c:v>0</c:v>
                </c:pt>
                <c:pt idx="7">
                  <c:v>10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3D-4668-9C53-90E06A1322A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8"/>
        <c:overlap val="100"/>
        <c:axId val="525532800"/>
        <c:axId val="525537720"/>
      </c:barChart>
      <c:catAx>
        <c:axId val="5255328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lnSpc>
                <a:spcPct val="50000"/>
              </a:lnSpc>
              <a:defRPr sz="1400" b="0" i="0" u="none" strike="noStrike" kern="1200" baseline="0">
                <a:solidFill>
                  <a:schemeClr val="tx2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fi-FI"/>
          </a:p>
        </c:txPr>
        <c:crossAx val="525537720"/>
        <c:crosses val="autoZero"/>
        <c:auto val="1"/>
        <c:lblAlgn val="ctr"/>
        <c:lblOffset val="100"/>
        <c:noMultiLvlLbl val="0"/>
      </c:catAx>
      <c:valAx>
        <c:axId val="525537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52553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767497082705831"/>
          <c:y val="0.86353011392192991"/>
          <c:w val="0.69412618001712356"/>
          <c:h val="0.135653634261063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yriad Pro" panose="020B0503030403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6E6C163-EB8B-7E45-969D-1414387CBA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434C23-4E9D-7E4F-8984-7A57116D9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D1522-EBFB-E740-8220-72015B54434F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D07E79-0743-9A4E-82CB-BE698FE8D6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627EBC-531A-EC4A-9540-5D6EDA774E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DFF0C-23FB-3D47-8D32-D7658DF198A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299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5E722-2088-594E-B6DE-5F6385BC0A10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E15BA-1A23-D947-9DBA-49FB488C97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165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E303A-2093-1B4B-907B-37F22CDAF294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098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E303A-2093-1B4B-907B-37F22CDAF294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805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E303A-2093-1B4B-907B-37F22CDAF294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042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FE303A-2093-1B4B-907B-37F22CDAF294}" type="slidenum">
              <a:rPr lang="fi-FI" smtClean="0"/>
              <a:pPr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7485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FAF19-21EC-BE42-8CD4-9E35C5CD87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62598" y="3342065"/>
            <a:ext cx="5791202" cy="1616318"/>
          </a:xfrm>
        </p:spPr>
        <p:txBody>
          <a:bodyPr anchor="b">
            <a:normAutofit/>
          </a:bodyPr>
          <a:lstStyle>
            <a:lvl1pPr algn="l">
              <a:defRPr sz="30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DFBB34-7AEF-0D42-8FE0-766CC04D7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9650" y="5404023"/>
            <a:ext cx="3490845" cy="827881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1" i="0">
                <a:latin typeface="Myriad Pro Semibold" panose="020B05030304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0B4A3-34BF-3B42-84C8-671327FFD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C0583-5CFE-9C4B-BC6A-360BC21F5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421EC-ADD2-6543-90BA-45154B80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60C44A-8B8A-C64B-B282-B2E6A0BE65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93695" y="5404024"/>
            <a:ext cx="2160105" cy="827880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defRPr b="1" i="0">
                <a:latin typeface="Myriad Pro Semibold" panose="020B0503030403020204" pitchFamily="34" charset="0"/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B0C3C31-B7EC-7844-8A10-E0462BAB25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589" y="636362"/>
            <a:ext cx="4886322" cy="55852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8FFFA5-D71B-9748-B0BA-D31C628AA3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557000" y="635000"/>
            <a:ext cx="635000" cy="5588000"/>
          </a:xfrm>
          <a:prstGeom prst="rect">
            <a:avLst/>
          </a:prstGeom>
        </p:spPr>
      </p:pic>
      <p:pic>
        <p:nvPicPr>
          <p:cNvPr id="13" name="Picture 10">
            <a:extLst>
              <a:ext uri="{FF2B5EF4-FFF2-40B4-BE49-F238E27FC236}">
                <a16:creationId xmlns:a16="http://schemas.microsoft.com/office/drawing/2014/main" id="{798E66B9-AF33-7F46-BF15-E6C6C09C8AC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5513704" y="780019"/>
            <a:ext cx="2300963" cy="230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5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7DB8ED5-B92F-0249-8E3C-61B08A9E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71" y="363537"/>
            <a:ext cx="9331425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BD86E45-3990-8C41-BC33-6BDA229D40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997075"/>
            <a:ext cx="12192000" cy="48609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smtClean="0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21000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63E5C31-2334-524E-8E33-9C7D15606053}"/>
              </a:ext>
            </a:extLst>
          </p:cNvPr>
          <p:cNvSpPr/>
          <p:nvPr userDrawn="1"/>
        </p:nvSpPr>
        <p:spPr>
          <a:xfrm>
            <a:off x="546652" y="711821"/>
            <a:ext cx="10521841" cy="508000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7DB8ED5-B92F-0249-8E3C-61B08A9EA0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669" y="823981"/>
            <a:ext cx="9331425" cy="359879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i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E176F6A-01A6-934C-8D67-45342515AD1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6652" y="1700213"/>
            <a:ext cx="10807148" cy="432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D2AF91DE-F1F2-C648-8839-8281FD2DDE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667998" y="437322"/>
            <a:ext cx="1082399" cy="108239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050137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6652" y="6356350"/>
            <a:ext cx="2743200" cy="365125"/>
          </a:xfrm>
        </p:spPr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7DB8ED5-B92F-0249-8E3C-61B08A9E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2367278"/>
            <a:ext cx="4227129" cy="80432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9FA8AB-BB8B-FC4A-AF5D-635FF05DC1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0223500" y="491783"/>
            <a:ext cx="1415429" cy="14154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52BF82-C81F-0C4A-A82D-82CB307EC76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5784230" y="2809622"/>
            <a:ext cx="5803898" cy="2889756"/>
          </a:xfrm>
          <a:prstGeom prst="rect">
            <a:avLst/>
          </a:prstGeom>
        </p:spPr>
      </p:pic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D9336C4-E310-BA4B-A124-ED4F9F01C8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652" y="4137706"/>
            <a:ext cx="4246562" cy="1252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12D131F-40A5-7E4C-BE29-21F2CD793E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46652" y="3393375"/>
            <a:ext cx="4246562" cy="466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3FFDB904-AAFE-B246-99E3-E5C227AF87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97749" y="743884"/>
            <a:ext cx="2576514" cy="911225"/>
          </a:xfrm>
          <a:prstGeom prst="rect">
            <a:avLst/>
          </a:prstGeom>
        </p:spPr>
        <p:txBody>
          <a:bodyPr/>
          <a:lstStyle>
            <a:lvl1pPr algn="r">
              <a:lnSpc>
                <a:spcPct val="100000"/>
              </a:lnSpc>
              <a:spcBef>
                <a:spcPts val="0"/>
              </a:spcBef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186583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47DA5-A0C9-1546-A846-5A051283C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365125"/>
            <a:ext cx="9877508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128CF5-6F1F-A342-BE32-9924394EC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5B1B62-A26C-204B-8676-FD624DF0F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9ACD7A-47DF-2543-9E2E-F30E90C7F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1732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9AF49E-4591-9A48-8C26-07811A851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9727E1-70F4-F441-A512-427448FDA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3B88B-353C-AA4B-BB7C-844EF0646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4345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Otsikko ja sisältö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>
            <a:spLocks/>
          </p:cNvSpPr>
          <p:nvPr userDrawn="1"/>
        </p:nvSpPr>
        <p:spPr bwMode="auto">
          <a:xfrm>
            <a:off x="10634133" y="1"/>
            <a:ext cx="1557867" cy="1756833"/>
          </a:xfrm>
          <a:custGeom>
            <a:avLst/>
            <a:gdLst>
              <a:gd name="T0" fmla="*/ 548 w 736"/>
              <a:gd name="T1" fmla="*/ 713 h 830"/>
              <a:gd name="T2" fmla="*/ 548 w 736"/>
              <a:gd name="T3" fmla="*/ 713 h 830"/>
              <a:gd name="T4" fmla="*/ 594 w 736"/>
              <a:gd name="T5" fmla="*/ 745 h 830"/>
              <a:gd name="T6" fmla="*/ 640 w 736"/>
              <a:gd name="T7" fmla="*/ 775 h 830"/>
              <a:gd name="T8" fmla="*/ 688 w 736"/>
              <a:gd name="T9" fmla="*/ 803 h 830"/>
              <a:gd name="T10" fmla="*/ 736 w 736"/>
              <a:gd name="T11" fmla="*/ 830 h 830"/>
              <a:gd name="T12" fmla="*/ 736 w 736"/>
              <a:gd name="T13" fmla="*/ 0 h 830"/>
              <a:gd name="T14" fmla="*/ 0 w 736"/>
              <a:gd name="T15" fmla="*/ 0 h 830"/>
              <a:gd name="T16" fmla="*/ 0 w 736"/>
              <a:gd name="T17" fmla="*/ 0 h 830"/>
              <a:gd name="T18" fmla="*/ 22 w 736"/>
              <a:gd name="T19" fmla="*/ 55 h 830"/>
              <a:gd name="T20" fmla="*/ 46 w 736"/>
              <a:gd name="T21" fmla="*/ 108 h 830"/>
              <a:gd name="T22" fmla="*/ 72 w 736"/>
              <a:gd name="T23" fmla="*/ 161 h 830"/>
              <a:gd name="T24" fmla="*/ 100 w 736"/>
              <a:gd name="T25" fmla="*/ 211 h 830"/>
              <a:gd name="T26" fmla="*/ 129 w 736"/>
              <a:gd name="T27" fmla="*/ 261 h 830"/>
              <a:gd name="T28" fmla="*/ 160 w 736"/>
              <a:gd name="T29" fmla="*/ 309 h 830"/>
              <a:gd name="T30" fmla="*/ 192 w 736"/>
              <a:gd name="T31" fmla="*/ 357 h 830"/>
              <a:gd name="T32" fmla="*/ 226 w 736"/>
              <a:gd name="T33" fmla="*/ 402 h 830"/>
              <a:gd name="T34" fmla="*/ 262 w 736"/>
              <a:gd name="T35" fmla="*/ 445 h 830"/>
              <a:gd name="T36" fmla="*/ 298 w 736"/>
              <a:gd name="T37" fmla="*/ 488 h 830"/>
              <a:gd name="T38" fmla="*/ 338 w 736"/>
              <a:gd name="T39" fmla="*/ 530 h 830"/>
              <a:gd name="T40" fmla="*/ 377 w 736"/>
              <a:gd name="T41" fmla="*/ 569 h 830"/>
              <a:gd name="T42" fmla="*/ 418 w 736"/>
              <a:gd name="T43" fmla="*/ 607 h 830"/>
              <a:gd name="T44" fmla="*/ 460 w 736"/>
              <a:gd name="T45" fmla="*/ 645 h 830"/>
              <a:gd name="T46" fmla="*/ 503 w 736"/>
              <a:gd name="T47" fmla="*/ 679 h 830"/>
              <a:gd name="T48" fmla="*/ 548 w 736"/>
              <a:gd name="T49" fmla="*/ 713 h 830"/>
              <a:gd name="T50" fmla="*/ 548 w 736"/>
              <a:gd name="T51" fmla="*/ 713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736" h="830">
                <a:moveTo>
                  <a:pt x="548" y="713"/>
                </a:moveTo>
                <a:lnTo>
                  <a:pt x="548" y="713"/>
                </a:lnTo>
                <a:lnTo>
                  <a:pt x="594" y="745"/>
                </a:lnTo>
                <a:lnTo>
                  <a:pt x="640" y="775"/>
                </a:lnTo>
                <a:lnTo>
                  <a:pt x="688" y="803"/>
                </a:lnTo>
                <a:lnTo>
                  <a:pt x="736" y="830"/>
                </a:lnTo>
                <a:lnTo>
                  <a:pt x="736" y="0"/>
                </a:lnTo>
                <a:lnTo>
                  <a:pt x="0" y="0"/>
                </a:lnTo>
                <a:lnTo>
                  <a:pt x="0" y="0"/>
                </a:lnTo>
                <a:lnTo>
                  <a:pt x="22" y="55"/>
                </a:lnTo>
                <a:lnTo>
                  <a:pt x="46" y="108"/>
                </a:lnTo>
                <a:lnTo>
                  <a:pt x="72" y="161"/>
                </a:lnTo>
                <a:lnTo>
                  <a:pt x="100" y="211"/>
                </a:lnTo>
                <a:lnTo>
                  <a:pt x="129" y="261"/>
                </a:lnTo>
                <a:lnTo>
                  <a:pt x="160" y="309"/>
                </a:lnTo>
                <a:lnTo>
                  <a:pt x="192" y="357"/>
                </a:lnTo>
                <a:lnTo>
                  <a:pt x="226" y="402"/>
                </a:lnTo>
                <a:lnTo>
                  <a:pt x="262" y="445"/>
                </a:lnTo>
                <a:lnTo>
                  <a:pt x="298" y="488"/>
                </a:lnTo>
                <a:lnTo>
                  <a:pt x="338" y="530"/>
                </a:lnTo>
                <a:lnTo>
                  <a:pt x="377" y="569"/>
                </a:lnTo>
                <a:lnTo>
                  <a:pt x="418" y="607"/>
                </a:lnTo>
                <a:lnTo>
                  <a:pt x="460" y="645"/>
                </a:lnTo>
                <a:lnTo>
                  <a:pt x="503" y="679"/>
                </a:lnTo>
                <a:lnTo>
                  <a:pt x="548" y="713"/>
                </a:lnTo>
                <a:lnTo>
                  <a:pt x="548" y="713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fi-FI" sz="2400"/>
          </a:p>
        </p:txBody>
      </p:sp>
      <p:sp>
        <p:nvSpPr>
          <p:cNvPr id="3" name="Sisällön paikkamerkki 2"/>
          <p:cNvSpPr>
            <a:spLocks noGrp="1"/>
          </p:cNvSpPr>
          <p:nvPr userDrawn="1">
            <p:ph idx="1"/>
          </p:nvPr>
        </p:nvSpPr>
        <p:spPr>
          <a:xfrm>
            <a:off x="577047" y="1881330"/>
            <a:ext cx="10319487" cy="45240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 dirty="0"/>
          </a:p>
        </p:txBody>
      </p:sp>
      <p:sp>
        <p:nvSpPr>
          <p:cNvPr id="8" name="Otsikko 7"/>
          <p:cNvSpPr>
            <a:spLocks noGrp="1"/>
          </p:cNvSpPr>
          <p:nvPr userDrawn="1">
            <p:ph type="title"/>
          </p:nvPr>
        </p:nvSpPr>
        <p:spPr>
          <a:xfrm>
            <a:off x="577047" y="313787"/>
            <a:ext cx="10319487" cy="129902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 userDrawn="1">
            <p:ph type="ftr" sz="quarter" idx="11"/>
          </p:nvPr>
        </p:nvSpPr>
        <p:spPr>
          <a:xfrm>
            <a:off x="1583499" y="6497452"/>
            <a:ext cx="3648405" cy="258163"/>
          </a:xfrm>
          <a:prstGeom prst="rect">
            <a:avLst/>
          </a:prstGeom>
        </p:spPr>
        <p:txBody>
          <a:bodyPr/>
          <a:lstStyle>
            <a:lvl1pPr algn="l">
              <a:defRPr sz="106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17" name="Päivämäärän paikkamerkki 3"/>
          <p:cNvSpPr>
            <a:spLocks noGrp="1"/>
          </p:cNvSpPr>
          <p:nvPr userDrawn="1">
            <p:ph type="dt" sz="half" idx="2"/>
          </p:nvPr>
        </p:nvSpPr>
        <p:spPr>
          <a:xfrm>
            <a:off x="577047" y="6497452"/>
            <a:ext cx="911424" cy="26813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04BABE-377C-4042-9CE4-D8BB0ACFBA08}" type="datetime1">
              <a:rPr lang="fi-FI" smtClean="0"/>
              <a:pPr/>
              <a:t>4.6.2020</a:t>
            </a:fld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-1" y="6497453"/>
            <a:ext cx="538948" cy="268137"/>
          </a:xfrm>
          <a:prstGeom prst="rect">
            <a:avLst/>
          </a:prstGeom>
        </p:spPr>
        <p:txBody>
          <a:bodyPr rIns="18000" anchor="ctr"/>
          <a:lstStyle>
            <a:lvl1pPr algn="r">
              <a:defRPr sz="106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EA1DD0D-7089-48C5-B116-A19F892CF1D9}" type="slidenum">
              <a:rPr lang="fi-FI" smtClean="0"/>
              <a:pPr/>
              <a:t>‹#›</a:t>
            </a:fld>
            <a:r>
              <a:rPr lang="fi-FI" dirty="0" smtClean="0"/>
              <a:t>  </a:t>
            </a:r>
            <a:r>
              <a:rPr lang="fi-FI" b="0" dirty="0" smtClean="0">
                <a:solidFill>
                  <a:schemeClr val="bg1">
                    <a:lumMod val="65000"/>
                  </a:schemeClr>
                </a:solidFill>
              </a:rPr>
              <a:t>|</a:t>
            </a:r>
            <a:endParaRPr lang="fi-FI" sz="800" b="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" name="Group 4"/>
          <p:cNvGrpSpPr>
            <a:grpSpLocks noChangeAspect="1"/>
          </p:cNvGrpSpPr>
          <p:nvPr userDrawn="1"/>
        </p:nvGrpSpPr>
        <p:grpSpPr bwMode="auto">
          <a:xfrm>
            <a:off x="11472334" y="313267"/>
            <a:ext cx="408517" cy="558800"/>
            <a:chOff x="5420" y="148"/>
            <a:chExt cx="193" cy="264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5420" y="148"/>
              <a:ext cx="193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  <p:sp>
          <p:nvSpPr>
            <p:cNvPr id="5" name="Freeform 5"/>
            <p:cNvSpPr>
              <a:spLocks noEditPoints="1"/>
            </p:cNvSpPr>
            <p:nvPr userDrawn="1"/>
          </p:nvSpPr>
          <p:spPr bwMode="auto">
            <a:xfrm>
              <a:off x="5419" y="148"/>
              <a:ext cx="195" cy="266"/>
            </a:xfrm>
            <a:custGeom>
              <a:avLst/>
              <a:gdLst>
                <a:gd name="T0" fmla="*/ 147 w 200"/>
                <a:gd name="T1" fmla="*/ 251 h 275"/>
                <a:gd name="T2" fmla="*/ 129 w 200"/>
                <a:gd name="T3" fmla="*/ 152 h 275"/>
                <a:gd name="T4" fmla="*/ 90 w 200"/>
                <a:gd name="T5" fmla="*/ 172 h 275"/>
                <a:gd name="T6" fmla="*/ 49 w 200"/>
                <a:gd name="T7" fmla="*/ 189 h 275"/>
                <a:gd name="T8" fmla="*/ 39 w 200"/>
                <a:gd name="T9" fmla="*/ 201 h 275"/>
                <a:gd name="T10" fmla="*/ 49 w 200"/>
                <a:gd name="T11" fmla="*/ 213 h 275"/>
                <a:gd name="T12" fmla="*/ 59 w 200"/>
                <a:gd name="T13" fmla="*/ 217 h 275"/>
                <a:gd name="T14" fmla="*/ 75 w 200"/>
                <a:gd name="T15" fmla="*/ 216 h 275"/>
                <a:gd name="T16" fmla="*/ 104 w 200"/>
                <a:gd name="T17" fmla="*/ 206 h 275"/>
                <a:gd name="T18" fmla="*/ 113 w 200"/>
                <a:gd name="T19" fmla="*/ 180 h 275"/>
                <a:gd name="T20" fmla="*/ 20 w 200"/>
                <a:gd name="T21" fmla="*/ 235 h 275"/>
                <a:gd name="T22" fmla="*/ 51 w 200"/>
                <a:gd name="T23" fmla="*/ 266 h 275"/>
                <a:gd name="T24" fmla="*/ 54 w 200"/>
                <a:gd name="T25" fmla="*/ 227 h 275"/>
                <a:gd name="T26" fmla="*/ 27 w 200"/>
                <a:gd name="T27" fmla="*/ 224 h 275"/>
                <a:gd name="T28" fmla="*/ 13 w 200"/>
                <a:gd name="T29" fmla="*/ 236 h 275"/>
                <a:gd name="T30" fmla="*/ 44 w 200"/>
                <a:gd name="T31" fmla="*/ 31 h 275"/>
                <a:gd name="T32" fmla="*/ 36 w 200"/>
                <a:gd name="T33" fmla="*/ 23 h 275"/>
                <a:gd name="T34" fmla="*/ 27 w 200"/>
                <a:gd name="T35" fmla="*/ 22 h 275"/>
                <a:gd name="T36" fmla="*/ 33 w 200"/>
                <a:gd name="T37" fmla="*/ 37 h 275"/>
                <a:gd name="T38" fmla="*/ 42 w 200"/>
                <a:gd name="T39" fmla="*/ 36 h 275"/>
                <a:gd name="T40" fmla="*/ 29 w 200"/>
                <a:gd name="T41" fmla="*/ 45 h 275"/>
                <a:gd name="T42" fmla="*/ 31 w 200"/>
                <a:gd name="T43" fmla="*/ 56 h 275"/>
                <a:gd name="T44" fmla="*/ 45 w 200"/>
                <a:gd name="T45" fmla="*/ 83 h 275"/>
                <a:gd name="T46" fmla="*/ 56 w 200"/>
                <a:gd name="T47" fmla="*/ 87 h 275"/>
                <a:gd name="T48" fmla="*/ 53 w 200"/>
                <a:gd name="T49" fmla="*/ 28 h 275"/>
                <a:gd name="T50" fmla="*/ 58 w 200"/>
                <a:gd name="T51" fmla="*/ 46 h 275"/>
                <a:gd name="T52" fmla="*/ 80 w 200"/>
                <a:gd name="T53" fmla="*/ 26 h 275"/>
                <a:gd name="T54" fmla="*/ 125 w 200"/>
                <a:gd name="T55" fmla="*/ 38 h 275"/>
                <a:gd name="T56" fmla="*/ 121 w 200"/>
                <a:gd name="T57" fmla="*/ 26 h 275"/>
                <a:gd name="T58" fmla="*/ 113 w 200"/>
                <a:gd name="T59" fmla="*/ 10 h 275"/>
                <a:gd name="T60" fmla="*/ 96 w 200"/>
                <a:gd name="T61" fmla="*/ 14 h 275"/>
                <a:gd name="T62" fmla="*/ 114 w 200"/>
                <a:gd name="T63" fmla="*/ 26 h 275"/>
                <a:gd name="T64" fmla="*/ 180 w 200"/>
                <a:gd name="T65" fmla="*/ 35 h 275"/>
                <a:gd name="T66" fmla="*/ 166 w 200"/>
                <a:gd name="T67" fmla="*/ 57 h 275"/>
                <a:gd name="T68" fmla="*/ 168 w 200"/>
                <a:gd name="T69" fmla="*/ 86 h 275"/>
                <a:gd name="T70" fmla="*/ 200 w 200"/>
                <a:gd name="T71" fmla="*/ 116 h 275"/>
                <a:gd name="T72" fmla="*/ 143 w 200"/>
                <a:gd name="T73" fmla="*/ 71 h 275"/>
                <a:gd name="T74" fmla="*/ 160 w 200"/>
                <a:gd name="T75" fmla="*/ 118 h 275"/>
                <a:gd name="T76" fmla="*/ 172 w 200"/>
                <a:gd name="T77" fmla="*/ 138 h 275"/>
                <a:gd name="T78" fmla="*/ 125 w 200"/>
                <a:gd name="T79" fmla="*/ 104 h 275"/>
                <a:gd name="T80" fmla="*/ 135 w 200"/>
                <a:gd name="T81" fmla="*/ 85 h 275"/>
                <a:gd name="T82" fmla="*/ 123 w 200"/>
                <a:gd name="T83" fmla="*/ 46 h 275"/>
                <a:gd name="T84" fmla="*/ 79 w 200"/>
                <a:gd name="T85" fmla="*/ 39 h 275"/>
                <a:gd name="T86" fmla="*/ 76 w 200"/>
                <a:gd name="T87" fmla="*/ 58 h 275"/>
                <a:gd name="T88" fmla="*/ 95 w 200"/>
                <a:gd name="T89" fmla="*/ 61 h 275"/>
                <a:gd name="T90" fmla="*/ 75 w 200"/>
                <a:gd name="T91" fmla="*/ 65 h 275"/>
                <a:gd name="T92" fmla="*/ 76 w 200"/>
                <a:gd name="T93" fmla="*/ 75 h 275"/>
                <a:gd name="T94" fmla="*/ 36 w 200"/>
                <a:gd name="T95" fmla="*/ 117 h 275"/>
                <a:gd name="T96" fmla="*/ 21 w 200"/>
                <a:gd name="T97" fmla="*/ 119 h 275"/>
                <a:gd name="T98" fmla="*/ 5 w 200"/>
                <a:gd name="T99" fmla="*/ 124 h 275"/>
                <a:gd name="T100" fmla="*/ 14 w 200"/>
                <a:gd name="T101" fmla="*/ 138 h 275"/>
                <a:gd name="T102" fmla="*/ 31 w 200"/>
                <a:gd name="T103" fmla="*/ 143 h 275"/>
                <a:gd name="T104" fmla="*/ 65 w 200"/>
                <a:gd name="T105" fmla="*/ 130 h 275"/>
                <a:gd name="T106" fmla="*/ 126 w 200"/>
                <a:gd name="T107" fmla="*/ 143 h 275"/>
                <a:gd name="T108" fmla="*/ 151 w 200"/>
                <a:gd name="T109" fmla="*/ 193 h 275"/>
                <a:gd name="T110" fmla="*/ 154 w 200"/>
                <a:gd name="T111" fmla="*/ 228 h 275"/>
                <a:gd name="T112" fmla="*/ 155 w 200"/>
                <a:gd name="T113" fmla="*/ 241 h 275"/>
                <a:gd name="T114" fmla="*/ 172 w 200"/>
                <a:gd name="T115" fmla="*/ 243 h 275"/>
                <a:gd name="T116" fmla="*/ 174 w 200"/>
                <a:gd name="T117" fmla="*/ 255 h 275"/>
                <a:gd name="T118" fmla="*/ 192 w 200"/>
                <a:gd name="T119" fmla="*/ 241 h 275"/>
                <a:gd name="T120" fmla="*/ 187 w 200"/>
                <a:gd name="T121" fmla="*/ 205 h 275"/>
                <a:gd name="T122" fmla="*/ 177 w 200"/>
                <a:gd name="T123" fmla="*/ 175 h 275"/>
                <a:gd name="T124" fmla="*/ 174 w 200"/>
                <a:gd name="T125" fmla="*/ 1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0" h="275">
                  <a:moveTo>
                    <a:pt x="54" y="255"/>
                  </a:moveTo>
                  <a:cubicBezTo>
                    <a:pt x="60" y="258"/>
                    <a:pt x="63" y="260"/>
                    <a:pt x="67" y="262"/>
                  </a:cubicBezTo>
                  <a:cubicBezTo>
                    <a:pt x="77" y="267"/>
                    <a:pt x="99" y="275"/>
                    <a:pt x="128" y="272"/>
                  </a:cubicBezTo>
                  <a:cubicBezTo>
                    <a:pt x="152" y="270"/>
                    <a:pt x="165" y="262"/>
                    <a:pt x="167" y="260"/>
                  </a:cubicBezTo>
                  <a:cubicBezTo>
                    <a:pt x="163" y="259"/>
                    <a:pt x="160" y="257"/>
                    <a:pt x="156" y="254"/>
                  </a:cubicBezTo>
                  <a:cubicBezTo>
                    <a:pt x="156" y="254"/>
                    <a:pt x="156" y="255"/>
                    <a:pt x="156" y="256"/>
                  </a:cubicBezTo>
                  <a:cubicBezTo>
                    <a:pt x="156" y="258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5" y="260"/>
                    <a:pt x="155" y="260"/>
                  </a:cubicBezTo>
                  <a:cubicBezTo>
                    <a:pt x="155" y="260"/>
                    <a:pt x="154" y="260"/>
                    <a:pt x="153" y="259"/>
                  </a:cubicBezTo>
                  <a:cubicBezTo>
                    <a:pt x="151" y="258"/>
                    <a:pt x="147" y="255"/>
                    <a:pt x="147" y="251"/>
                  </a:cubicBezTo>
                  <a:cubicBezTo>
                    <a:pt x="147" y="251"/>
                    <a:pt x="147" y="251"/>
                    <a:pt x="147" y="250"/>
                  </a:cubicBezTo>
                  <a:cubicBezTo>
                    <a:pt x="142" y="253"/>
                    <a:pt x="131" y="256"/>
                    <a:pt x="121" y="256"/>
                  </a:cubicBezTo>
                  <a:cubicBezTo>
                    <a:pt x="100" y="257"/>
                    <a:pt x="81" y="253"/>
                    <a:pt x="64" y="246"/>
                  </a:cubicBezTo>
                  <a:cubicBezTo>
                    <a:pt x="62" y="245"/>
                    <a:pt x="60" y="244"/>
                    <a:pt x="59" y="243"/>
                  </a:cubicBezTo>
                  <a:cubicBezTo>
                    <a:pt x="59" y="244"/>
                    <a:pt x="59" y="247"/>
                    <a:pt x="63" y="251"/>
                  </a:cubicBezTo>
                  <a:cubicBezTo>
                    <a:pt x="63" y="251"/>
                    <a:pt x="63" y="251"/>
                    <a:pt x="63" y="252"/>
                  </a:cubicBezTo>
                  <a:cubicBezTo>
                    <a:pt x="63" y="252"/>
                    <a:pt x="63" y="252"/>
                    <a:pt x="63" y="252"/>
                  </a:cubicBezTo>
                  <a:cubicBezTo>
                    <a:pt x="61" y="251"/>
                    <a:pt x="59" y="251"/>
                    <a:pt x="57" y="252"/>
                  </a:cubicBezTo>
                  <a:cubicBezTo>
                    <a:pt x="56" y="253"/>
                    <a:pt x="55" y="254"/>
                    <a:pt x="54" y="255"/>
                  </a:cubicBezTo>
                  <a:moveTo>
                    <a:pt x="129" y="152"/>
                  </a:moveTo>
                  <a:cubicBezTo>
                    <a:pt x="129" y="152"/>
                    <a:pt x="129" y="152"/>
                    <a:pt x="129" y="152"/>
                  </a:cubicBezTo>
                  <a:cubicBezTo>
                    <a:pt x="129" y="152"/>
                    <a:pt x="129" y="152"/>
                    <a:pt x="129" y="152"/>
                  </a:cubicBezTo>
                  <a:cubicBezTo>
                    <a:pt x="131" y="150"/>
                    <a:pt x="133" y="149"/>
                    <a:pt x="133" y="149"/>
                  </a:cubicBezTo>
                  <a:cubicBezTo>
                    <a:pt x="131" y="148"/>
                    <a:pt x="130" y="148"/>
                    <a:pt x="130" y="148"/>
                  </a:cubicBezTo>
                  <a:cubicBezTo>
                    <a:pt x="117" y="153"/>
                    <a:pt x="104" y="160"/>
                    <a:pt x="96" y="165"/>
                  </a:cubicBezTo>
                  <a:cubicBezTo>
                    <a:pt x="96" y="165"/>
                    <a:pt x="96" y="165"/>
                    <a:pt x="96" y="165"/>
                  </a:cubicBezTo>
                  <a:cubicBezTo>
                    <a:pt x="94" y="167"/>
                    <a:pt x="92" y="167"/>
                    <a:pt x="89" y="166"/>
                  </a:cubicBezTo>
                  <a:cubicBezTo>
                    <a:pt x="87" y="166"/>
                    <a:pt x="86" y="165"/>
                    <a:pt x="85" y="165"/>
                  </a:cubicBezTo>
                  <a:cubicBezTo>
                    <a:pt x="84" y="170"/>
                    <a:pt x="84" y="170"/>
                    <a:pt x="84" y="170"/>
                  </a:cubicBezTo>
                  <a:cubicBezTo>
                    <a:pt x="87" y="171"/>
                    <a:pt x="88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8" y="173"/>
                    <a:pt x="85" y="173"/>
                    <a:pt x="84" y="175"/>
                  </a:cubicBezTo>
                  <a:cubicBezTo>
                    <a:pt x="86" y="179"/>
                    <a:pt x="86" y="179"/>
                    <a:pt x="86" y="179"/>
                  </a:cubicBezTo>
                  <a:cubicBezTo>
                    <a:pt x="86" y="179"/>
                    <a:pt x="89" y="177"/>
                    <a:pt x="93" y="177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93" y="177"/>
                    <a:pt x="93" y="178"/>
                    <a:pt x="93" y="178"/>
                  </a:cubicBezTo>
                  <a:cubicBezTo>
                    <a:pt x="94" y="184"/>
                    <a:pt x="84" y="192"/>
                    <a:pt x="76" y="196"/>
                  </a:cubicBezTo>
                  <a:cubicBezTo>
                    <a:pt x="68" y="199"/>
                    <a:pt x="61" y="199"/>
                    <a:pt x="60" y="198"/>
                  </a:cubicBezTo>
                  <a:cubicBezTo>
                    <a:pt x="57" y="196"/>
                    <a:pt x="55" y="194"/>
                    <a:pt x="54" y="192"/>
                  </a:cubicBezTo>
                  <a:cubicBezTo>
                    <a:pt x="53" y="190"/>
                    <a:pt x="52" y="189"/>
                    <a:pt x="51" y="189"/>
                  </a:cubicBezTo>
                  <a:cubicBezTo>
                    <a:pt x="51" y="189"/>
                    <a:pt x="51" y="189"/>
                    <a:pt x="50" y="189"/>
                  </a:cubicBezTo>
                  <a:cubicBezTo>
                    <a:pt x="50" y="189"/>
                    <a:pt x="49" y="190"/>
                    <a:pt x="49" y="189"/>
                  </a:cubicBezTo>
                  <a:cubicBezTo>
                    <a:pt x="45" y="189"/>
                    <a:pt x="40" y="189"/>
                    <a:pt x="38" y="192"/>
                  </a:cubicBezTo>
                  <a:cubicBezTo>
                    <a:pt x="40" y="192"/>
                    <a:pt x="44" y="192"/>
                    <a:pt x="45" y="193"/>
                  </a:cubicBezTo>
                  <a:cubicBezTo>
                    <a:pt x="45" y="194"/>
                    <a:pt x="45" y="194"/>
                    <a:pt x="44" y="195"/>
                  </a:cubicBezTo>
                  <a:cubicBezTo>
                    <a:pt x="43" y="195"/>
                    <a:pt x="43" y="195"/>
                    <a:pt x="43" y="196"/>
                  </a:cubicBezTo>
                  <a:cubicBezTo>
                    <a:pt x="43" y="197"/>
                    <a:pt x="48" y="200"/>
                    <a:pt x="51" y="201"/>
                  </a:cubicBezTo>
                  <a:cubicBezTo>
                    <a:pt x="52" y="202"/>
                    <a:pt x="53" y="202"/>
                    <a:pt x="53" y="203"/>
                  </a:cubicBezTo>
                  <a:cubicBezTo>
                    <a:pt x="53" y="203"/>
                    <a:pt x="54" y="203"/>
                    <a:pt x="54" y="204"/>
                  </a:cubicBezTo>
                  <a:cubicBezTo>
                    <a:pt x="54" y="204"/>
                    <a:pt x="53" y="204"/>
                    <a:pt x="53" y="204"/>
                  </a:cubicBezTo>
                  <a:cubicBezTo>
                    <a:pt x="52" y="204"/>
                    <a:pt x="49" y="203"/>
                    <a:pt x="46" y="202"/>
                  </a:cubicBezTo>
                  <a:cubicBezTo>
                    <a:pt x="44" y="201"/>
                    <a:pt x="43" y="201"/>
                    <a:pt x="41" y="200"/>
                  </a:cubicBezTo>
                  <a:cubicBezTo>
                    <a:pt x="40" y="200"/>
                    <a:pt x="39" y="200"/>
                    <a:pt x="39" y="201"/>
                  </a:cubicBezTo>
                  <a:cubicBezTo>
                    <a:pt x="39" y="201"/>
                    <a:pt x="38" y="201"/>
                    <a:pt x="38" y="201"/>
                  </a:cubicBezTo>
                  <a:cubicBezTo>
                    <a:pt x="36" y="201"/>
                    <a:pt x="32" y="202"/>
                    <a:pt x="30" y="205"/>
                  </a:cubicBezTo>
                  <a:cubicBezTo>
                    <a:pt x="29" y="207"/>
                    <a:pt x="29" y="208"/>
                    <a:pt x="30" y="210"/>
                  </a:cubicBezTo>
                  <a:cubicBezTo>
                    <a:pt x="30" y="209"/>
                    <a:pt x="33" y="206"/>
                    <a:pt x="36" y="206"/>
                  </a:cubicBezTo>
                  <a:cubicBezTo>
                    <a:pt x="36" y="207"/>
                    <a:pt x="36" y="207"/>
                    <a:pt x="36" y="208"/>
                  </a:cubicBezTo>
                  <a:cubicBezTo>
                    <a:pt x="36" y="209"/>
                    <a:pt x="36" y="211"/>
                    <a:pt x="37" y="212"/>
                  </a:cubicBezTo>
                  <a:cubicBezTo>
                    <a:pt x="39" y="213"/>
                    <a:pt x="43" y="212"/>
                    <a:pt x="46" y="212"/>
                  </a:cubicBezTo>
                  <a:cubicBezTo>
                    <a:pt x="48" y="211"/>
                    <a:pt x="50" y="211"/>
                    <a:pt x="51" y="211"/>
                  </a:cubicBezTo>
                  <a:cubicBezTo>
                    <a:pt x="52" y="211"/>
                    <a:pt x="53" y="211"/>
                    <a:pt x="54" y="211"/>
                  </a:cubicBezTo>
                  <a:cubicBezTo>
                    <a:pt x="54" y="212"/>
                    <a:pt x="54" y="212"/>
                    <a:pt x="54" y="212"/>
                  </a:cubicBezTo>
                  <a:cubicBezTo>
                    <a:pt x="54" y="212"/>
                    <a:pt x="52" y="213"/>
                    <a:pt x="49" y="213"/>
                  </a:cubicBezTo>
                  <a:cubicBezTo>
                    <a:pt x="46" y="214"/>
                    <a:pt x="41" y="214"/>
                    <a:pt x="41" y="216"/>
                  </a:cubicBezTo>
                  <a:cubicBezTo>
                    <a:pt x="41" y="216"/>
                    <a:pt x="41" y="216"/>
                    <a:pt x="41" y="217"/>
                  </a:cubicBezTo>
                  <a:cubicBezTo>
                    <a:pt x="41" y="218"/>
                    <a:pt x="41" y="218"/>
                    <a:pt x="40" y="219"/>
                  </a:cubicBezTo>
                  <a:cubicBezTo>
                    <a:pt x="39" y="220"/>
                    <a:pt x="38" y="221"/>
                    <a:pt x="38" y="224"/>
                  </a:cubicBezTo>
                  <a:cubicBezTo>
                    <a:pt x="38" y="227"/>
                    <a:pt x="41" y="230"/>
                    <a:pt x="42" y="230"/>
                  </a:cubicBezTo>
                  <a:cubicBezTo>
                    <a:pt x="42" y="230"/>
                    <a:pt x="42" y="229"/>
                    <a:pt x="42" y="229"/>
                  </a:cubicBezTo>
                  <a:cubicBezTo>
                    <a:pt x="42" y="227"/>
                    <a:pt x="41" y="225"/>
                    <a:pt x="43" y="224"/>
                  </a:cubicBezTo>
                  <a:cubicBezTo>
                    <a:pt x="43" y="224"/>
                    <a:pt x="44" y="224"/>
                    <a:pt x="44" y="225"/>
                  </a:cubicBezTo>
                  <a:cubicBezTo>
                    <a:pt x="45" y="226"/>
                    <a:pt x="46" y="226"/>
                    <a:pt x="47" y="226"/>
                  </a:cubicBezTo>
                  <a:cubicBezTo>
                    <a:pt x="49" y="227"/>
                    <a:pt x="50" y="225"/>
                    <a:pt x="52" y="223"/>
                  </a:cubicBezTo>
                  <a:cubicBezTo>
                    <a:pt x="54" y="221"/>
                    <a:pt x="56" y="219"/>
                    <a:pt x="59" y="217"/>
                  </a:cubicBezTo>
                  <a:cubicBezTo>
                    <a:pt x="63" y="215"/>
                    <a:pt x="64" y="215"/>
                    <a:pt x="64" y="216"/>
                  </a:cubicBezTo>
                  <a:cubicBezTo>
                    <a:pt x="65" y="216"/>
                    <a:pt x="64" y="217"/>
                    <a:pt x="64" y="217"/>
                  </a:cubicBezTo>
                  <a:cubicBezTo>
                    <a:pt x="64" y="218"/>
                    <a:pt x="64" y="219"/>
                    <a:pt x="64" y="219"/>
                  </a:cubicBezTo>
                  <a:cubicBezTo>
                    <a:pt x="64" y="220"/>
                    <a:pt x="64" y="220"/>
                    <a:pt x="65" y="220"/>
                  </a:cubicBezTo>
                  <a:cubicBezTo>
                    <a:pt x="66" y="220"/>
                    <a:pt x="67" y="221"/>
                    <a:pt x="67" y="222"/>
                  </a:cubicBezTo>
                  <a:cubicBezTo>
                    <a:pt x="68" y="224"/>
                    <a:pt x="65" y="226"/>
                    <a:pt x="64" y="226"/>
                  </a:cubicBezTo>
                  <a:cubicBezTo>
                    <a:pt x="65" y="227"/>
                    <a:pt x="66" y="227"/>
                    <a:pt x="67" y="226"/>
                  </a:cubicBezTo>
                  <a:cubicBezTo>
                    <a:pt x="69" y="226"/>
                    <a:pt x="71" y="224"/>
                    <a:pt x="72" y="221"/>
                  </a:cubicBezTo>
                  <a:cubicBezTo>
                    <a:pt x="73" y="220"/>
                    <a:pt x="73" y="219"/>
                    <a:pt x="74" y="219"/>
                  </a:cubicBezTo>
                  <a:cubicBezTo>
                    <a:pt x="74" y="219"/>
                    <a:pt x="75" y="219"/>
                    <a:pt x="75" y="218"/>
                  </a:cubicBezTo>
                  <a:cubicBezTo>
                    <a:pt x="75" y="218"/>
                    <a:pt x="75" y="217"/>
                    <a:pt x="75" y="216"/>
                  </a:cubicBezTo>
                  <a:cubicBezTo>
                    <a:pt x="75" y="216"/>
                    <a:pt x="75" y="215"/>
                    <a:pt x="76" y="214"/>
                  </a:cubicBezTo>
                  <a:cubicBezTo>
                    <a:pt x="76" y="213"/>
                    <a:pt x="78" y="212"/>
                    <a:pt x="80" y="212"/>
                  </a:cubicBezTo>
                  <a:cubicBezTo>
                    <a:pt x="82" y="212"/>
                    <a:pt x="83" y="211"/>
                    <a:pt x="83" y="210"/>
                  </a:cubicBezTo>
                  <a:cubicBezTo>
                    <a:pt x="82" y="207"/>
                    <a:pt x="85" y="206"/>
                    <a:pt x="87" y="205"/>
                  </a:cubicBezTo>
                  <a:cubicBezTo>
                    <a:pt x="87" y="205"/>
                    <a:pt x="87" y="205"/>
                    <a:pt x="87" y="205"/>
                  </a:cubicBezTo>
                  <a:cubicBezTo>
                    <a:pt x="87" y="205"/>
                    <a:pt x="87" y="205"/>
                    <a:pt x="88" y="206"/>
                  </a:cubicBezTo>
                  <a:cubicBezTo>
                    <a:pt x="88" y="207"/>
                    <a:pt x="89" y="210"/>
                    <a:pt x="94" y="212"/>
                  </a:cubicBezTo>
                  <a:cubicBezTo>
                    <a:pt x="94" y="211"/>
                    <a:pt x="95" y="211"/>
                    <a:pt x="95" y="211"/>
                  </a:cubicBezTo>
                  <a:cubicBezTo>
                    <a:pt x="97" y="210"/>
                    <a:pt x="98" y="210"/>
                    <a:pt x="101" y="208"/>
                  </a:cubicBezTo>
                  <a:cubicBezTo>
                    <a:pt x="102" y="207"/>
                    <a:pt x="104" y="207"/>
                    <a:pt x="105" y="206"/>
                  </a:cubicBezTo>
                  <a:cubicBezTo>
                    <a:pt x="105" y="206"/>
                    <a:pt x="105" y="206"/>
                    <a:pt x="104" y="206"/>
                  </a:cubicBezTo>
                  <a:cubicBezTo>
                    <a:pt x="104" y="205"/>
                    <a:pt x="102" y="203"/>
                    <a:pt x="101" y="201"/>
                  </a:cubicBezTo>
                  <a:cubicBezTo>
                    <a:pt x="101" y="200"/>
                    <a:pt x="101" y="199"/>
                    <a:pt x="101" y="198"/>
                  </a:cubicBezTo>
                  <a:cubicBezTo>
                    <a:pt x="101" y="198"/>
                    <a:pt x="101" y="198"/>
                    <a:pt x="101" y="198"/>
                  </a:cubicBezTo>
                  <a:cubicBezTo>
                    <a:pt x="101" y="199"/>
                    <a:pt x="104" y="202"/>
                    <a:pt x="108" y="204"/>
                  </a:cubicBezTo>
                  <a:cubicBezTo>
                    <a:pt x="111" y="202"/>
                    <a:pt x="114" y="201"/>
                    <a:pt x="117" y="199"/>
                  </a:cubicBezTo>
                  <a:cubicBezTo>
                    <a:pt x="117" y="199"/>
                    <a:pt x="118" y="198"/>
                    <a:pt x="118" y="198"/>
                  </a:cubicBezTo>
                  <a:cubicBezTo>
                    <a:pt x="118" y="198"/>
                    <a:pt x="117" y="197"/>
                    <a:pt x="117" y="196"/>
                  </a:cubicBezTo>
                  <a:cubicBezTo>
                    <a:pt x="115" y="195"/>
                    <a:pt x="113" y="193"/>
                    <a:pt x="113" y="192"/>
                  </a:cubicBezTo>
                  <a:cubicBezTo>
                    <a:pt x="113" y="191"/>
                    <a:pt x="114" y="191"/>
                    <a:pt x="114" y="191"/>
                  </a:cubicBezTo>
                  <a:cubicBezTo>
                    <a:pt x="115" y="190"/>
                    <a:pt x="115" y="188"/>
                    <a:pt x="114" y="186"/>
                  </a:cubicBezTo>
                  <a:cubicBezTo>
                    <a:pt x="113" y="184"/>
                    <a:pt x="111" y="181"/>
                    <a:pt x="113" y="180"/>
                  </a:cubicBezTo>
                  <a:cubicBezTo>
                    <a:pt x="120" y="176"/>
                    <a:pt x="127" y="173"/>
                    <a:pt x="134" y="170"/>
                  </a:cubicBezTo>
                  <a:cubicBezTo>
                    <a:pt x="138" y="168"/>
                    <a:pt x="141" y="166"/>
                    <a:pt x="144" y="165"/>
                  </a:cubicBezTo>
                  <a:cubicBezTo>
                    <a:pt x="144" y="164"/>
                    <a:pt x="143" y="161"/>
                    <a:pt x="140" y="158"/>
                  </a:cubicBezTo>
                  <a:cubicBezTo>
                    <a:pt x="137" y="156"/>
                    <a:pt x="134" y="154"/>
                    <a:pt x="131" y="153"/>
                  </a:cubicBezTo>
                  <a:cubicBezTo>
                    <a:pt x="131" y="153"/>
                    <a:pt x="130" y="152"/>
                    <a:pt x="129" y="152"/>
                  </a:cubicBezTo>
                  <a:moveTo>
                    <a:pt x="13" y="236"/>
                  </a:moveTo>
                  <a:cubicBezTo>
                    <a:pt x="13" y="236"/>
                    <a:pt x="12" y="238"/>
                    <a:pt x="14" y="240"/>
                  </a:cubicBezTo>
                  <a:cubicBezTo>
                    <a:pt x="15" y="241"/>
                    <a:pt x="17" y="242"/>
                    <a:pt x="18" y="241"/>
                  </a:cubicBezTo>
                  <a:cubicBezTo>
                    <a:pt x="19" y="240"/>
                    <a:pt x="19" y="239"/>
                    <a:pt x="19" y="238"/>
                  </a:cubicBezTo>
                  <a:cubicBezTo>
                    <a:pt x="19" y="237"/>
                    <a:pt x="19" y="237"/>
                    <a:pt x="19" y="236"/>
                  </a:cubicBezTo>
                  <a:cubicBezTo>
                    <a:pt x="19" y="235"/>
                    <a:pt x="20" y="235"/>
                    <a:pt x="20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1" y="235"/>
                  </a:cubicBezTo>
                  <a:cubicBezTo>
                    <a:pt x="21" y="235"/>
                    <a:pt x="21" y="235"/>
                    <a:pt x="22" y="235"/>
                  </a:cubicBezTo>
                  <a:cubicBezTo>
                    <a:pt x="29" y="238"/>
                    <a:pt x="38" y="243"/>
                    <a:pt x="47" y="250"/>
                  </a:cubicBezTo>
                  <a:cubicBezTo>
                    <a:pt x="48" y="250"/>
                    <a:pt x="48" y="250"/>
                    <a:pt x="49" y="251"/>
                  </a:cubicBezTo>
                  <a:cubicBezTo>
                    <a:pt x="49" y="251"/>
                    <a:pt x="49" y="251"/>
                    <a:pt x="49" y="251"/>
                  </a:cubicBezTo>
                  <a:cubicBezTo>
                    <a:pt x="48" y="252"/>
                    <a:pt x="48" y="253"/>
                    <a:pt x="47" y="255"/>
                  </a:cubicBezTo>
                  <a:cubicBezTo>
                    <a:pt x="47" y="255"/>
                    <a:pt x="47" y="256"/>
                    <a:pt x="46" y="256"/>
                  </a:cubicBezTo>
                  <a:cubicBezTo>
                    <a:pt x="44" y="260"/>
                    <a:pt x="43" y="263"/>
                    <a:pt x="43" y="266"/>
                  </a:cubicBezTo>
                  <a:cubicBezTo>
                    <a:pt x="43" y="268"/>
                    <a:pt x="45" y="269"/>
                    <a:pt x="46" y="269"/>
                  </a:cubicBezTo>
                  <a:cubicBezTo>
                    <a:pt x="49" y="269"/>
                    <a:pt x="50" y="267"/>
                    <a:pt x="51" y="266"/>
                  </a:cubicBezTo>
                  <a:cubicBezTo>
                    <a:pt x="51" y="265"/>
                    <a:pt x="51" y="264"/>
                    <a:pt x="50" y="263"/>
                  </a:cubicBezTo>
                  <a:cubicBezTo>
                    <a:pt x="49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8" y="262"/>
                    <a:pt x="49" y="258"/>
                    <a:pt x="49" y="257"/>
                  </a:cubicBezTo>
                  <a:cubicBezTo>
                    <a:pt x="52" y="250"/>
                    <a:pt x="56" y="249"/>
                    <a:pt x="57" y="249"/>
                  </a:cubicBezTo>
                  <a:cubicBezTo>
                    <a:pt x="56" y="248"/>
                    <a:pt x="54" y="244"/>
                    <a:pt x="58" y="238"/>
                  </a:cubicBezTo>
                  <a:cubicBezTo>
                    <a:pt x="60" y="234"/>
                    <a:pt x="61" y="231"/>
                    <a:pt x="62" y="228"/>
                  </a:cubicBezTo>
                  <a:cubicBezTo>
                    <a:pt x="62" y="227"/>
                    <a:pt x="61" y="226"/>
                    <a:pt x="61" y="225"/>
                  </a:cubicBezTo>
                  <a:cubicBezTo>
                    <a:pt x="60" y="224"/>
                    <a:pt x="59" y="224"/>
                    <a:pt x="58" y="223"/>
                  </a:cubicBezTo>
                  <a:cubicBezTo>
                    <a:pt x="56" y="223"/>
                    <a:pt x="54" y="225"/>
                    <a:pt x="54" y="227"/>
                  </a:cubicBezTo>
                  <a:cubicBezTo>
                    <a:pt x="54" y="230"/>
                    <a:pt x="55" y="231"/>
                    <a:pt x="56" y="231"/>
                  </a:cubicBezTo>
                  <a:cubicBezTo>
                    <a:pt x="57" y="231"/>
                    <a:pt x="57" y="231"/>
                    <a:pt x="57" y="232"/>
                  </a:cubicBezTo>
                  <a:cubicBezTo>
                    <a:pt x="56" y="235"/>
                    <a:pt x="55" y="238"/>
                    <a:pt x="53" y="240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2" y="240"/>
                    <a:pt x="51" y="239"/>
                    <a:pt x="50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1" y="234"/>
                    <a:pt x="34" y="230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8"/>
                    <a:pt x="25" y="228"/>
                    <a:pt x="25" y="228"/>
                  </a:cubicBezTo>
                  <a:cubicBezTo>
                    <a:pt x="25" y="227"/>
                    <a:pt x="26" y="227"/>
                    <a:pt x="26" y="226"/>
                  </a:cubicBezTo>
                  <a:cubicBezTo>
                    <a:pt x="26" y="225"/>
                    <a:pt x="27" y="225"/>
                    <a:pt x="27" y="224"/>
                  </a:cubicBezTo>
                  <a:cubicBezTo>
                    <a:pt x="28" y="223"/>
                    <a:pt x="28" y="222"/>
                    <a:pt x="28" y="222"/>
                  </a:cubicBezTo>
                  <a:cubicBezTo>
                    <a:pt x="28" y="222"/>
                    <a:pt x="28" y="222"/>
                    <a:pt x="27" y="223"/>
                  </a:cubicBezTo>
                  <a:cubicBezTo>
                    <a:pt x="27" y="223"/>
                    <a:pt x="26" y="223"/>
                    <a:pt x="25" y="224"/>
                  </a:cubicBezTo>
                  <a:cubicBezTo>
                    <a:pt x="22" y="225"/>
                    <a:pt x="22" y="226"/>
                    <a:pt x="20" y="226"/>
                  </a:cubicBezTo>
                  <a:cubicBezTo>
                    <a:pt x="19" y="226"/>
                    <a:pt x="19" y="226"/>
                    <a:pt x="18" y="226"/>
                  </a:cubicBezTo>
                  <a:cubicBezTo>
                    <a:pt x="18" y="225"/>
                    <a:pt x="18" y="225"/>
                    <a:pt x="17" y="225"/>
                  </a:cubicBezTo>
                  <a:cubicBezTo>
                    <a:pt x="17" y="226"/>
                    <a:pt x="16" y="227"/>
                    <a:pt x="16" y="229"/>
                  </a:cubicBezTo>
                  <a:cubicBezTo>
                    <a:pt x="15" y="230"/>
                    <a:pt x="15" y="230"/>
                    <a:pt x="15" y="230"/>
                  </a:cubicBezTo>
                  <a:cubicBezTo>
                    <a:pt x="15" y="232"/>
                    <a:pt x="15" y="232"/>
                    <a:pt x="14" y="233"/>
                  </a:cubicBezTo>
                  <a:cubicBezTo>
                    <a:pt x="14" y="234"/>
                    <a:pt x="14" y="234"/>
                    <a:pt x="13" y="235"/>
                  </a:cubicBezTo>
                  <a:cubicBezTo>
                    <a:pt x="13" y="235"/>
                    <a:pt x="13" y="235"/>
                    <a:pt x="13" y="236"/>
                  </a:cubicBezTo>
                  <a:moveTo>
                    <a:pt x="15" y="38"/>
                  </a:moveTo>
                  <a:cubicBezTo>
                    <a:pt x="18" y="38"/>
                    <a:pt x="22" y="38"/>
                    <a:pt x="23" y="37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2" y="25"/>
                    <a:pt x="19" y="25"/>
                    <a:pt x="17" y="25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5"/>
                    <a:pt x="13" y="25"/>
                  </a:cubicBezTo>
                  <a:cubicBezTo>
                    <a:pt x="11" y="27"/>
                    <a:pt x="11" y="30"/>
                    <a:pt x="11" y="30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2" y="38"/>
                    <a:pt x="15" y="38"/>
                  </a:cubicBezTo>
                  <a:close/>
                  <a:moveTo>
                    <a:pt x="44" y="34"/>
                  </a:moveTo>
                  <a:cubicBezTo>
                    <a:pt x="44" y="33"/>
                    <a:pt x="44" y="32"/>
                    <a:pt x="44" y="31"/>
                  </a:cubicBezTo>
                  <a:cubicBezTo>
                    <a:pt x="44" y="31"/>
                    <a:pt x="44" y="31"/>
                    <a:pt x="44" y="30"/>
                  </a:cubicBezTo>
                  <a:cubicBezTo>
                    <a:pt x="44" y="28"/>
                    <a:pt x="44" y="26"/>
                    <a:pt x="44" y="24"/>
                  </a:cubicBezTo>
                  <a:cubicBezTo>
                    <a:pt x="44" y="23"/>
                    <a:pt x="44" y="22"/>
                    <a:pt x="43" y="22"/>
                  </a:cubicBezTo>
                  <a:cubicBezTo>
                    <a:pt x="42" y="22"/>
                    <a:pt x="41" y="22"/>
                    <a:pt x="41" y="22"/>
                  </a:cubicBezTo>
                  <a:cubicBezTo>
                    <a:pt x="41" y="22"/>
                    <a:pt x="41" y="22"/>
                    <a:pt x="40" y="23"/>
                  </a:cubicBezTo>
                  <a:cubicBezTo>
                    <a:pt x="40" y="23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8" y="22"/>
                    <a:pt x="36" y="22"/>
                    <a:pt x="36" y="22"/>
                  </a:cubicBezTo>
                  <a:cubicBezTo>
                    <a:pt x="36" y="22"/>
                    <a:pt x="36" y="22"/>
                    <a:pt x="36" y="23"/>
                  </a:cubicBezTo>
                  <a:cubicBezTo>
                    <a:pt x="35" y="23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5" y="24"/>
                    <a:pt x="35" y="24"/>
                    <a:pt x="35" y="24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3" y="22"/>
                    <a:pt x="32" y="22"/>
                    <a:pt x="31" y="22"/>
                  </a:cubicBezTo>
                  <a:cubicBezTo>
                    <a:pt x="31" y="22"/>
                    <a:pt x="31" y="23"/>
                    <a:pt x="31" y="23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30" y="24"/>
                    <a:pt x="30" y="24"/>
                    <a:pt x="30" y="24"/>
                  </a:cubicBezTo>
                  <a:cubicBezTo>
                    <a:pt x="29" y="22"/>
                    <a:pt x="29" y="22"/>
                    <a:pt x="29" y="22"/>
                  </a:cubicBezTo>
                  <a:cubicBezTo>
                    <a:pt x="29" y="22"/>
                    <a:pt x="28" y="22"/>
                    <a:pt x="27" y="22"/>
                  </a:cubicBezTo>
                  <a:cubicBezTo>
                    <a:pt x="27" y="22"/>
                    <a:pt x="26" y="23"/>
                    <a:pt x="26" y="24"/>
                  </a:cubicBezTo>
                  <a:cubicBezTo>
                    <a:pt x="26" y="26"/>
                    <a:pt x="26" y="27"/>
                    <a:pt x="26" y="28"/>
                  </a:cubicBezTo>
                  <a:cubicBezTo>
                    <a:pt x="26" y="29"/>
                    <a:pt x="26" y="29"/>
                    <a:pt x="26" y="30"/>
                  </a:cubicBezTo>
                  <a:cubicBezTo>
                    <a:pt x="26" y="31"/>
                    <a:pt x="26" y="36"/>
                    <a:pt x="26" y="37"/>
                  </a:cubicBezTo>
                  <a:cubicBezTo>
                    <a:pt x="27" y="37"/>
                    <a:pt x="28" y="37"/>
                    <a:pt x="29" y="37"/>
                  </a:cubicBezTo>
                  <a:cubicBezTo>
                    <a:pt x="30" y="36"/>
                    <a:pt x="30" y="35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30" y="35"/>
                    <a:pt x="30" y="37"/>
                    <a:pt x="30" y="38"/>
                  </a:cubicBezTo>
                  <a:cubicBezTo>
                    <a:pt x="31" y="38"/>
                    <a:pt x="32" y="39"/>
                    <a:pt x="33" y="37"/>
                  </a:cubicBezTo>
                  <a:cubicBezTo>
                    <a:pt x="34" y="36"/>
                    <a:pt x="35" y="35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5" y="35"/>
                    <a:pt x="35" y="38"/>
                    <a:pt x="35" y="38"/>
                  </a:cubicBezTo>
                  <a:cubicBezTo>
                    <a:pt x="36" y="38"/>
                    <a:pt x="37" y="38"/>
                    <a:pt x="38" y="37"/>
                  </a:cubicBezTo>
                  <a:cubicBezTo>
                    <a:pt x="39" y="36"/>
                    <a:pt x="40" y="35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5"/>
                    <a:pt x="40" y="36"/>
                    <a:pt x="40" y="37"/>
                  </a:cubicBezTo>
                  <a:cubicBezTo>
                    <a:pt x="40" y="37"/>
                    <a:pt x="41" y="37"/>
                    <a:pt x="41" y="37"/>
                  </a:cubicBezTo>
                  <a:cubicBezTo>
                    <a:pt x="41" y="37"/>
                    <a:pt x="42" y="36"/>
                    <a:pt x="42" y="36"/>
                  </a:cubicBezTo>
                  <a:cubicBezTo>
                    <a:pt x="42" y="36"/>
                    <a:pt x="43" y="36"/>
                    <a:pt x="43" y="36"/>
                  </a:cubicBezTo>
                  <a:cubicBezTo>
                    <a:pt x="43" y="36"/>
                    <a:pt x="44" y="35"/>
                    <a:pt x="44" y="34"/>
                  </a:cubicBezTo>
                  <a:moveTo>
                    <a:pt x="50" y="36"/>
                  </a:moveTo>
                  <a:cubicBezTo>
                    <a:pt x="50" y="36"/>
                    <a:pt x="49" y="35"/>
                    <a:pt x="49" y="32"/>
                  </a:cubicBezTo>
                  <a:cubicBezTo>
                    <a:pt x="49" y="30"/>
                    <a:pt x="50" y="28"/>
                    <a:pt x="50" y="27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0" y="23"/>
                    <a:pt x="48" y="22"/>
                    <a:pt x="47" y="22"/>
                  </a:cubicBezTo>
                  <a:cubicBezTo>
                    <a:pt x="47" y="35"/>
                    <a:pt x="47" y="35"/>
                    <a:pt x="47" y="35"/>
                  </a:cubicBezTo>
                  <a:cubicBezTo>
                    <a:pt x="47" y="38"/>
                    <a:pt x="44" y="40"/>
                    <a:pt x="41" y="41"/>
                  </a:cubicBezTo>
                  <a:cubicBezTo>
                    <a:pt x="35" y="42"/>
                    <a:pt x="30" y="42"/>
                    <a:pt x="28" y="42"/>
                  </a:cubicBezTo>
                  <a:cubicBezTo>
                    <a:pt x="29" y="42"/>
                    <a:pt x="29" y="43"/>
                    <a:pt x="29" y="45"/>
                  </a:cubicBezTo>
                  <a:cubicBezTo>
                    <a:pt x="29" y="46"/>
                    <a:pt x="31" y="47"/>
                    <a:pt x="31" y="47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50" y="40"/>
                    <a:pt x="50" y="40"/>
                    <a:pt x="50" y="40"/>
                  </a:cubicBezTo>
                  <a:lnTo>
                    <a:pt x="50" y="36"/>
                  </a:lnTo>
                  <a:close/>
                  <a:moveTo>
                    <a:pt x="31" y="56"/>
                  </a:moveTo>
                  <a:cubicBezTo>
                    <a:pt x="46" y="56"/>
                    <a:pt x="46" y="56"/>
                    <a:pt x="46" y="56"/>
                  </a:cubicBezTo>
                  <a:cubicBezTo>
                    <a:pt x="46" y="55"/>
                    <a:pt x="47" y="53"/>
                    <a:pt x="47" y="53"/>
                  </a:cubicBezTo>
                  <a:cubicBezTo>
                    <a:pt x="47" y="50"/>
                    <a:pt x="47" y="50"/>
                    <a:pt x="47" y="50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30" y="53"/>
                    <a:pt x="30" y="53"/>
                    <a:pt x="30" y="53"/>
                  </a:cubicBezTo>
                  <a:lnTo>
                    <a:pt x="31" y="56"/>
                  </a:lnTo>
                  <a:close/>
                  <a:moveTo>
                    <a:pt x="46" y="59"/>
                  </a:moveTo>
                  <a:cubicBezTo>
                    <a:pt x="31" y="59"/>
                    <a:pt x="31" y="59"/>
                    <a:pt x="31" y="59"/>
                  </a:cubicBezTo>
                  <a:cubicBezTo>
                    <a:pt x="31" y="79"/>
                    <a:pt x="31" y="79"/>
                    <a:pt x="31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8" y="76"/>
                    <a:pt x="48" y="76"/>
                    <a:pt x="48" y="76"/>
                  </a:cubicBezTo>
                  <a:lnTo>
                    <a:pt x="46" y="59"/>
                  </a:lnTo>
                  <a:close/>
                  <a:moveTo>
                    <a:pt x="53" y="84"/>
                  </a:moveTo>
                  <a:cubicBezTo>
                    <a:pt x="53" y="84"/>
                    <a:pt x="51" y="82"/>
                    <a:pt x="51" y="82"/>
                  </a:cubicBezTo>
                  <a:cubicBezTo>
                    <a:pt x="50" y="82"/>
                    <a:pt x="50" y="80"/>
                    <a:pt x="50" y="79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30" y="83"/>
                    <a:pt x="30" y="83"/>
                    <a:pt x="30" y="83"/>
                  </a:cubicBezTo>
                  <a:cubicBezTo>
                    <a:pt x="30" y="84"/>
                    <a:pt x="30" y="90"/>
                    <a:pt x="30" y="93"/>
                  </a:cubicBezTo>
                  <a:cubicBezTo>
                    <a:pt x="33" y="96"/>
                    <a:pt x="37" y="99"/>
                    <a:pt x="38" y="99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lnTo>
                    <a:pt x="53" y="84"/>
                  </a:lnTo>
                  <a:close/>
                  <a:moveTo>
                    <a:pt x="50" y="89"/>
                  </a:moveTo>
                  <a:cubicBezTo>
                    <a:pt x="41" y="101"/>
                    <a:pt x="41" y="101"/>
                    <a:pt x="41" y="101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64" y="103"/>
                    <a:pt x="74" y="96"/>
                    <a:pt x="76" y="94"/>
                  </a:cubicBezTo>
                  <a:cubicBezTo>
                    <a:pt x="56" y="87"/>
                    <a:pt x="56" y="87"/>
                    <a:pt x="56" y="87"/>
                  </a:cubicBezTo>
                  <a:lnTo>
                    <a:pt x="50" y="89"/>
                  </a:lnTo>
                  <a:close/>
                  <a:moveTo>
                    <a:pt x="58" y="28"/>
                  </a:moveTo>
                  <a:cubicBezTo>
                    <a:pt x="58" y="26"/>
                    <a:pt x="58" y="16"/>
                    <a:pt x="58" y="15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8" y="15"/>
                    <a:pt x="59" y="15"/>
                    <a:pt x="59" y="14"/>
                  </a:cubicBezTo>
                  <a:cubicBezTo>
                    <a:pt x="59" y="14"/>
                    <a:pt x="59" y="13"/>
                    <a:pt x="59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2" y="13"/>
                    <a:pt x="52" y="13"/>
                    <a:pt x="52" y="14"/>
                  </a:cubicBezTo>
                  <a:cubicBezTo>
                    <a:pt x="52" y="14"/>
                    <a:pt x="53" y="15"/>
                    <a:pt x="53" y="15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3" y="28"/>
                    <a:pt x="53" y="28"/>
                  </a:cubicBezTo>
                  <a:cubicBezTo>
                    <a:pt x="53" y="28"/>
                    <a:pt x="52" y="29"/>
                    <a:pt x="52" y="32"/>
                  </a:cubicBezTo>
                  <a:cubicBezTo>
                    <a:pt x="52" y="34"/>
                    <a:pt x="53" y="36"/>
                    <a:pt x="53" y="36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7"/>
                    <a:pt x="52" y="47"/>
                    <a:pt x="52" y="48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9" y="49"/>
                    <a:pt x="59" y="49"/>
                    <a:pt x="59" y="49"/>
                  </a:cubicBezTo>
                  <a:cubicBezTo>
                    <a:pt x="59" y="49"/>
                    <a:pt x="59" y="48"/>
                    <a:pt x="59" y="47"/>
                  </a:cubicBezTo>
                  <a:cubicBezTo>
                    <a:pt x="59" y="47"/>
                    <a:pt x="59" y="46"/>
                    <a:pt x="58" y="46"/>
                  </a:cubicBezTo>
                  <a:cubicBezTo>
                    <a:pt x="58" y="46"/>
                    <a:pt x="58" y="46"/>
                    <a:pt x="58" y="4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8" y="36"/>
                    <a:pt x="58" y="36"/>
                  </a:cubicBezTo>
                  <a:cubicBezTo>
                    <a:pt x="58" y="36"/>
                    <a:pt x="59" y="35"/>
                    <a:pt x="59" y="35"/>
                  </a:cubicBezTo>
                  <a:cubicBezTo>
                    <a:pt x="59" y="34"/>
                    <a:pt x="60" y="33"/>
                    <a:pt x="60" y="32"/>
                  </a:cubicBezTo>
                  <a:cubicBezTo>
                    <a:pt x="60" y="30"/>
                    <a:pt x="59" y="29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cubicBezTo>
                    <a:pt x="58" y="28"/>
                    <a:pt x="58" y="28"/>
                    <a:pt x="58" y="28"/>
                  </a:cubicBezTo>
                  <a:moveTo>
                    <a:pt x="74" y="38"/>
                  </a:moveTo>
                  <a:cubicBezTo>
                    <a:pt x="85" y="26"/>
                    <a:pt x="85" y="26"/>
                    <a:pt x="85" y="26"/>
                  </a:cubicBezTo>
                  <a:cubicBezTo>
                    <a:pt x="83" y="26"/>
                    <a:pt x="82" y="26"/>
                    <a:pt x="80" y="26"/>
                  </a:cubicBezTo>
                  <a:cubicBezTo>
                    <a:pt x="77" y="26"/>
                    <a:pt x="73" y="26"/>
                    <a:pt x="69" y="26"/>
                  </a:cubicBezTo>
                  <a:cubicBezTo>
                    <a:pt x="68" y="26"/>
                    <a:pt x="66" y="25"/>
                    <a:pt x="65" y="25"/>
                  </a:cubicBezTo>
                  <a:cubicBezTo>
                    <a:pt x="64" y="24"/>
                    <a:pt x="62" y="23"/>
                    <a:pt x="62" y="23"/>
                  </a:cubicBezTo>
                  <a:cubicBezTo>
                    <a:pt x="62" y="24"/>
                    <a:pt x="61" y="26"/>
                    <a:pt x="61" y="27"/>
                  </a:cubicBezTo>
                  <a:cubicBezTo>
                    <a:pt x="61" y="27"/>
                    <a:pt x="63" y="29"/>
                    <a:pt x="63" y="32"/>
                  </a:cubicBezTo>
                  <a:cubicBezTo>
                    <a:pt x="63" y="32"/>
                    <a:pt x="63" y="32"/>
                    <a:pt x="63" y="32"/>
                  </a:cubicBezTo>
                  <a:cubicBezTo>
                    <a:pt x="63" y="33"/>
                    <a:pt x="63" y="35"/>
                    <a:pt x="61" y="37"/>
                  </a:cubicBezTo>
                  <a:cubicBezTo>
                    <a:pt x="62" y="39"/>
                    <a:pt x="62" y="40"/>
                    <a:pt x="63" y="41"/>
                  </a:cubicBezTo>
                  <a:cubicBezTo>
                    <a:pt x="63" y="40"/>
                    <a:pt x="66" y="38"/>
                    <a:pt x="69" y="38"/>
                  </a:cubicBezTo>
                  <a:cubicBezTo>
                    <a:pt x="69" y="38"/>
                    <a:pt x="71" y="38"/>
                    <a:pt x="74" y="38"/>
                  </a:cubicBezTo>
                  <a:moveTo>
                    <a:pt x="125" y="38"/>
                  </a:moveTo>
                  <a:cubicBezTo>
                    <a:pt x="140" y="19"/>
                    <a:pt x="140" y="19"/>
                    <a:pt x="140" y="19"/>
                  </a:cubicBezTo>
                  <a:cubicBezTo>
                    <a:pt x="139" y="19"/>
                    <a:pt x="138" y="19"/>
                    <a:pt x="136" y="20"/>
                  </a:cubicBezTo>
                  <a:cubicBezTo>
                    <a:pt x="135" y="21"/>
                    <a:pt x="134" y="23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4"/>
                    <a:pt x="134" y="24"/>
                    <a:pt x="134" y="24"/>
                  </a:cubicBezTo>
                  <a:cubicBezTo>
                    <a:pt x="134" y="23"/>
                    <a:pt x="133" y="22"/>
                    <a:pt x="132" y="22"/>
                  </a:cubicBezTo>
                  <a:cubicBezTo>
                    <a:pt x="131" y="22"/>
                    <a:pt x="129" y="22"/>
                    <a:pt x="128" y="23"/>
                  </a:cubicBezTo>
                  <a:cubicBezTo>
                    <a:pt x="130" y="26"/>
                    <a:pt x="130" y="27"/>
                    <a:pt x="129" y="28"/>
                  </a:cubicBezTo>
                  <a:cubicBezTo>
                    <a:pt x="128" y="29"/>
                    <a:pt x="127" y="29"/>
                    <a:pt x="126" y="29"/>
                  </a:cubicBezTo>
                  <a:cubicBezTo>
                    <a:pt x="124" y="28"/>
                    <a:pt x="124" y="26"/>
                    <a:pt x="124" y="25"/>
                  </a:cubicBezTo>
                  <a:cubicBezTo>
                    <a:pt x="124" y="26"/>
                    <a:pt x="123" y="26"/>
                    <a:pt x="121" y="26"/>
                  </a:cubicBezTo>
                  <a:cubicBezTo>
                    <a:pt x="121" y="26"/>
                    <a:pt x="120" y="26"/>
                    <a:pt x="119" y="25"/>
                  </a:cubicBezTo>
                  <a:cubicBezTo>
                    <a:pt x="119" y="24"/>
                    <a:pt x="119" y="24"/>
                    <a:pt x="119" y="23"/>
                  </a:cubicBezTo>
                  <a:cubicBezTo>
                    <a:pt x="120" y="21"/>
                    <a:pt x="122" y="21"/>
                    <a:pt x="124" y="21"/>
                  </a:cubicBezTo>
                  <a:cubicBezTo>
                    <a:pt x="124" y="20"/>
                    <a:pt x="124" y="18"/>
                    <a:pt x="122" y="17"/>
                  </a:cubicBezTo>
                  <a:cubicBezTo>
                    <a:pt x="121" y="16"/>
                    <a:pt x="118" y="17"/>
                    <a:pt x="118" y="17"/>
                  </a:cubicBezTo>
                  <a:cubicBezTo>
                    <a:pt x="118" y="17"/>
                    <a:pt x="118" y="17"/>
                    <a:pt x="118" y="17"/>
                  </a:cubicBezTo>
                  <a:cubicBezTo>
                    <a:pt x="118" y="17"/>
                    <a:pt x="118" y="16"/>
                    <a:pt x="118" y="16"/>
                  </a:cubicBezTo>
                  <a:cubicBezTo>
                    <a:pt x="118" y="16"/>
                    <a:pt x="120" y="15"/>
                    <a:pt x="120" y="13"/>
                  </a:cubicBezTo>
                  <a:cubicBezTo>
                    <a:pt x="120" y="12"/>
                    <a:pt x="120" y="10"/>
                    <a:pt x="118" y="8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6" y="8"/>
                    <a:pt x="114" y="9"/>
                    <a:pt x="113" y="10"/>
                  </a:cubicBezTo>
                  <a:cubicBezTo>
                    <a:pt x="112" y="12"/>
                    <a:pt x="112" y="14"/>
                    <a:pt x="112" y="14"/>
                  </a:cubicBezTo>
                  <a:cubicBezTo>
                    <a:pt x="113" y="14"/>
                    <a:pt x="112" y="14"/>
                    <a:pt x="112" y="14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12" y="14"/>
                    <a:pt x="111" y="11"/>
                    <a:pt x="109" y="11"/>
                  </a:cubicBezTo>
                  <a:cubicBezTo>
                    <a:pt x="107" y="10"/>
                    <a:pt x="105" y="12"/>
                    <a:pt x="105" y="12"/>
                  </a:cubicBezTo>
                  <a:cubicBezTo>
                    <a:pt x="107" y="14"/>
                    <a:pt x="107" y="16"/>
                    <a:pt x="107" y="17"/>
                  </a:cubicBezTo>
                  <a:cubicBezTo>
                    <a:pt x="106" y="18"/>
                    <a:pt x="106" y="19"/>
                    <a:pt x="105" y="19"/>
                  </a:cubicBezTo>
                  <a:cubicBezTo>
                    <a:pt x="104" y="19"/>
                    <a:pt x="103" y="18"/>
                    <a:pt x="103" y="18"/>
                  </a:cubicBezTo>
                  <a:cubicBezTo>
                    <a:pt x="102" y="17"/>
                    <a:pt x="102" y="16"/>
                    <a:pt x="102" y="16"/>
                  </a:cubicBezTo>
                  <a:cubicBezTo>
                    <a:pt x="101" y="16"/>
                    <a:pt x="99" y="17"/>
                    <a:pt x="98" y="16"/>
                  </a:cubicBezTo>
                  <a:cubicBezTo>
                    <a:pt x="97" y="15"/>
                    <a:pt x="96" y="15"/>
                    <a:pt x="96" y="14"/>
                  </a:cubicBezTo>
                  <a:cubicBezTo>
                    <a:pt x="97" y="13"/>
                    <a:pt x="97" y="11"/>
                    <a:pt x="101" y="11"/>
                  </a:cubicBezTo>
                  <a:cubicBezTo>
                    <a:pt x="101" y="10"/>
                    <a:pt x="100" y="8"/>
                    <a:pt x="99" y="7"/>
                  </a:cubicBezTo>
                  <a:cubicBezTo>
                    <a:pt x="98" y="7"/>
                    <a:pt x="97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7"/>
                    <a:pt x="98" y="5"/>
                    <a:pt x="98" y="3"/>
                  </a:cubicBezTo>
                  <a:cubicBezTo>
                    <a:pt x="97" y="1"/>
                    <a:pt x="96" y="0"/>
                    <a:pt x="96" y="0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27"/>
                    <a:pt x="105" y="26"/>
                    <a:pt x="106" y="26"/>
                  </a:cubicBezTo>
                  <a:cubicBezTo>
                    <a:pt x="108" y="24"/>
                    <a:pt x="111" y="25"/>
                    <a:pt x="114" y="26"/>
                  </a:cubicBezTo>
                  <a:cubicBezTo>
                    <a:pt x="118" y="28"/>
                    <a:pt x="119" y="30"/>
                    <a:pt x="119" y="31"/>
                  </a:cubicBezTo>
                  <a:cubicBezTo>
                    <a:pt x="119" y="32"/>
                    <a:pt x="118" y="34"/>
                    <a:pt x="118" y="35"/>
                  </a:cubicBezTo>
                  <a:lnTo>
                    <a:pt x="125" y="38"/>
                  </a:lnTo>
                  <a:close/>
                  <a:moveTo>
                    <a:pt x="180" y="35"/>
                  </a:moveTo>
                  <a:cubicBezTo>
                    <a:pt x="189" y="31"/>
                    <a:pt x="189" y="31"/>
                    <a:pt x="189" y="31"/>
                  </a:cubicBezTo>
                  <a:cubicBezTo>
                    <a:pt x="180" y="27"/>
                    <a:pt x="180" y="27"/>
                    <a:pt x="180" y="27"/>
                  </a:cubicBezTo>
                  <a:cubicBezTo>
                    <a:pt x="175" y="27"/>
                    <a:pt x="166" y="27"/>
                    <a:pt x="154" y="26"/>
                  </a:cubicBezTo>
                  <a:cubicBezTo>
                    <a:pt x="149" y="26"/>
                    <a:pt x="144" y="26"/>
                    <a:pt x="139" y="26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60" y="35"/>
                    <a:pt x="174" y="35"/>
                    <a:pt x="180" y="35"/>
                  </a:cubicBezTo>
                  <a:moveTo>
                    <a:pt x="168" y="86"/>
                  </a:moveTo>
                  <a:cubicBezTo>
                    <a:pt x="168" y="86"/>
                    <a:pt x="168" y="86"/>
                    <a:pt x="168" y="86"/>
                  </a:cubicBezTo>
                  <a:cubicBezTo>
                    <a:pt x="168" y="86"/>
                    <a:pt x="168" y="86"/>
                    <a:pt x="168" y="86"/>
                  </a:cubicBezTo>
                  <a:cubicBezTo>
                    <a:pt x="167" y="85"/>
                    <a:pt x="166" y="85"/>
                    <a:pt x="166" y="85"/>
                  </a:cubicBezTo>
                  <a:cubicBezTo>
                    <a:pt x="159" y="82"/>
                    <a:pt x="154" y="79"/>
                    <a:pt x="151" y="74"/>
                  </a:cubicBezTo>
                  <a:cubicBezTo>
                    <a:pt x="151" y="74"/>
                    <a:pt x="151" y="74"/>
                    <a:pt x="151" y="74"/>
                  </a:cubicBezTo>
                  <a:cubicBezTo>
                    <a:pt x="148" y="69"/>
                    <a:pt x="149" y="58"/>
                    <a:pt x="157" y="54"/>
                  </a:cubicBezTo>
                  <a:cubicBezTo>
                    <a:pt x="157" y="53"/>
                    <a:pt x="157" y="53"/>
                    <a:pt x="157" y="54"/>
                  </a:cubicBezTo>
                  <a:cubicBezTo>
                    <a:pt x="158" y="55"/>
                    <a:pt x="159" y="57"/>
                    <a:pt x="159" y="57"/>
                  </a:cubicBezTo>
                  <a:cubicBezTo>
                    <a:pt x="160" y="57"/>
                    <a:pt x="161" y="57"/>
                    <a:pt x="163" y="57"/>
                  </a:cubicBezTo>
                  <a:cubicBezTo>
                    <a:pt x="164" y="57"/>
                    <a:pt x="165" y="57"/>
                    <a:pt x="166" y="57"/>
                  </a:cubicBezTo>
                  <a:cubicBezTo>
                    <a:pt x="166" y="55"/>
                    <a:pt x="166" y="53"/>
                    <a:pt x="165" y="51"/>
                  </a:cubicBezTo>
                  <a:cubicBezTo>
                    <a:pt x="165" y="51"/>
                    <a:pt x="165" y="51"/>
                    <a:pt x="165" y="51"/>
                  </a:cubicBezTo>
                  <a:cubicBezTo>
                    <a:pt x="165" y="51"/>
                    <a:pt x="165" y="51"/>
                    <a:pt x="166" y="51"/>
                  </a:cubicBezTo>
                  <a:cubicBezTo>
                    <a:pt x="168" y="53"/>
                    <a:pt x="169" y="54"/>
                    <a:pt x="169" y="57"/>
                  </a:cubicBezTo>
                  <a:cubicBezTo>
                    <a:pt x="171" y="57"/>
                    <a:pt x="175" y="57"/>
                    <a:pt x="176" y="57"/>
                  </a:cubicBezTo>
                  <a:cubicBezTo>
                    <a:pt x="176" y="55"/>
                    <a:pt x="176" y="54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75" y="53"/>
                    <a:pt x="175" y="53"/>
                    <a:pt x="175" y="53"/>
                  </a:cubicBezTo>
                  <a:cubicBezTo>
                    <a:pt x="183" y="56"/>
                    <a:pt x="185" y="63"/>
                    <a:pt x="185" y="67"/>
                  </a:cubicBezTo>
                  <a:cubicBezTo>
                    <a:pt x="185" y="73"/>
                    <a:pt x="182" y="78"/>
                    <a:pt x="177" y="81"/>
                  </a:cubicBezTo>
                  <a:cubicBezTo>
                    <a:pt x="174" y="83"/>
                    <a:pt x="171" y="85"/>
                    <a:pt x="168" y="86"/>
                  </a:cubicBezTo>
                  <a:moveTo>
                    <a:pt x="91" y="42"/>
                  </a:moveTo>
                  <a:cubicBezTo>
                    <a:pt x="90" y="43"/>
                    <a:pt x="87" y="43"/>
                    <a:pt x="85" y="43"/>
                  </a:cubicBezTo>
                  <a:cubicBezTo>
                    <a:pt x="85" y="43"/>
                    <a:pt x="85" y="43"/>
                    <a:pt x="84" y="43"/>
                  </a:cubicBezTo>
                  <a:cubicBezTo>
                    <a:pt x="84" y="43"/>
                    <a:pt x="84" y="40"/>
                    <a:pt x="84" y="39"/>
                  </a:cubicBezTo>
                  <a:cubicBezTo>
                    <a:pt x="84" y="39"/>
                    <a:pt x="85" y="39"/>
                    <a:pt x="86" y="39"/>
                  </a:cubicBezTo>
                  <a:cubicBezTo>
                    <a:pt x="87" y="39"/>
                    <a:pt x="90" y="40"/>
                    <a:pt x="91" y="42"/>
                  </a:cubicBezTo>
                  <a:cubicBezTo>
                    <a:pt x="91" y="42"/>
                    <a:pt x="91" y="42"/>
                    <a:pt x="91" y="42"/>
                  </a:cubicBezTo>
                  <a:moveTo>
                    <a:pt x="194" y="117"/>
                  </a:moveTo>
                  <a:cubicBezTo>
                    <a:pt x="194" y="117"/>
                    <a:pt x="194" y="117"/>
                    <a:pt x="195" y="117"/>
                  </a:cubicBezTo>
                  <a:cubicBezTo>
                    <a:pt x="195" y="117"/>
                    <a:pt x="195" y="117"/>
                    <a:pt x="195" y="117"/>
                  </a:cubicBezTo>
                  <a:cubicBezTo>
                    <a:pt x="197" y="117"/>
                    <a:pt x="199" y="117"/>
                    <a:pt x="200" y="116"/>
                  </a:cubicBezTo>
                  <a:cubicBezTo>
                    <a:pt x="200" y="116"/>
                    <a:pt x="199" y="110"/>
                    <a:pt x="198" y="108"/>
                  </a:cubicBezTo>
                  <a:cubicBezTo>
                    <a:pt x="196" y="108"/>
                    <a:pt x="193" y="108"/>
                    <a:pt x="191" y="105"/>
                  </a:cubicBezTo>
                  <a:cubicBezTo>
                    <a:pt x="191" y="104"/>
                    <a:pt x="190" y="104"/>
                    <a:pt x="190" y="103"/>
                  </a:cubicBezTo>
                  <a:cubicBezTo>
                    <a:pt x="186" y="98"/>
                    <a:pt x="181" y="93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74" y="89"/>
                    <a:pt x="174" y="89"/>
                    <a:pt x="174" y="89"/>
                  </a:cubicBezTo>
                  <a:cubicBezTo>
                    <a:pt x="184" y="84"/>
                    <a:pt x="187" y="79"/>
                    <a:pt x="189" y="77"/>
                  </a:cubicBezTo>
                  <a:cubicBezTo>
                    <a:pt x="190" y="74"/>
                    <a:pt x="192" y="67"/>
                    <a:pt x="190" y="61"/>
                  </a:cubicBezTo>
                  <a:cubicBezTo>
                    <a:pt x="189" y="55"/>
                    <a:pt x="186" y="51"/>
                    <a:pt x="180" y="48"/>
                  </a:cubicBezTo>
                  <a:cubicBezTo>
                    <a:pt x="170" y="43"/>
                    <a:pt x="160" y="45"/>
                    <a:pt x="155" y="47"/>
                  </a:cubicBezTo>
                  <a:cubicBezTo>
                    <a:pt x="146" y="52"/>
                    <a:pt x="141" y="61"/>
                    <a:pt x="143" y="71"/>
                  </a:cubicBezTo>
                  <a:cubicBezTo>
                    <a:pt x="145" y="82"/>
                    <a:pt x="152" y="85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60" y="89"/>
                    <a:pt x="160" y="89"/>
                    <a:pt x="160" y="89"/>
                  </a:cubicBezTo>
                  <a:cubicBezTo>
                    <a:pt x="153" y="93"/>
                    <a:pt x="149" y="97"/>
                    <a:pt x="149" y="105"/>
                  </a:cubicBezTo>
                  <a:cubicBezTo>
                    <a:pt x="149" y="106"/>
                    <a:pt x="149" y="108"/>
                    <a:pt x="150" y="110"/>
                  </a:cubicBezTo>
                  <a:cubicBezTo>
                    <a:pt x="151" y="113"/>
                    <a:pt x="152" y="117"/>
                    <a:pt x="151" y="123"/>
                  </a:cubicBezTo>
                  <a:cubicBezTo>
                    <a:pt x="151" y="123"/>
                    <a:pt x="156" y="121"/>
                    <a:pt x="156" y="120"/>
                  </a:cubicBezTo>
                  <a:cubicBezTo>
                    <a:pt x="158" y="116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58" y="109"/>
                    <a:pt x="158" y="109"/>
                    <a:pt x="158" y="109"/>
                  </a:cubicBezTo>
                  <a:cubicBezTo>
                    <a:pt x="160" y="111"/>
                    <a:pt x="160" y="115"/>
                    <a:pt x="160" y="118"/>
                  </a:cubicBezTo>
                  <a:cubicBezTo>
                    <a:pt x="161" y="117"/>
                    <a:pt x="163" y="116"/>
                    <a:pt x="164" y="115"/>
                  </a:cubicBezTo>
                  <a:cubicBezTo>
                    <a:pt x="165" y="109"/>
                    <a:pt x="164" y="105"/>
                    <a:pt x="163" y="102"/>
                  </a:cubicBezTo>
                  <a:cubicBezTo>
                    <a:pt x="163" y="102"/>
                    <a:pt x="162" y="102"/>
                    <a:pt x="162" y="101"/>
                  </a:cubicBezTo>
                  <a:cubicBezTo>
                    <a:pt x="161" y="98"/>
                    <a:pt x="164" y="94"/>
                    <a:pt x="166" y="93"/>
                  </a:cubicBezTo>
                  <a:cubicBezTo>
                    <a:pt x="167" y="93"/>
                    <a:pt x="167" y="93"/>
                    <a:pt x="167" y="93"/>
                  </a:cubicBezTo>
                  <a:cubicBezTo>
                    <a:pt x="169" y="94"/>
                    <a:pt x="171" y="95"/>
                    <a:pt x="172" y="96"/>
                  </a:cubicBezTo>
                  <a:cubicBezTo>
                    <a:pt x="175" y="98"/>
                    <a:pt x="182" y="103"/>
                    <a:pt x="185" y="110"/>
                  </a:cubicBezTo>
                  <a:cubicBezTo>
                    <a:pt x="189" y="120"/>
                    <a:pt x="187" y="126"/>
                    <a:pt x="185" y="130"/>
                  </a:cubicBezTo>
                  <a:cubicBezTo>
                    <a:pt x="181" y="135"/>
                    <a:pt x="178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2" y="138"/>
                    <a:pt x="172" y="138"/>
                    <a:pt x="172" y="138"/>
                  </a:cubicBezTo>
                  <a:cubicBezTo>
                    <a:pt x="170" y="138"/>
                    <a:pt x="169" y="138"/>
                    <a:pt x="167" y="138"/>
                  </a:cubicBezTo>
                  <a:cubicBezTo>
                    <a:pt x="166" y="138"/>
                    <a:pt x="164" y="138"/>
                    <a:pt x="163" y="137"/>
                  </a:cubicBezTo>
                  <a:cubicBezTo>
                    <a:pt x="162" y="137"/>
                    <a:pt x="161" y="137"/>
                    <a:pt x="160" y="136"/>
                  </a:cubicBezTo>
                  <a:cubicBezTo>
                    <a:pt x="160" y="136"/>
                    <a:pt x="160" y="136"/>
                    <a:pt x="160" y="136"/>
                  </a:cubicBezTo>
                  <a:cubicBezTo>
                    <a:pt x="160" y="136"/>
                    <a:pt x="160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6" y="134"/>
                    <a:pt x="147" y="129"/>
                    <a:pt x="138" y="120"/>
                  </a:cubicBezTo>
                  <a:cubicBezTo>
                    <a:pt x="133" y="114"/>
                    <a:pt x="129" y="109"/>
                    <a:pt x="126" y="106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5" y="104"/>
                    <a:pt x="125" y="104"/>
                    <a:pt x="125" y="104"/>
                  </a:cubicBezTo>
                  <a:cubicBezTo>
                    <a:pt x="129" y="106"/>
                    <a:pt x="133" y="105"/>
                    <a:pt x="134" y="105"/>
                  </a:cubicBezTo>
                  <a:cubicBezTo>
                    <a:pt x="134" y="105"/>
                    <a:pt x="134" y="102"/>
                    <a:pt x="134" y="100"/>
                  </a:cubicBezTo>
                  <a:cubicBezTo>
                    <a:pt x="134" y="94"/>
                    <a:pt x="134" y="94"/>
                    <a:pt x="134" y="94"/>
                  </a:cubicBezTo>
                  <a:cubicBezTo>
                    <a:pt x="134" y="94"/>
                    <a:pt x="134" y="92"/>
                    <a:pt x="134" y="90"/>
                  </a:cubicBezTo>
                  <a:cubicBezTo>
                    <a:pt x="133" y="90"/>
                    <a:pt x="123" y="89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1" y="84"/>
                    <a:pt x="121" y="84"/>
                  </a:cubicBezTo>
                  <a:cubicBezTo>
                    <a:pt x="121" y="84"/>
                    <a:pt x="124" y="85"/>
                    <a:pt x="127" y="86"/>
                  </a:cubicBezTo>
                  <a:cubicBezTo>
                    <a:pt x="130" y="86"/>
                    <a:pt x="134" y="85"/>
                    <a:pt x="135" y="85"/>
                  </a:cubicBezTo>
                  <a:cubicBezTo>
                    <a:pt x="135" y="84"/>
                    <a:pt x="135" y="78"/>
                    <a:pt x="135" y="75"/>
                  </a:cubicBezTo>
                  <a:cubicBezTo>
                    <a:pt x="135" y="75"/>
                    <a:pt x="135" y="72"/>
                    <a:pt x="135" y="71"/>
                  </a:cubicBezTo>
                  <a:cubicBezTo>
                    <a:pt x="134" y="71"/>
                    <a:pt x="131" y="71"/>
                    <a:pt x="128" y="70"/>
                  </a:cubicBezTo>
                  <a:cubicBezTo>
                    <a:pt x="126" y="70"/>
                    <a:pt x="122" y="68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1" y="65"/>
                    <a:pt x="121" y="65"/>
                  </a:cubicBezTo>
                  <a:cubicBezTo>
                    <a:pt x="121" y="65"/>
                    <a:pt x="123" y="66"/>
                    <a:pt x="127" y="66"/>
                  </a:cubicBezTo>
                  <a:cubicBezTo>
                    <a:pt x="131" y="67"/>
                    <a:pt x="136" y="66"/>
                    <a:pt x="136" y="66"/>
                  </a:cubicBezTo>
                  <a:cubicBezTo>
                    <a:pt x="136" y="63"/>
                    <a:pt x="136" y="56"/>
                    <a:pt x="136" y="56"/>
                  </a:cubicBezTo>
                  <a:cubicBezTo>
                    <a:pt x="136" y="54"/>
                    <a:pt x="136" y="52"/>
                    <a:pt x="136" y="51"/>
                  </a:cubicBezTo>
                  <a:cubicBezTo>
                    <a:pt x="135" y="52"/>
                    <a:pt x="128" y="51"/>
                    <a:pt x="123" y="46"/>
                  </a:cubicBezTo>
                  <a:cubicBezTo>
                    <a:pt x="123" y="46"/>
                    <a:pt x="121" y="44"/>
                    <a:pt x="123" y="41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2" y="36"/>
                    <a:pt x="112" y="36"/>
                    <a:pt x="112" y="36"/>
                  </a:cubicBezTo>
                  <a:cubicBezTo>
                    <a:pt x="113" y="36"/>
                    <a:pt x="115" y="34"/>
                    <a:pt x="115" y="32"/>
                  </a:cubicBezTo>
                  <a:cubicBezTo>
                    <a:pt x="115" y="31"/>
                    <a:pt x="114" y="30"/>
                    <a:pt x="114" y="30"/>
                  </a:cubicBezTo>
                  <a:cubicBezTo>
                    <a:pt x="113" y="29"/>
                    <a:pt x="110" y="28"/>
                    <a:pt x="108" y="29"/>
                  </a:cubicBezTo>
                  <a:cubicBezTo>
                    <a:pt x="105" y="29"/>
                    <a:pt x="103" y="32"/>
                    <a:pt x="103" y="32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90" y="26"/>
                    <a:pt x="90" y="26"/>
                    <a:pt x="90" y="2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8"/>
                    <a:pt x="79" y="3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1"/>
                    <a:pt x="78" y="41"/>
                  </a:cubicBezTo>
                  <a:cubicBezTo>
                    <a:pt x="78" y="42"/>
                    <a:pt x="77" y="42"/>
                    <a:pt x="77" y="43"/>
                  </a:cubicBezTo>
                  <a:cubicBezTo>
                    <a:pt x="76" y="44"/>
                    <a:pt x="76" y="44"/>
                    <a:pt x="75" y="45"/>
                  </a:cubicBezTo>
                  <a:cubicBezTo>
                    <a:pt x="74" y="46"/>
                    <a:pt x="74" y="47"/>
                    <a:pt x="73" y="47"/>
                  </a:cubicBezTo>
                  <a:cubicBezTo>
                    <a:pt x="72" y="49"/>
                    <a:pt x="72" y="50"/>
                    <a:pt x="72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2"/>
                    <a:pt x="70" y="54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5" y="58"/>
                    <a:pt x="75" y="58"/>
                    <a:pt x="75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6" y="58"/>
                    <a:pt x="76" y="58"/>
                    <a:pt x="76" y="58"/>
                  </a:cubicBezTo>
                  <a:cubicBezTo>
                    <a:pt x="77" y="58"/>
                    <a:pt x="77" y="59"/>
                    <a:pt x="78" y="60"/>
                  </a:cubicBezTo>
                  <a:cubicBezTo>
                    <a:pt x="78" y="59"/>
                    <a:pt x="79" y="58"/>
                    <a:pt x="80" y="57"/>
                  </a:cubicBezTo>
                  <a:cubicBezTo>
                    <a:pt x="81" y="55"/>
                    <a:pt x="82" y="54"/>
                    <a:pt x="84" y="53"/>
                  </a:cubicBezTo>
                  <a:cubicBezTo>
                    <a:pt x="85" y="52"/>
                    <a:pt x="87" y="51"/>
                    <a:pt x="89" y="51"/>
                  </a:cubicBezTo>
                  <a:cubicBezTo>
                    <a:pt x="91" y="51"/>
                    <a:pt x="92" y="52"/>
                    <a:pt x="93" y="53"/>
                  </a:cubicBezTo>
                  <a:cubicBezTo>
                    <a:pt x="95" y="55"/>
                    <a:pt x="95" y="59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5" y="61"/>
                    <a:pt x="95" y="61"/>
                    <a:pt x="95" y="61"/>
                  </a:cubicBezTo>
                  <a:cubicBezTo>
                    <a:pt x="94" y="61"/>
                    <a:pt x="93" y="60"/>
                    <a:pt x="93" y="60"/>
                  </a:cubicBezTo>
                  <a:cubicBezTo>
                    <a:pt x="92" y="59"/>
                    <a:pt x="87" y="57"/>
                    <a:pt x="82" y="60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79" y="61"/>
                    <a:pt x="76" y="62"/>
                    <a:pt x="71" y="64"/>
                  </a:cubicBezTo>
                  <a:cubicBezTo>
                    <a:pt x="69" y="64"/>
                    <a:pt x="67" y="64"/>
                    <a:pt x="66" y="64"/>
                  </a:cubicBezTo>
                  <a:cubicBezTo>
                    <a:pt x="66" y="63"/>
                    <a:pt x="65" y="63"/>
                    <a:pt x="65" y="62"/>
                  </a:cubicBezTo>
                  <a:cubicBezTo>
                    <a:pt x="65" y="60"/>
                    <a:pt x="65" y="59"/>
                    <a:pt x="65" y="58"/>
                  </a:cubicBezTo>
                  <a:cubicBezTo>
                    <a:pt x="64" y="58"/>
                    <a:pt x="62" y="59"/>
                    <a:pt x="61" y="62"/>
                  </a:cubicBezTo>
                  <a:cubicBezTo>
                    <a:pt x="61" y="63"/>
                    <a:pt x="61" y="65"/>
                    <a:pt x="62" y="66"/>
                  </a:cubicBezTo>
                  <a:cubicBezTo>
                    <a:pt x="62" y="67"/>
                    <a:pt x="63" y="68"/>
                    <a:pt x="65" y="69"/>
                  </a:cubicBezTo>
                  <a:cubicBezTo>
                    <a:pt x="67" y="69"/>
                    <a:pt x="70" y="68"/>
                    <a:pt x="75" y="65"/>
                  </a:cubicBezTo>
                  <a:cubicBezTo>
                    <a:pt x="78" y="64"/>
                    <a:pt x="79" y="63"/>
                    <a:pt x="81" y="63"/>
                  </a:cubicBezTo>
                  <a:cubicBezTo>
                    <a:pt x="84" y="61"/>
                    <a:pt x="86" y="61"/>
                    <a:pt x="89" y="63"/>
                  </a:cubicBezTo>
                  <a:cubicBezTo>
                    <a:pt x="92" y="64"/>
                    <a:pt x="93" y="65"/>
                    <a:pt x="93" y="65"/>
                  </a:cubicBezTo>
                  <a:cubicBezTo>
                    <a:pt x="93" y="65"/>
                    <a:pt x="93" y="65"/>
                    <a:pt x="93" y="66"/>
                  </a:cubicBezTo>
                  <a:cubicBezTo>
                    <a:pt x="93" y="66"/>
                    <a:pt x="92" y="68"/>
                    <a:pt x="88" y="69"/>
                  </a:cubicBezTo>
                  <a:cubicBezTo>
                    <a:pt x="85" y="69"/>
                    <a:pt x="83" y="67"/>
                    <a:pt x="81" y="66"/>
                  </a:cubicBezTo>
                  <a:cubicBezTo>
                    <a:pt x="81" y="66"/>
                    <a:pt x="81" y="67"/>
                    <a:pt x="81" y="68"/>
                  </a:cubicBezTo>
                  <a:cubicBezTo>
                    <a:pt x="80" y="69"/>
                    <a:pt x="80" y="69"/>
                    <a:pt x="80" y="70"/>
                  </a:cubicBezTo>
                  <a:cubicBezTo>
                    <a:pt x="80" y="70"/>
                    <a:pt x="81" y="71"/>
                    <a:pt x="80" y="72"/>
                  </a:cubicBezTo>
                  <a:cubicBezTo>
                    <a:pt x="80" y="73"/>
                    <a:pt x="78" y="74"/>
                    <a:pt x="77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5" y="76"/>
                    <a:pt x="72" y="77"/>
                    <a:pt x="70" y="78"/>
                  </a:cubicBezTo>
                  <a:cubicBezTo>
                    <a:pt x="71" y="79"/>
                    <a:pt x="72" y="82"/>
                    <a:pt x="73" y="83"/>
                  </a:cubicBezTo>
                  <a:cubicBezTo>
                    <a:pt x="73" y="83"/>
                    <a:pt x="73" y="83"/>
                    <a:pt x="73" y="84"/>
                  </a:cubicBezTo>
                  <a:cubicBezTo>
                    <a:pt x="74" y="86"/>
                    <a:pt x="76" y="89"/>
                    <a:pt x="77" y="90"/>
                  </a:cubicBezTo>
                  <a:cubicBezTo>
                    <a:pt x="78" y="90"/>
                    <a:pt x="81" y="89"/>
                    <a:pt x="83" y="88"/>
                  </a:cubicBezTo>
                  <a:cubicBezTo>
                    <a:pt x="86" y="86"/>
                    <a:pt x="88" y="85"/>
                    <a:pt x="88" y="83"/>
                  </a:cubicBezTo>
                  <a:cubicBezTo>
                    <a:pt x="88" y="83"/>
                    <a:pt x="88" y="83"/>
                    <a:pt x="89" y="83"/>
                  </a:cubicBezTo>
                  <a:cubicBezTo>
                    <a:pt x="89" y="83"/>
                    <a:pt x="89" y="83"/>
                    <a:pt x="89" y="84"/>
                  </a:cubicBezTo>
                  <a:cubicBezTo>
                    <a:pt x="85" y="92"/>
                    <a:pt x="82" y="95"/>
                    <a:pt x="80" y="96"/>
                  </a:cubicBezTo>
                  <a:cubicBezTo>
                    <a:pt x="79" y="96"/>
                    <a:pt x="78" y="97"/>
                    <a:pt x="77" y="98"/>
                  </a:cubicBezTo>
                  <a:cubicBezTo>
                    <a:pt x="68" y="104"/>
                    <a:pt x="52" y="115"/>
                    <a:pt x="36" y="117"/>
                  </a:cubicBezTo>
                  <a:cubicBezTo>
                    <a:pt x="31" y="117"/>
                    <a:pt x="23" y="110"/>
                    <a:pt x="21" y="107"/>
                  </a:cubicBezTo>
                  <a:cubicBezTo>
                    <a:pt x="21" y="107"/>
                    <a:pt x="20" y="106"/>
                    <a:pt x="20" y="106"/>
                  </a:cubicBezTo>
                  <a:cubicBezTo>
                    <a:pt x="18" y="106"/>
                    <a:pt x="17" y="108"/>
                    <a:pt x="17" y="108"/>
                  </a:cubicBezTo>
                  <a:cubicBezTo>
                    <a:pt x="17" y="108"/>
                    <a:pt x="16" y="108"/>
                    <a:pt x="16" y="108"/>
                  </a:cubicBezTo>
                  <a:cubicBezTo>
                    <a:pt x="16" y="108"/>
                    <a:pt x="10" y="107"/>
                    <a:pt x="7" y="111"/>
                  </a:cubicBezTo>
                  <a:cubicBezTo>
                    <a:pt x="7" y="111"/>
                    <a:pt x="8" y="111"/>
                    <a:pt x="8" y="111"/>
                  </a:cubicBezTo>
                  <a:cubicBezTo>
                    <a:pt x="10" y="111"/>
                    <a:pt x="11" y="111"/>
                    <a:pt x="13" y="111"/>
                  </a:cubicBezTo>
                  <a:cubicBezTo>
                    <a:pt x="13" y="111"/>
                    <a:pt x="14" y="111"/>
                    <a:pt x="14" y="112"/>
                  </a:cubicBezTo>
                  <a:cubicBezTo>
                    <a:pt x="14" y="112"/>
                    <a:pt x="14" y="112"/>
                    <a:pt x="13" y="113"/>
                  </a:cubicBezTo>
                  <a:cubicBezTo>
                    <a:pt x="13" y="113"/>
                    <a:pt x="12" y="114"/>
                    <a:pt x="12" y="114"/>
                  </a:cubicBezTo>
                  <a:cubicBezTo>
                    <a:pt x="12" y="116"/>
                    <a:pt x="18" y="118"/>
                    <a:pt x="21" y="119"/>
                  </a:cubicBezTo>
                  <a:cubicBezTo>
                    <a:pt x="22" y="119"/>
                    <a:pt x="22" y="119"/>
                    <a:pt x="23" y="119"/>
                  </a:cubicBezTo>
                  <a:cubicBezTo>
                    <a:pt x="23" y="119"/>
                    <a:pt x="24" y="120"/>
                    <a:pt x="23" y="120"/>
                  </a:cubicBezTo>
                  <a:cubicBezTo>
                    <a:pt x="23" y="121"/>
                    <a:pt x="23" y="121"/>
                    <a:pt x="23" y="121"/>
                  </a:cubicBezTo>
                  <a:cubicBezTo>
                    <a:pt x="19" y="121"/>
                    <a:pt x="16" y="119"/>
                    <a:pt x="14" y="118"/>
                  </a:cubicBezTo>
                  <a:cubicBezTo>
                    <a:pt x="13" y="118"/>
                    <a:pt x="12" y="118"/>
                    <a:pt x="12" y="117"/>
                  </a:cubicBezTo>
                  <a:cubicBezTo>
                    <a:pt x="9" y="117"/>
                    <a:pt x="8" y="117"/>
                    <a:pt x="7" y="117"/>
                  </a:cubicBezTo>
                  <a:cubicBezTo>
                    <a:pt x="6" y="118"/>
                    <a:pt x="6" y="118"/>
                    <a:pt x="6" y="119"/>
                  </a:cubicBezTo>
                  <a:cubicBezTo>
                    <a:pt x="6" y="119"/>
                    <a:pt x="5" y="120"/>
                    <a:pt x="5" y="120"/>
                  </a:cubicBezTo>
                  <a:cubicBezTo>
                    <a:pt x="3" y="121"/>
                    <a:pt x="0" y="122"/>
                    <a:pt x="0" y="128"/>
                  </a:cubicBezTo>
                  <a:cubicBezTo>
                    <a:pt x="0" y="128"/>
                    <a:pt x="1" y="127"/>
                    <a:pt x="1" y="127"/>
                  </a:cubicBezTo>
                  <a:cubicBezTo>
                    <a:pt x="3" y="125"/>
                    <a:pt x="4" y="123"/>
                    <a:pt x="5" y="124"/>
                  </a:cubicBezTo>
                  <a:cubicBezTo>
                    <a:pt x="5" y="124"/>
                    <a:pt x="6" y="124"/>
                    <a:pt x="6" y="124"/>
                  </a:cubicBezTo>
                  <a:cubicBezTo>
                    <a:pt x="6" y="129"/>
                    <a:pt x="12" y="128"/>
                    <a:pt x="16" y="127"/>
                  </a:cubicBezTo>
                  <a:cubicBezTo>
                    <a:pt x="19" y="127"/>
                    <a:pt x="21" y="127"/>
                    <a:pt x="22" y="127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9"/>
                    <a:pt x="19" y="129"/>
                  </a:cubicBezTo>
                  <a:cubicBezTo>
                    <a:pt x="16" y="129"/>
                    <a:pt x="12" y="130"/>
                    <a:pt x="11" y="132"/>
                  </a:cubicBezTo>
                  <a:cubicBezTo>
                    <a:pt x="11" y="132"/>
                    <a:pt x="11" y="133"/>
                    <a:pt x="11" y="133"/>
                  </a:cubicBezTo>
                  <a:cubicBezTo>
                    <a:pt x="11" y="133"/>
                    <a:pt x="11" y="134"/>
                    <a:pt x="11" y="134"/>
                  </a:cubicBezTo>
                  <a:cubicBezTo>
                    <a:pt x="9" y="136"/>
                    <a:pt x="6" y="139"/>
                    <a:pt x="10" y="143"/>
                  </a:cubicBezTo>
                  <a:cubicBezTo>
                    <a:pt x="10" y="142"/>
                    <a:pt x="11" y="140"/>
                    <a:pt x="12" y="138"/>
                  </a:cubicBezTo>
                  <a:cubicBezTo>
                    <a:pt x="13" y="138"/>
                    <a:pt x="14" y="137"/>
                    <a:pt x="14" y="138"/>
                  </a:cubicBezTo>
                  <a:cubicBezTo>
                    <a:pt x="15" y="138"/>
                    <a:pt x="16" y="138"/>
                    <a:pt x="17" y="138"/>
                  </a:cubicBezTo>
                  <a:cubicBezTo>
                    <a:pt x="19" y="139"/>
                    <a:pt x="20" y="140"/>
                    <a:pt x="23" y="138"/>
                  </a:cubicBezTo>
                  <a:cubicBezTo>
                    <a:pt x="23" y="138"/>
                    <a:pt x="23" y="137"/>
                    <a:pt x="23" y="137"/>
                  </a:cubicBezTo>
                  <a:cubicBezTo>
                    <a:pt x="24" y="136"/>
                    <a:pt x="26" y="135"/>
                    <a:pt x="30" y="134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30" y="134"/>
                    <a:pt x="30" y="134"/>
                    <a:pt x="31" y="135"/>
                  </a:cubicBezTo>
                  <a:cubicBezTo>
                    <a:pt x="31" y="135"/>
                    <a:pt x="31" y="136"/>
                    <a:pt x="31" y="137"/>
                  </a:cubicBezTo>
                  <a:cubicBezTo>
                    <a:pt x="31" y="137"/>
                    <a:pt x="32" y="137"/>
                    <a:pt x="32" y="137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40"/>
                    <a:pt x="31" y="142"/>
                    <a:pt x="31" y="143"/>
                  </a:cubicBezTo>
                  <a:cubicBezTo>
                    <a:pt x="31" y="143"/>
                    <a:pt x="31" y="143"/>
                    <a:pt x="31" y="143"/>
                  </a:cubicBezTo>
                  <a:cubicBezTo>
                    <a:pt x="31" y="143"/>
                    <a:pt x="32" y="143"/>
                    <a:pt x="32" y="143"/>
                  </a:cubicBezTo>
                  <a:cubicBezTo>
                    <a:pt x="34" y="142"/>
                    <a:pt x="35" y="141"/>
                    <a:pt x="37" y="139"/>
                  </a:cubicBezTo>
                  <a:cubicBezTo>
                    <a:pt x="37" y="138"/>
                    <a:pt x="38" y="138"/>
                    <a:pt x="38" y="138"/>
                  </a:cubicBezTo>
                  <a:cubicBezTo>
                    <a:pt x="39" y="138"/>
                    <a:pt x="39" y="138"/>
                    <a:pt x="39" y="138"/>
                  </a:cubicBezTo>
                  <a:cubicBezTo>
                    <a:pt x="42" y="138"/>
                    <a:pt x="41" y="137"/>
                    <a:pt x="41" y="135"/>
                  </a:cubicBezTo>
                  <a:cubicBezTo>
                    <a:pt x="41" y="134"/>
                    <a:pt x="41" y="133"/>
                    <a:pt x="42" y="132"/>
                  </a:cubicBezTo>
                  <a:cubicBezTo>
                    <a:pt x="45" y="129"/>
                    <a:pt x="49" y="127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2" y="126"/>
                    <a:pt x="52" y="126"/>
                  </a:cubicBezTo>
                  <a:cubicBezTo>
                    <a:pt x="52" y="126"/>
                    <a:pt x="51" y="130"/>
                    <a:pt x="53" y="133"/>
                  </a:cubicBezTo>
                  <a:cubicBezTo>
                    <a:pt x="65" y="130"/>
                    <a:pt x="65" y="130"/>
                    <a:pt x="65" y="130"/>
                  </a:cubicBezTo>
                  <a:cubicBezTo>
                    <a:pt x="64" y="126"/>
                    <a:pt x="67" y="122"/>
                    <a:pt x="69" y="119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9" y="119"/>
                    <a:pt x="69" y="119"/>
                    <a:pt x="69" y="121"/>
                  </a:cubicBezTo>
                  <a:cubicBezTo>
                    <a:pt x="69" y="123"/>
                    <a:pt x="68" y="128"/>
                    <a:pt x="69" y="129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1" y="124"/>
                    <a:pt x="82" y="120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3" y="118"/>
                    <a:pt x="83" y="118"/>
                    <a:pt x="83" y="118"/>
                  </a:cubicBezTo>
                  <a:cubicBezTo>
                    <a:pt x="85" y="126"/>
                    <a:pt x="88" y="130"/>
                    <a:pt x="93" y="133"/>
                  </a:cubicBezTo>
                  <a:cubicBezTo>
                    <a:pt x="101" y="136"/>
                    <a:pt x="107" y="138"/>
                    <a:pt x="116" y="140"/>
                  </a:cubicBezTo>
                  <a:cubicBezTo>
                    <a:pt x="119" y="141"/>
                    <a:pt x="122" y="142"/>
                    <a:pt x="126" y="143"/>
                  </a:cubicBezTo>
                  <a:cubicBezTo>
                    <a:pt x="130" y="144"/>
                    <a:pt x="134" y="146"/>
                    <a:pt x="136" y="147"/>
                  </a:cubicBezTo>
                  <a:cubicBezTo>
                    <a:pt x="136" y="147"/>
                    <a:pt x="137" y="147"/>
                    <a:pt x="137" y="148"/>
                  </a:cubicBezTo>
                  <a:cubicBezTo>
                    <a:pt x="137" y="149"/>
                    <a:pt x="135" y="151"/>
                    <a:pt x="135" y="151"/>
                  </a:cubicBezTo>
                  <a:cubicBezTo>
                    <a:pt x="135" y="151"/>
                    <a:pt x="135" y="152"/>
                    <a:pt x="136" y="152"/>
                  </a:cubicBezTo>
                  <a:cubicBezTo>
                    <a:pt x="137" y="152"/>
                    <a:pt x="139" y="153"/>
                    <a:pt x="142" y="155"/>
                  </a:cubicBezTo>
                  <a:cubicBezTo>
                    <a:pt x="146" y="158"/>
                    <a:pt x="148" y="165"/>
                    <a:pt x="149" y="172"/>
                  </a:cubicBezTo>
                  <a:cubicBezTo>
                    <a:pt x="151" y="177"/>
                    <a:pt x="152" y="184"/>
                    <a:pt x="150" y="186"/>
                  </a:cubicBezTo>
                  <a:cubicBezTo>
                    <a:pt x="149" y="187"/>
                    <a:pt x="148" y="188"/>
                    <a:pt x="142" y="189"/>
                  </a:cubicBezTo>
                  <a:cubicBezTo>
                    <a:pt x="143" y="194"/>
                    <a:pt x="143" y="194"/>
                    <a:pt x="143" y="194"/>
                  </a:cubicBezTo>
                  <a:cubicBezTo>
                    <a:pt x="147" y="194"/>
                    <a:pt x="150" y="193"/>
                    <a:pt x="150" y="193"/>
                  </a:cubicBezTo>
                  <a:cubicBezTo>
                    <a:pt x="150" y="193"/>
                    <a:pt x="150" y="193"/>
                    <a:pt x="151" y="193"/>
                  </a:cubicBezTo>
                  <a:cubicBezTo>
                    <a:pt x="151" y="193"/>
                    <a:pt x="151" y="193"/>
                    <a:pt x="150" y="193"/>
                  </a:cubicBezTo>
                  <a:cubicBezTo>
                    <a:pt x="150" y="193"/>
                    <a:pt x="150" y="193"/>
                    <a:pt x="150" y="194"/>
                  </a:cubicBezTo>
                  <a:cubicBezTo>
                    <a:pt x="148" y="196"/>
                    <a:pt x="148" y="197"/>
                    <a:pt x="148" y="199"/>
                  </a:cubicBezTo>
                  <a:cubicBezTo>
                    <a:pt x="153" y="202"/>
                    <a:pt x="153" y="202"/>
                    <a:pt x="153" y="202"/>
                  </a:cubicBezTo>
                  <a:cubicBezTo>
                    <a:pt x="154" y="198"/>
                    <a:pt x="155" y="194"/>
                    <a:pt x="157" y="193"/>
                  </a:cubicBezTo>
                  <a:cubicBezTo>
                    <a:pt x="160" y="192"/>
                    <a:pt x="171" y="198"/>
                    <a:pt x="175" y="208"/>
                  </a:cubicBezTo>
                  <a:cubicBezTo>
                    <a:pt x="176" y="213"/>
                    <a:pt x="177" y="221"/>
                    <a:pt x="174" y="226"/>
                  </a:cubicBezTo>
                  <a:cubicBezTo>
                    <a:pt x="173" y="228"/>
                    <a:pt x="171" y="229"/>
                    <a:pt x="170" y="229"/>
                  </a:cubicBezTo>
                  <a:cubicBezTo>
                    <a:pt x="168" y="229"/>
                    <a:pt x="166" y="228"/>
                    <a:pt x="164" y="227"/>
                  </a:cubicBezTo>
                  <a:cubicBezTo>
                    <a:pt x="161" y="226"/>
                    <a:pt x="158" y="224"/>
                    <a:pt x="157" y="226"/>
                  </a:cubicBezTo>
                  <a:cubicBezTo>
                    <a:pt x="157" y="227"/>
                    <a:pt x="155" y="228"/>
                    <a:pt x="154" y="228"/>
                  </a:cubicBezTo>
                  <a:cubicBezTo>
                    <a:pt x="151" y="230"/>
                    <a:pt x="148" y="232"/>
                    <a:pt x="150" y="237"/>
                  </a:cubicBezTo>
                  <a:cubicBezTo>
                    <a:pt x="152" y="234"/>
                    <a:pt x="154" y="233"/>
                    <a:pt x="155" y="234"/>
                  </a:cubicBezTo>
                  <a:cubicBezTo>
                    <a:pt x="156" y="234"/>
                    <a:pt x="156" y="234"/>
                    <a:pt x="156" y="235"/>
                  </a:cubicBezTo>
                  <a:cubicBezTo>
                    <a:pt x="156" y="235"/>
                    <a:pt x="157" y="236"/>
                    <a:pt x="157" y="236"/>
                  </a:cubicBezTo>
                  <a:cubicBezTo>
                    <a:pt x="157" y="237"/>
                    <a:pt x="160" y="237"/>
                    <a:pt x="162" y="236"/>
                  </a:cubicBezTo>
                  <a:cubicBezTo>
                    <a:pt x="164" y="236"/>
                    <a:pt x="167" y="236"/>
                    <a:pt x="167" y="237"/>
                  </a:cubicBezTo>
                  <a:cubicBezTo>
                    <a:pt x="167" y="237"/>
                    <a:pt x="167" y="237"/>
                    <a:pt x="167" y="237"/>
                  </a:cubicBezTo>
                  <a:cubicBezTo>
                    <a:pt x="167" y="238"/>
                    <a:pt x="166" y="238"/>
                    <a:pt x="165" y="238"/>
                  </a:cubicBezTo>
                  <a:cubicBezTo>
                    <a:pt x="165" y="238"/>
                    <a:pt x="165" y="238"/>
                    <a:pt x="165" y="238"/>
                  </a:cubicBezTo>
                  <a:cubicBezTo>
                    <a:pt x="164" y="238"/>
                    <a:pt x="164" y="238"/>
                    <a:pt x="163" y="238"/>
                  </a:cubicBezTo>
                  <a:cubicBezTo>
                    <a:pt x="159" y="239"/>
                    <a:pt x="155" y="239"/>
                    <a:pt x="155" y="241"/>
                  </a:cubicBezTo>
                  <a:cubicBezTo>
                    <a:pt x="155" y="241"/>
                    <a:pt x="155" y="241"/>
                    <a:pt x="155" y="242"/>
                  </a:cubicBezTo>
                  <a:cubicBezTo>
                    <a:pt x="155" y="242"/>
                    <a:pt x="155" y="242"/>
                    <a:pt x="155" y="243"/>
                  </a:cubicBezTo>
                  <a:cubicBezTo>
                    <a:pt x="154" y="244"/>
                    <a:pt x="154" y="245"/>
                    <a:pt x="153" y="245"/>
                  </a:cubicBezTo>
                  <a:cubicBezTo>
                    <a:pt x="151" y="246"/>
                    <a:pt x="150" y="247"/>
                    <a:pt x="150" y="251"/>
                  </a:cubicBezTo>
                  <a:cubicBezTo>
                    <a:pt x="150" y="254"/>
                    <a:pt x="153" y="256"/>
                    <a:pt x="153" y="256"/>
                  </a:cubicBezTo>
                  <a:cubicBezTo>
                    <a:pt x="153" y="256"/>
                    <a:pt x="153" y="255"/>
                    <a:pt x="153" y="255"/>
                  </a:cubicBezTo>
                  <a:cubicBezTo>
                    <a:pt x="153" y="253"/>
                    <a:pt x="154" y="250"/>
                    <a:pt x="156" y="249"/>
                  </a:cubicBezTo>
                  <a:cubicBezTo>
                    <a:pt x="156" y="249"/>
                    <a:pt x="157" y="250"/>
                    <a:pt x="157" y="250"/>
                  </a:cubicBezTo>
                  <a:cubicBezTo>
                    <a:pt x="158" y="251"/>
                    <a:pt x="158" y="252"/>
                    <a:pt x="159" y="252"/>
                  </a:cubicBezTo>
                  <a:cubicBezTo>
                    <a:pt x="161" y="251"/>
                    <a:pt x="163" y="249"/>
                    <a:pt x="165" y="247"/>
                  </a:cubicBezTo>
                  <a:cubicBezTo>
                    <a:pt x="168" y="245"/>
                    <a:pt x="170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3"/>
                    <a:pt x="172" y="243"/>
                  </a:cubicBezTo>
                  <a:cubicBezTo>
                    <a:pt x="172" y="243"/>
                    <a:pt x="172" y="244"/>
                    <a:pt x="170" y="245"/>
                  </a:cubicBezTo>
                  <a:cubicBezTo>
                    <a:pt x="169" y="247"/>
                    <a:pt x="166" y="249"/>
                    <a:pt x="166" y="251"/>
                  </a:cubicBezTo>
                  <a:cubicBezTo>
                    <a:pt x="165" y="252"/>
                    <a:pt x="166" y="253"/>
                    <a:pt x="167" y="254"/>
                  </a:cubicBezTo>
                  <a:cubicBezTo>
                    <a:pt x="168" y="255"/>
                    <a:pt x="168" y="255"/>
                    <a:pt x="168" y="256"/>
                  </a:cubicBezTo>
                  <a:cubicBezTo>
                    <a:pt x="168" y="258"/>
                    <a:pt x="170" y="260"/>
                    <a:pt x="172" y="261"/>
                  </a:cubicBezTo>
                  <a:cubicBezTo>
                    <a:pt x="175" y="262"/>
                    <a:pt x="178" y="262"/>
                    <a:pt x="178" y="262"/>
                  </a:cubicBezTo>
                  <a:cubicBezTo>
                    <a:pt x="178" y="262"/>
                    <a:pt x="177" y="261"/>
                    <a:pt x="176" y="261"/>
                  </a:cubicBezTo>
                  <a:cubicBezTo>
                    <a:pt x="175" y="259"/>
                    <a:pt x="173" y="256"/>
                    <a:pt x="174" y="255"/>
                  </a:cubicBezTo>
                  <a:cubicBezTo>
                    <a:pt x="174" y="254"/>
                    <a:pt x="175" y="255"/>
                    <a:pt x="176" y="255"/>
                  </a:cubicBezTo>
                  <a:cubicBezTo>
                    <a:pt x="176" y="255"/>
                    <a:pt x="177" y="255"/>
                    <a:pt x="178" y="255"/>
                  </a:cubicBezTo>
                  <a:cubicBezTo>
                    <a:pt x="178" y="255"/>
                    <a:pt x="178" y="254"/>
                    <a:pt x="178" y="253"/>
                  </a:cubicBezTo>
                  <a:cubicBezTo>
                    <a:pt x="178" y="251"/>
                    <a:pt x="177" y="246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3" y="240"/>
                    <a:pt x="183" y="240"/>
                  </a:cubicBezTo>
                  <a:cubicBezTo>
                    <a:pt x="183" y="240"/>
                    <a:pt x="185" y="243"/>
                    <a:pt x="187" y="243"/>
                  </a:cubicBezTo>
                  <a:cubicBezTo>
                    <a:pt x="190" y="244"/>
                    <a:pt x="189" y="247"/>
                    <a:pt x="189" y="249"/>
                  </a:cubicBezTo>
                  <a:cubicBezTo>
                    <a:pt x="189" y="249"/>
                    <a:pt x="189" y="250"/>
                    <a:pt x="189" y="250"/>
                  </a:cubicBezTo>
                  <a:cubicBezTo>
                    <a:pt x="190" y="249"/>
                    <a:pt x="192" y="246"/>
                    <a:pt x="192" y="241"/>
                  </a:cubicBezTo>
                  <a:cubicBezTo>
                    <a:pt x="192" y="241"/>
                    <a:pt x="192" y="241"/>
                    <a:pt x="192" y="241"/>
                  </a:cubicBezTo>
                  <a:cubicBezTo>
                    <a:pt x="192" y="241"/>
                    <a:pt x="194" y="239"/>
                    <a:pt x="194" y="238"/>
                  </a:cubicBezTo>
                  <a:cubicBezTo>
                    <a:pt x="195" y="237"/>
                    <a:pt x="194" y="236"/>
                    <a:pt x="193" y="235"/>
                  </a:cubicBezTo>
                  <a:cubicBezTo>
                    <a:pt x="192" y="234"/>
                    <a:pt x="190" y="232"/>
                    <a:pt x="190" y="225"/>
                  </a:cubicBezTo>
                  <a:cubicBezTo>
                    <a:pt x="190" y="224"/>
                    <a:pt x="190" y="223"/>
                    <a:pt x="189" y="223"/>
                  </a:cubicBezTo>
                  <a:cubicBezTo>
                    <a:pt x="189" y="223"/>
                    <a:pt x="189" y="222"/>
                    <a:pt x="188" y="222"/>
                  </a:cubicBezTo>
                  <a:cubicBezTo>
                    <a:pt x="187" y="221"/>
                    <a:pt x="187" y="220"/>
                    <a:pt x="187" y="219"/>
                  </a:cubicBezTo>
                  <a:cubicBezTo>
                    <a:pt x="187" y="219"/>
                    <a:pt x="187" y="219"/>
                    <a:pt x="188" y="219"/>
                  </a:cubicBezTo>
                  <a:cubicBezTo>
                    <a:pt x="190" y="221"/>
                    <a:pt x="194" y="220"/>
                    <a:pt x="194" y="220"/>
                  </a:cubicBezTo>
                  <a:cubicBezTo>
                    <a:pt x="195" y="210"/>
                    <a:pt x="195" y="208"/>
                    <a:pt x="195" y="207"/>
                  </a:cubicBezTo>
                  <a:cubicBezTo>
                    <a:pt x="191" y="207"/>
                    <a:pt x="189" y="207"/>
                    <a:pt x="187" y="205"/>
                  </a:cubicBezTo>
                  <a:cubicBezTo>
                    <a:pt x="187" y="205"/>
                    <a:pt x="187" y="205"/>
                    <a:pt x="187" y="205"/>
                  </a:cubicBezTo>
                  <a:cubicBezTo>
                    <a:pt x="187" y="205"/>
                    <a:pt x="187" y="205"/>
                    <a:pt x="188" y="205"/>
                  </a:cubicBezTo>
                  <a:cubicBezTo>
                    <a:pt x="190" y="205"/>
                    <a:pt x="193" y="205"/>
                    <a:pt x="195" y="204"/>
                  </a:cubicBezTo>
                  <a:cubicBezTo>
                    <a:pt x="194" y="198"/>
                    <a:pt x="194" y="193"/>
                    <a:pt x="194" y="192"/>
                  </a:cubicBezTo>
                  <a:cubicBezTo>
                    <a:pt x="190" y="193"/>
                    <a:pt x="188" y="193"/>
                    <a:pt x="186" y="191"/>
                  </a:cubicBezTo>
                  <a:cubicBezTo>
                    <a:pt x="184" y="190"/>
                    <a:pt x="184" y="189"/>
                    <a:pt x="184" y="188"/>
                  </a:cubicBezTo>
                  <a:cubicBezTo>
                    <a:pt x="184" y="187"/>
                    <a:pt x="184" y="186"/>
                    <a:pt x="183" y="186"/>
                  </a:cubicBezTo>
                  <a:cubicBezTo>
                    <a:pt x="178" y="184"/>
                    <a:pt x="174" y="181"/>
                    <a:pt x="173" y="180"/>
                  </a:cubicBezTo>
                  <a:cubicBezTo>
                    <a:pt x="171" y="177"/>
                    <a:pt x="171" y="175"/>
                    <a:pt x="171" y="175"/>
                  </a:cubicBezTo>
                  <a:cubicBezTo>
                    <a:pt x="171" y="175"/>
                    <a:pt x="171" y="175"/>
                    <a:pt x="171" y="175"/>
                  </a:cubicBezTo>
                  <a:cubicBezTo>
                    <a:pt x="171" y="175"/>
                    <a:pt x="171" y="175"/>
                    <a:pt x="172" y="175"/>
                  </a:cubicBezTo>
                  <a:cubicBezTo>
                    <a:pt x="174" y="176"/>
                    <a:pt x="176" y="176"/>
                    <a:pt x="177" y="175"/>
                  </a:cubicBezTo>
                  <a:cubicBezTo>
                    <a:pt x="178" y="166"/>
                    <a:pt x="178" y="166"/>
                    <a:pt x="178" y="166"/>
                  </a:cubicBezTo>
                  <a:cubicBezTo>
                    <a:pt x="177" y="166"/>
                    <a:pt x="176" y="166"/>
                    <a:pt x="175" y="165"/>
                  </a:cubicBezTo>
                  <a:cubicBezTo>
                    <a:pt x="173" y="164"/>
                    <a:pt x="171" y="162"/>
                    <a:pt x="171" y="162"/>
                  </a:cubicBezTo>
                  <a:cubicBezTo>
                    <a:pt x="171" y="162"/>
                    <a:pt x="171" y="162"/>
                    <a:pt x="171" y="162"/>
                  </a:cubicBezTo>
                  <a:cubicBezTo>
                    <a:pt x="171" y="162"/>
                    <a:pt x="171" y="162"/>
                    <a:pt x="172" y="162"/>
                  </a:cubicBezTo>
                  <a:cubicBezTo>
                    <a:pt x="172" y="162"/>
                    <a:pt x="173" y="162"/>
                    <a:pt x="175" y="163"/>
                  </a:cubicBezTo>
                  <a:cubicBezTo>
                    <a:pt x="177" y="163"/>
                    <a:pt x="178" y="162"/>
                    <a:pt x="178" y="162"/>
                  </a:cubicBezTo>
                  <a:cubicBezTo>
                    <a:pt x="180" y="152"/>
                    <a:pt x="180" y="152"/>
                    <a:pt x="180" y="152"/>
                  </a:cubicBezTo>
                  <a:cubicBezTo>
                    <a:pt x="177" y="152"/>
                    <a:pt x="176" y="151"/>
                    <a:pt x="175" y="150"/>
                  </a:cubicBezTo>
                  <a:cubicBezTo>
                    <a:pt x="174" y="149"/>
                    <a:pt x="174" y="148"/>
                    <a:pt x="174" y="148"/>
                  </a:cubicBezTo>
                  <a:cubicBezTo>
                    <a:pt x="174" y="148"/>
                    <a:pt x="174" y="148"/>
                    <a:pt x="174" y="148"/>
                  </a:cubicBezTo>
                  <a:cubicBezTo>
                    <a:pt x="185" y="146"/>
                    <a:pt x="192" y="136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4" y="127"/>
                    <a:pt x="194" y="127"/>
                    <a:pt x="194" y="127"/>
                  </a:cubicBezTo>
                  <a:cubicBezTo>
                    <a:pt x="195" y="128"/>
                    <a:pt x="198" y="129"/>
                    <a:pt x="199" y="128"/>
                  </a:cubicBezTo>
                  <a:cubicBezTo>
                    <a:pt x="200" y="126"/>
                    <a:pt x="200" y="121"/>
                    <a:pt x="200" y="120"/>
                  </a:cubicBezTo>
                  <a:cubicBezTo>
                    <a:pt x="197" y="120"/>
                    <a:pt x="195" y="119"/>
                    <a:pt x="194" y="11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400"/>
            </a:p>
          </p:txBody>
        </p:sp>
      </p:grpSp>
    </p:spTree>
    <p:extLst>
      <p:ext uri="{BB962C8B-B14F-4D97-AF65-F5344CB8AC3E}">
        <p14:creationId xmlns:p14="http://schemas.microsoft.com/office/powerpoint/2010/main" val="3914733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Kansilehti - yle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146DE7-15B9-6F42-95AD-FC9F561396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394"/>
          <a:stretch/>
        </p:blipFill>
        <p:spPr>
          <a:xfrm>
            <a:off x="0" y="5140801"/>
            <a:ext cx="12192000" cy="17131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7E592F-8DA0-FD46-9F27-D1363BC532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632400"/>
            <a:ext cx="12192000" cy="702000"/>
          </a:xfrm>
        </p:spPr>
        <p:txBody>
          <a:bodyPr anchor="b">
            <a:noAutofit/>
          </a:bodyPr>
          <a:lstStyle>
            <a:lvl1pPr algn="ctr">
              <a:lnSpc>
                <a:spcPct val="80000"/>
              </a:lnSpc>
              <a:defRPr sz="4200" b="1"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Kirjoita otsikko yhdelle riville (</a:t>
            </a:r>
            <a:r>
              <a:rPr lang="fi-FI" dirty="0" err="1"/>
              <a:t>max</a:t>
            </a:r>
            <a:r>
              <a:rPr lang="fi-FI" dirty="0"/>
              <a:t>. 50 merkkiä)</a:t>
            </a:r>
            <a:endParaRPr lang="en-GB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2FEC5214-C18A-C946-966B-0E908424C92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4327200"/>
            <a:ext cx="12192000" cy="604800"/>
          </a:xfrm>
          <a:prstGeom prst="rect">
            <a:avLst/>
          </a:prstGeom>
        </p:spPr>
        <p:txBody>
          <a:bodyPr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200" b="1" i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fi-FI" dirty="0"/>
              <a:t>Kirjoita alaotsikko tähän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14D2AC-4645-D34B-816B-9C305D9BBA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740556" y="5518800"/>
            <a:ext cx="4713287" cy="396000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en-GB" dirty="0" err="1"/>
              <a:t>Etunimi</a:t>
            </a:r>
            <a:r>
              <a:rPr lang="en-GB" dirty="0"/>
              <a:t> </a:t>
            </a:r>
            <a:r>
              <a:rPr lang="en-GB" dirty="0" err="1"/>
              <a:t>Sukunimi</a:t>
            </a:r>
            <a:endParaRPr lang="fi-FI" dirty="0"/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A9171C-BC6D-8B40-AC3E-635B8D6B7327}"/>
              </a:ext>
            </a:extLst>
          </p:cNvPr>
          <p:cNvSpPr>
            <a:spLocks noGrp="1"/>
          </p:cNvSpPr>
          <p:nvPr>
            <p:ph type="dt" sz="half" idx="23"/>
          </p:nvPr>
        </p:nvSpPr>
        <p:spPr>
          <a:xfrm>
            <a:off x="4738673" y="5857200"/>
            <a:ext cx="2717053" cy="396000"/>
          </a:xfrm>
          <a:prstGeom prst="rect">
            <a:avLst/>
          </a:prstGeom>
        </p:spPr>
        <p:txBody>
          <a:bodyPr lIns="90000" tIns="0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fld id="{7BBC6C75-7B08-EB40-8DF1-8BE2554B7B64}" type="datetime1">
              <a:rPr lang="fi-FI" smtClean="0"/>
              <a:pPr/>
              <a:t>4.6.2020</a:t>
            </a:fld>
            <a:endParaRPr lang="fi-FI" dirty="0"/>
          </a:p>
        </p:txBody>
      </p:sp>
      <p:pic>
        <p:nvPicPr>
          <p:cNvPr id="17" name="Picture Placeholder 24">
            <a:extLst>
              <a:ext uri="{FF2B5EF4-FFF2-40B4-BE49-F238E27FC236}">
                <a16:creationId xmlns:a16="http://schemas.microsoft.com/office/drawing/2014/main" id="{B6747A57-6FA4-0E46-B932-64F750329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13601"/>
            <a:ext cx="3049200" cy="1713600"/>
          </a:xfrm>
          <a:prstGeom prst="rect">
            <a:avLst/>
          </a:prstGeom>
        </p:spPr>
      </p:pic>
      <p:pic>
        <p:nvPicPr>
          <p:cNvPr id="13" name="Picture Placeholder 26" descr="Valokuvakollaasi erilaisista suomalaisista syntyperän ja iän mukaan.">
            <a:extLst>
              <a:ext uri="{FF2B5EF4-FFF2-40B4-BE49-F238E27FC236}">
                <a16:creationId xmlns:a16="http://schemas.microsoft.com/office/drawing/2014/main" id="{129B7C40-F36B-D243-972A-0DD9BD256CD8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001" y="0"/>
            <a:ext cx="3047349" cy="1713600"/>
          </a:xfrm>
          <a:prstGeom prst="rect">
            <a:avLst/>
          </a:prstGeom>
        </p:spPr>
      </p:pic>
      <p:pic>
        <p:nvPicPr>
          <p:cNvPr id="14" name="Picture Placeholder 22">
            <a:extLst>
              <a:ext uri="{FF2B5EF4-FFF2-40B4-BE49-F238E27FC236}">
                <a16:creationId xmlns:a16="http://schemas.microsoft.com/office/drawing/2014/main" id="{5D86BEE0-10F8-6947-BB77-5E096F12B7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48000" y="1713601"/>
            <a:ext cx="3049200" cy="1713600"/>
          </a:xfrm>
          <a:prstGeom prst="rect">
            <a:avLst/>
          </a:prstGeom>
        </p:spPr>
      </p:pic>
      <p:pic>
        <p:nvPicPr>
          <p:cNvPr id="15" name="Picture Placeholder 20">
            <a:extLst>
              <a:ext uri="{FF2B5EF4-FFF2-40B4-BE49-F238E27FC236}">
                <a16:creationId xmlns:a16="http://schemas.microsoft.com/office/drawing/2014/main" id="{6C9EAF38-6ACF-3443-9D35-F19AF4173D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0" y="1"/>
            <a:ext cx="6096308" cy="3427200"/>
          </a:xfrm>
          <a:prstGeom prst="rect">
            <a:avLst/>
          </a:prstGeom>
        </p:spPr>
      </p:pic>
      <p:grpSp>
        <p:nvGrpSpPr>
          <p:cNvPr id="33" name="Group 17" descr="THL:n logo">
            <a:extLst>
              <a:ext uri="{FF2B5EF4-FFF2-40B4-BE49-F238E27FC236}">
                <a16:creationId xmlns:a16="http://schemas.microsoft.com/office/drawing/2014/main" id="{2040C763-9F05-4FE5-B6BB-8D21B47A2975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GrpSpPr/>
          <p:nvPr userDrawn="1"/>
        </p:nvGrpSpPr>
        <p:grpSpPr>
          <a:xfrm>
            <a:off x="504157" y="519848"/>
            <a:ext cx="1896143" cy="677099"/>
            <a:chOff x="2633663" y="2192338"/>
            <a:chExt cx="6926262" cy="2473325"/>
          </a:xfrm>
        </p:grpSpPr>
        <p:sp>
          <p:nvSpPr>
            <p:cNvPr id="34" name="Freeform 5">
              <a:extLst>
                <a:ext uri="{FF2B5EF4-FFF2-40B4-BE49-F238E27FC236}">
                  <a16:creationId xmlns:a16="http://schemas.microsoft.com/office/drawing/2014/main" id="{1702AE8E-05B0-400A-8D8D-B856B77A28B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5743575" y="2598738"/>
              <a:ext cx="985838" cy="1857375"/>
            </a:xfrm>
            <a:custGeom>
              <a:avLst/>
              <a:gdLst>
                <a:gd name="T0" fmla="*/ 1818 w 2733"/>
                <a:gd name="T1" fmla="*/ 2142 h 5151"/>
                <a:gd name="T2" fmla="*/ 2733 w 2733"/>
                <a:gd name="T3" fmla="*/ 2142 h 5151"/>
                <a:gd name="T4" fmla="*/ 2733 w 2733"/>
                <a:gd name="T5" fmla="*/ 1087 h 5151"/>
                <a:gd name="T6" fmla="*/ 1816 w 2733"/>
                <a:gd name="T7" fmla="*/ 1087 h 5151"/>
                <a:gd name="T8" fmla="*/ 1816 w 2733"/>
                <a:gd name="T9" fmla="*/ 520 h 5151"/>
                <a:gd name="T10" fmla="*/ 1296 w 2733"/>
                <a:gd name="T11" fmla="*/ 0 h 5151"/>
                <a:gd name="T12" fmla="*/ 523 w 2733"/>
                <a:gd name="T13" fmla="*/ 0 h 5151"/>
                <a:gd name="T14" fmla="*/ 523 w 2733"/>
                <a:gd name="T15" fmla="*/ 1087 h 5151"/>
                <a:gd name="T16" fmla="*/ 0 w 2733"/>
                <a:gd name="T17" fmla="*/ 1087 h 5151"/>
                <a:gd name="T18" fmla="*/ 0 w 2733"/>
                <a:gd name="T19" fmla="*/ 2142 h 5151"/>
                <a:gd name="T20" fmla="*/ 523 w 2733"/>
                <a:gd name="T21" fmla="*/ 2142 h 5151"/>
                <a:gd name="T22" fmla="*/ 523 w 2733"/>
                <a:gd name="T23" fmla="*/ 3627 h 5151"/>
                <a:gd name="T24" fmla="*/ 2359 w 2733"/>
                <a:gd name="T25" fmla="*/ 5151 h 5151"/>
                <a:gd name="T26" fmla="*/ 2733 w 2733"/>
                <a:gd name="T27" fmla="*/ 5128 h 5151"/>
                <a:gd name="T28" fmla="*/ 2733 w 2733"/>
                <a:gd name="T29" fmla="*/ 3955 h 5151"/>
                <a:gd name="T30" fmla="*/ 2550 w 2733"/>
                <a:gd name="T31" fmla="*/ 3963 h 5151"/>
                <a:gd name="T32" fmla="*/ 1818 w 2733"/>
                <a:gd name="T33" fmla="*/ 3447 h 5151"/>
                <a:gd name="T34" fmla="*/ 1818 w 2733"/>
                <a:gd name="T35" fmla="*/ 2142 h 5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33" h="5151">
                  <a:moveTo>
                    <a:pt x="1818" y="2142"/>
                  </a:moveTo>
                  <a:lnTo>
                    <a:pt x="2733" y="2142"/>
                  </a:lnTo>
                  <a:lnTo>
                    <a:pt x="2733" y="1087"/>
                  </a:lnTo>
                  <a:lnTo>
                    <a:pt x="1816" y="1087"/>
                  </a:lnTo>
                  <a:lnTo>
                    <a:pt x="1816" y="520"/>
                  </a:lnTo>
                  <a:cubicBezTo>
                    <a:pt x="1816" y="520"/>
                    <a:pt x="1816" y="0"/>
                    <a:pt x="1296" y="0"/>
                  </a:cubicBezTo>
                  <a:lnTo>
                    <a:pt x="523" y="0"/>
                  </a:lnTo>
                  <a:lnTo>
                    <a:pt x="523" y="1087"/>
                  </a:lnTo>
                  <a:lnTo>
                    <a:pt x="0" y="1087"/>
                  </a:lnTo>
                  <a:lnTo>
                    <a:pt x="0" y="2142"/>
                  </a:lnTo>
                  <a:lnTo>
                    <a:pt x="523" y="2142"/>
                  </a:lnTo>
                  <a:lnTo>
                    <a:pt x="523" y="3627"/>
                  </a:lnTo>
                  <a:cubicBezTo>
                    <a:pt x="523" y="4980"/>
                    <a:pt x="1706" y="5151"/>
                    <a:pt x="2359" y="5151"/>
                  </a:cubicBezTo>
                  <a:cubicBezTo>
                    <a:pt x="2582" y="5151"/>
                    <a:pt x="2733" y="5128"/>
                    <a:pt x="2733" y="5128"/>
                  </a:cubicBezTo>
                  <a:lnTo>
                    <a:pt x="2733" y="3955"/>
                  </a:lnTo>
                  <a:cubicBezTo>
                    <a:pt x="2733" y="3955"/>
                    <a:pt x="2661" y="3963"/>
                    <a:pt x="2550" y="3963"/>
                  </a:cubicBezTo>
                  <a:cubicBezTo>
                    <a:pt x="2287" y="3963"/>
                    <a:pt x="1818" y="3901"/>
                    <a:pt x="1818" y="3447"/>
                  </a:cubicBezTo>
                  <a:lnTo>
                    <a:pt x="1818" y="2142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08ABFE27-8814-4942-B88E-5D847DFDE2D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046913" y="2425700"/>
              <a:ext cx="1587500" cy="2016125"/>
            </a:xfrm>
            <a:custGeom>
              <a:avLst/>
              <a:gdLst>
                <a:gd name="T0" fmla="*/ 3299 w 4405"/>
                <a:gd name="T1" fmla="*/ 5589 h 5589"/>
                <a:gd name="T2" fmla="*/ 4405 w 4405"/>
                <a:gd name="T3" fmla="*/ 5589 h 5589"/>
                <a:gd name="T4" fmla="*/ 4405 w 4405"/>
                <a:gd name="T5" fmla="*/ 4456 h 5589"/>
                <a:gd name="T6" fmla="*/ 4405 w 4405"/>
                <a:gd name="T7" fmla="*/ 4456 h 5589"/>
                <a:gd name="T8" fmla="*/ 4201 w 4405"/>
                <a:gd name="T9" fmla="*/ 4456 h 5589"/>
                <a:gd name="T10" fmla="*/ 3928 w 4405"/>
                <a:gd name="T11" fmla="*/ 4183 h 5589"/>
                <a:gd name="T12" fmla="*/ 3928 w 4405"/>
                <a:gd name="T13" fmla="*/ 2976 h 5589"/>
                <a:gd name="T14" fmla="*/ 2539 w 4405"/>
                <a:gd name="T15" fmla="*/ 1470 h 5589"/>
                <a:gd name="T16" fmla="*/ 1293 w 4405"/>
                <a:gd name="T17" fmla="*/ 2106 h 5589"/>
                <a:gd name="T18" fmla="*/ 1294 w 4405"/>
                <a:gd name="T19" fmla="*/ 520 h 5589"/>
                <a:gd name="T20" fmla="*/ 773 w 4405"/>
                <a:gd name="T21" fmla="*/ 0 h 5589"/>
                <a:gd name="T22" fmla="*/ 0 w 4405"/>
                <a:gd name="T23" fmla="*/ 0 h 5589"/>
                <a:gd name="T24" fmla="*/ 0 w 4405"/>
                <a:gd name="T25" fmla="*/ 3305 h 5589"/>
                <a:gd name="T26" fmla="*/ 0 w 4405"/>
                <a:gd name="T27" fmla="*/ 5589 h 5589"/>
                <a:gd name="T28" fmla="*/ 1290 w 4405"/>
                <a:gd name="T29" fmla="*/ 5589 h 5589"/>
                <a:gd name="T30" fmla="*/ 1290 w 4405"/>
                <a:gd name="T31" fmla="*/ 3807 h 5589"/>
                <a:gd name="T32" fmla="*/ 1362 w 4405"/>
                <a:gd name="T33" fmla="*/ 3291 h 5589"/>
                <a:gd name="T34" fmla="*/ 2181 w 4405"/>
                <a:gd name="T35" fmla="*/ 2697 h 5589"/>
                <a:gd name="T36" fmla="*/ 2635 w 4405"/>
                <a:gd name="T37" fmla="*/ 3229 h 5589"/>
                <a:gd name="T38" fmla="*/ 2635 w 4405"/>
                <a:gd name="T39" fmla="*/ 4937 h 5589"/>
                <a:gd name="T40" fmla="*/ 3299 w 4405"/>
                <a:gd name="T41" fmla="*/ 5589 h 5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405" h="5589">
                  <a:moveTo>
                    <a:pt x="3299" y="5589"/>
                  </a:moveTo>
                  <a:lnTo>
                    <a:pt x="4405" y="5589"/>
                  </a:lnTo>
                  <a:lnTo>
                    <a:pt x="4405" y="4456"/>
                  </a:lnTo>
                  <a:lnTo>
                    <a:pt x="4405" y="4456"/>
                  </a:lnTo>
                  <a:lnTo>
                    <a:pt x="4201" y="4456"/>
                  </a:lnTo>
                  <a:cubicBezTo>
                    <a:pt x="3928" y="4456"/>
                    <a:pt x="3928" y="4183"/>
                    <a:pt x="3928" y="4183"/>
                  </a:cubicBezTo>
                  <a:lnTo>
                    <a:pt x="3928" y="2976"/>
                  </a:lnTo>
                  <a:cubicBezTo>
                    <a:pt x="3927" y="1845"/>
                    <a:pt x="3366" y="1470"/>
                    <a:pt x="2539" y="1470"/>
                  </a:cubicBezTo>
                  <a:cubicBezTo>
                    <a:pt x="2001" y="1470"/>
                    <a:pt x="1525" y="1710"/>
                    <a:pt x="1293" y="2106"/>
                  </a:cubicBezTo>
                  <a:lnTo>
                    <a:pt x="1294" y="520"/>
                  </a:lnTo>
                  <a:cubicBezTo>
                    <a:pt x="1294" y="520"/>
                    <a:pt x="1294" y="0"/>
                    <a:pt x="773" y="0"/>
                  </a:cubicBezTo>
                  <a:lnTo>
                    <a:pt x="0" y="0"/>
                  </a:lnTo>
                  <a:lnTo>
                    <a:pt x="0" y="3305"/>
                  </a:lnTo>
                  <a:lnTo>
                    <a:pt x="0" y="5589"/>
                  </a:lnTo>
                  <a:lnTo>
                    <a:pt x="1290" y="5589"/>
                  </a:lnTo>
                  <a:lnTo>
                    <a:pt x="1290" y="3807"/>
                  </a:lnTo>
                  <a:cubicBezTo>
                    <a:pt x="1290" y="3619"/>
                    <a:pt x="1306" y="3448"/>
                    <a:pt x="1362" y="3291"/>
                  </a:cubicBezTo>
                  <a:cubicBezTo>
                    <a:pt x="1481" y="2940"/>
                    <a:pt x="1760" y="2697"/>
                    <a:pt x="2181" y="2697"/>
                  </a:cubicBezTo>
                  <a:cubicBezTo>
                    <a:pt x="2484" y="2697"/>
                    <a:pt x="2635" y="2854"/>
                    <a:pt x="2635" y="3229"/>
                  </a:cubicBezTo>
                  <a:lnTo>
                    <a:pt x="2635" y="4937"/>
                  </a:lnTo>
                  <a:cubicBezTo>
                    <a:pt x="2635" y="5336"/>
                    <a:pt x="2893" y="5589"/>
                    <a:pt x="3299" y="5589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8C3580F3-B5AB-41A7-BB32-1F8683856A6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8921750" y="2598738"/>
              <a:ext cx="638175" cy="1843088"/>
            </a:xfrm>
            <a:custGeom>
              <a:avLst/>
              <a:gdLst>
                <a:gd name="T0" fmla="*/ 1771 w 1771"/>
                <a:gd name="T1" fmla="*/ 5112 h 5112"/>
                <a:gd name="T2" fmla="*/ 1771 w 1771"/>
                <a:gd name="T3" fmla="*/ 3979 h 5112"/>
                <a:gd name="T4" fmla="*/ 1566 w 1771"/>
                <a:gd name="T5" fmla="*/ 3979 h 5112"/>
                <a:gd name="T6" fmla="*/ 1293 w 1771"/>
                <a:gd name="T7" fmla="*/ 3706 h 5112"/>
                <a:gd name="T8" fmla="*/ 1293 w 1771"/>
                <a:gd name="T9" fmla="*/ 520 h 5112"/>
                <a:gd name="T10" fmla="*/ 773 w 1771"/>
                <a:gd name="T11" fmla="*/ 0 h 5112"/>
                <a:gd name="T12" fmla="*/ 0 w 1771"/>
                <a:gd name="T13" fmla="*/ 0 h 5112"/>
                <a:gd name="T14" fmla="*/ 0 w 1771"/>
                <a:gd name="T15" fmla="*/ 4460 h 5112"/>
                <a:gd name="T16" fmla="*/ 664 w 1771"/>
                <a:gd name="T17" fmla="*/ 5112 h 5112"/>
                <a:gd name="T18" fmla="*/ 1771 w 1771"/>
                <a:gd name="T19" fmla="*/ 5112 h 5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71" h="5112">
                  <a:moveTo>
                    <a:pt x="1771" y="5112"/>
                  </a:moveTo>
                  <a:lnTo>
                    <a:pt x="1771" y="3979"/>
                  </a:lnTo>
                  <a:lnTo>
                    <a:pt x="1566" y="3979"/>
                  </a:lnTo>
                  <a:cubicBezTo>
                    <a:pt x="1293" y="3979"/>
                    <a:pt x="1293" y="3706"/>
                    <a:pt x="1293" y="3706"/>
                  </a:cubicBezTo>
                  <a:lnTo>
                    <a:pt x="1293" y="520"/>
                  </a:lnTo>
                  <a:cubicBezTo>
                    <a:pt x="1293" y="520"/>
                    <a:pt x="1293" y="0"/>
                    <a:pt x="773" y="0"/>
                  </a:cubicBezTo>
                  <a:lnTo>
                    <a:pt x="0" y="0"/>
                  </a:lnTo>
                  <a:lnTo>
                    <a:pt x="0" y="4460"/>
                  </a:lnTo>
                  <a:cubicBezTo>
                    <a:pt x="0" y="4859"/>
                    <a:pt x="259" y="5112"/>
                    <a:pt x="664" y="5112"/>
                  </a:cubicBezTo>
                  <a:lnTo>
                    <a:pt x="1771" y="5112"/>
                  </a:ln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7" name="Oval 8">
              <a:extLst>
                <a:ext uri="{FF2B5EF4-FFF2-40B4-BE49-F238E27FC236}">
                  <a16:creationId xmlns:a16="http://schemas.microsoft.com/office/drawing/2014/main" id="{BEC95DF9-07D9-4CC1-B4DA-D7D271355F4F}"/>
                </a:ext>
              </a:extLst>
            </p:cNvPr>
            <p:cNvSpPr>
              <a:spLocks noChangeArrowheads="1"/>
            </p:cNvSpPr>
            <p:nvPr userDrawn="1"/>
          </p:nvSpPr>
          <p:spPr bwMode="gray">
            <a:xfrm>
              <a:off x="2633663" y="2192338"/>
              <a:ext cx="2471738" cy="2473325"/>
            </a:xfrm>
            <a:prstGeom prst="ellipse">
              <a:avLst/>
            </a:prstGeom>
            <a:solidFill>
              <a:srgbClr val="78C1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373CF6F0-05E2-42A7-AA5A-0BD3F0279EE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971925" y="2928938"/>
              <a:ext cx="849313" cy="601663"/>
            </a:xfrm>
            <a:custGeom>
              <a:avLst/>
              <a:gdLst>
                <a:gd name="T0" fmla="*/ 0 w 2357"/>
                <a:gd name="T1" fmla="*/ 1295 h 1670"/>
                <a:gd name="T2" fmla="*/ 1113 w 2357"/>
                <a:gd name="T3" fmla="*/ 198 h 1670"/>
                <a:gd name="T4" fmla="*/ 2357 w 2357"/>
                <a:gd name="T5" fmla="*/ 530 h 1670"/>
                <a:gd name="T6" fmla="*/ 1545 w 2357"/>
                <a:gd name="T7" fmla="*/ 1529 h 1670"/>
                <a:gd name="T8" fmla="*/ 0 w 2357"/>
                <a:gd name="T9" fmla="*/ 1295 h 1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7" h="1670">
                  <a:moveTo>
                    <a:pt x="0" y="1295"/>
                  </a:moveTo>
                  <a:cubicBezTo>
                    <a:pt x="317" y="719"/>
                    <a:pt x="689" y="336"/>
                    <a:pt x="1113" y="198"/>
                  </a:cubicBezTo>
                  <a:cubicBezTo>
                    <a:pt x="1721" y="0"/>
                    <a:pt x="2073" y="377"/>
                    <a:pt x="2357" y="530"/>
                  </a:cubicBezTo>
                  <a:cubicBezTo>
                    <a:pt x="2217" y="820"/>
                    <a:pt x="2151" y="1331"/>
                    <a:pt x="1545" y="1529"/>
                  </a:cubicBezTo>
                  <a:cubicBezTo>
                    <a:pt x="1111" y="1670"/>
                    <a:pt x="595" y="1573"/>
                    <a:pt x="0" y="12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9" name="Freeform 10">
              <a:extLst>
                <a:ext uri="{FF2B5EF4-FFF2-40B4-BE49-F238E27FC236}">
                  <a16:creationId xmlns:a16="http://schemas.microsoft.com/office/drawing/2014/main" id="{3C7C9FB1-E3AC-41CB-8704-1C2D172D999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617913" y="2427288"/>
              <a:ext cx="503238" cy="893763"/>
            </a:xfrm>
            <a:custGeom>
              <a:avLst/>
              <a:gdLst>
                <a:gd name="T0" fmla="*/ 0 w 1399"/>
                <a:gd name="T1" fmla="*/ 1081 h 2477"/>
                <a:gd name="T2" fmla="*/ 700 w 1399"/>
                <a:gd name="T3" fmla="*/ 0 h 2477"/>
                <a:gd name="T4" fmla="*/ 1399 w 1399"/>
                <a:gd name="T5" fmla="*/ 1081 h 2477"/>
                <a:gd name="T6" fmla="*/ 700 w 1399"/>
                <a:gd name="T7" fmla="*/ 2477 h 2477"/>
                <a:gd name="T8" fmla="*/ 0 w 1399"/>
                <a:gd name="T9" fmla="*/ 1081 h 2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99" h="2477">
                  <a:moveTo>
                    <a:pt x="0" y="1081"/>
                  </a:moveTo>
                  <a:cubicBezTo>
                    <a:pt x="0" y="443"/>
                    <a:pt x="467" y="222"/>
                    <a:pt x="700" y="0"/>
                  </a:cubicBezTo>
                  <a:cubicBezTo>
                    <a:pt x="932" y="223"/>
                    <a:pt x="1399" y="440"/>
                    <a:pt x="1399" y="1081"/>
                  </a:cubicBezTo>
                  <a:cubicBezTo>
                    <a:pt x="1399" y="1525"/>
                    <a:pt x="1150" y="1998"/>
                    <a:pt x="700" y="2477"/>
                  </a:cubicBezTo>
                  <a:cubicBezTo>
                    <a:pt x="251" y="1998"/>
                    <a:pt x="0" y="1536"/>
                    <a:pt x="0" y="10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0" name="Freeform 11">
              <a:extLst>
                <a:ext uri="{FF2B5EF4-FFF2-40B4-BE49-F238E27FC236}">
                  <a16:creationId xmlns:a16="http://schemas.microsoft.com/office/drawing/2014/main" id="{FD7A3DE0-F947-4EA0-A72D-3861770FCBF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2917825" y="2928938"/>
              <a:ext cx="849313" cy="601663"/>
            </a:xfrm>
            <a:custGeom>
              <a:avLst/>
              <a:gdLst>
                <a:gd name="T0" fmla="*/ 2357 w 2357"/>
                <a:gd name="T1" fmla="*/ 1294 h 1669"/>
                <a:gd name="T2" fmla="*/ 812 w 2357"/>
                <a:gd name="T3" fmla="*/ 1528 h 1669"/>
                <a:gd name="T4" fmla="*/ 0 w 2357"/>
                <a:gd name="T5" fmla="*/ 529 h 1669"/>
                <a:gd name="T6" fmla="*/ 1245 w 2357"/>
                <a:gd name="T7" fmla="*/ 197 h 1669"/>
                <a:gd name="T8" fmla="*/ 2357 w 2357"/>
                <a:gd name="T9" fmla="*/ 1294 h 1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57" h="1669">
                  <a:moveTo>
                    <a:pt x="2357" y="1294"/>
                  </a:moveTo>
                  <a:cubicBezTo>
                    <a:pt x="1762" y="1572"/>
                    <a:pt x="1246" y="1669"/>
                    <a:pt x="812" y="1528"/>
                  </a:cubicBezTo>
                  <a:cubicBezTo>
                    <a:pt x="206" y="1331"/>
                    <a:pt x="140" y="819"/>
                    <a:pt x="0" y="529"/>
                  </a:cubicBezTo>
                  <a:cubicBezTo>
                    <a:pt x="284" y="376"/>
                    <a:pt x="636" y="0"/>
                    <a:pt x="1245" y="197"/>
                  </a:cubicBezTo>
                  <a:cubicBezTo>
                    <a:pt x="1668" y="335"/>
                    <a:pt x="2040" y="718"/>
                    <a:pt x="2357" y="1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DEB2776E-F5DA-4533-BDBB-DDF6809A7CD4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171825" y="3516313"/>
              <a:ext cx="663575" cy="742950"/>
            </a:xfrm>
            <a:custGeom>
              <a:avLst/>
              <a:gdLst>
                <a:gd name="T0" fmla="*/ 1762 w 1844"/>
                <a:gd name="T1" fmla="*/ 0 h 2059"/>
                <a:gd name="T2" fmla="*/ 1507 w 1844"/>
                <a:gd name="T3" fmla="*/ 1541 h 2059"/>
                <a:gd name="T4" fmla="*/ 305 w 1844"/>
                <a:gd name="T5" fmla="*/ 2004 h 2059"/>
                <a:gd name="T6" fmla="*/ 375 w 1844"/>
                <a:gd name="T7" fmla="*/ 719 h 2059"/>
                <a:gd name="T8" fmla="*/ 1762 w 1844"/>
                <a:gd name="T9" fmla="*/ 0 h 2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4" h="2059">
                  <a:moveTo>
                    <a:pt x="1762" y="0"/>
                  </a:moveTo>
                  <a:cubicBezTo>
                    <a:pt x="1844" y="652"/>
                    <a:pt x="1768" y="1181"/>
                    <a:pt x="1507" y="1541"/>
                  </a:cubicBezTo>
                  <a:cubicBezTo>
                    <a:pt x="1130" y="2059"/>
                    <a:pt x="625" y="1961"/>
                    <a:pt x="305" y="2004"/>
                  </a:cubicBezTo>
                  <a:cubicBezTo>
                    <a:pt x="248" y="1687"/>
                    <a:pt x="0" y="1235"/>
                    <a:pt x="375" y="719"/>
                  </a:cubicBezTo>
                  <a:cubicBezTo>
                    <a:pt x="643" y="349"/>
                    <a:pt x="1117" y="124"/>
                    <a:pt x="17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2" name="Freeform 13">
              <a:extLst>
                <a:ext uri="{FF2B5EF4-FFF2-40B4-BE49-F238E27FC236}">
                  <a16:creationId xmlns:a16="http://schemas.microsoft.com/office/drawing/2014/main" id="{9456E1ED-6E50-41D4-B52B-DD85EE7D653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3903663" y="3516313"/>
              <a:ext cx="663575" cy="742950"/>
            </a:xfrm>
            <a:custGeom>
              <a:avLst/>
              <a:gdLst>
                <a:gd name="T0" fmla="*/ 1537 w 1843"/>
                <a:gd name="T1" fmla="*/ 2004 h 2057"/>
                <a:gd name="T2" fmla="*/ 335 w 1843"/>
                <a:gd name="T3" fmla="*/ 1541 h 2057"/>
                <a:gd name="T4" fmla="*/ 80 w 1843"/>
                <a:gd name="T5" fmla="*/ 0 h 2057"/>
                <a:gd name="T6" fmla="*/ 1467 w 1843"/>
                <a:gd name="T7" fmla="*/ 719 h 2057"/>
                <a:gd name="T8" fmla="*/ 1537 w 1843"/>
                <a:gd name="T9" fmla="*/ 2004 h 20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3" h="2057">
                  <a:moveTo>
                    <a:pt x="1537" y="2004"/>
                  </a:moveTo>
                  <a:cubicBezTo>
                    <a:pt x="1218" y="1961"/>
                    <a:pt x="710" y="2057"/>
                    <a:pt x="335" y="1541"/>
                  </a:cubicBezTo>
                  <a:cubicBezTo>
                    <a:pt x="67" y="1172"/>
                    <a:pt x="0" y="651"/>
                    <a:pt x="80" y="0"/>
                  </a:cubicBezTo>
                  <a:cubicBezTo>
                    <a:pt x="726" y="123"/>
                    <a:pt x="1205" y="359"/>
                    <a:pt x="1467" y="719"/>
                  </a:cubicBezTo>
                  <a:cubicBezTo>
                    <a:pt x="1843" y="1237"/>
                    <a:pt x="1594" y="1687"/>
                    <a:pt x="1537" y="20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58A3C83B-EBF9-4082-A5B7-CEF6A6F01AD8}"/>
              </a:ext>
            </a:extLst>
          </p:cNvPr>
          <p:cNvSpPr txBox="1"/>
          <p:nvPr userDrawn="1"/>
        </p:nvSpPr>
        <p:spPr>
          <a:xfrm>
            <a:off x="3473150" y="6216351"/>
            <a:ext cx="5254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 err="1"/>
              <a:t>Terveyden</a:t>
            </a:r>
            <a:r>
              <a:rPr lang="en-GB" b="1" dirty="0"/>
              <a:t> </a:t>
            </a:r>
            <a:r>
              <a:rPr lang="en-GB" b="1" dirty="0" err="1"/>
              <a:t>ja</a:t>
            </a:r>
            <a:r>
              <a:rPr lang="en-GB" b="1" dirty="0"/>
              <a:t> </a:t>
            </a:r>
            <a:r>
              <a:rPr lang="en-GB" b="1" dirty="0" err="1"/>
              <a:t>hyvinvoinnin</a:t>
            </a:r>
            <a:r>
              <a:rPr lang="en-GB" b="1" dirty="0"/>
              <a:t> </a:t>
            </a:r>
            <a:r>
              <a:rPr lang="en-GB" b="1" dirty="0" err="1"/>
              <a:t>laitos</a:t>
            </a:r>
            <a:endParaRPr lang="fi-FI" b="1" dirty="0"/>
          </a:p>
        </p:txBody>
      </p:sp>
    </p:spTree>
    <p:extLst>
      <p:ext uri="{BB962C8B-B14F-4D97-AF65-F5344CB8AC3E}">
        <p14:creationId xmlns:p14="http://schemas.microsoft.com/office/powerpoint/2010/main" val="3723632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181A8-BD3B-1B4E-A475-43EC2E1EB3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180000"/>
            <a:ext cx="10753200" cy="1188000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fi-FI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6F3938F-2A79-734F-B23C-610FE38D135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20724" y="1476000"/>
            <a:ext cx="10753200" cy="4680000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napsauttamalla</a:t>
            </a:r>
            <a:endParaRPr lang="en-US" dirty="0"/>
          </a:p>
          <a:p>
            <a:pPr lvl="1"/>
            <a:r>
              <a:rPr lang="en-US" dirty="0" err="1"/>
              <a:t>Testitaso</a:t>
            </a:r>
            <a:r>
              <a:rPr lang="en-US" dirty="0"/>
              <a:t> 2</a:t>
            </a:r>
          </a:p>
          <a:p>
            <a:pPr lvl="2"/>
            <a:r>
              <a:rPr lang="en-US" dirty="0" err="1"/>
              <a:t>Tekstitaso</a:t>
            </a:r>
            <a:r>
              <a:rPr lang="en-US" dirty="0"/>
              <a:t> 3</a:t>
            </a:r>
          </a:p>
          <a:p>
            <a:pPr lvl="3"/>
            <a:r>
              <a:rPr lang="en-US" dirty="0" err="1"/>
              <a:t>Tekstitaso</a:t>
            </a:r>
            <a:r>
              <a:rPr lang="en-US" dirty="0"/>
              <a:t> 4</a:t>
            </a:r>
          </a:p>
          <a:p>
            <a:pPr lvl="4"/>
            <a:r>
              <a:rPr lang="en-US" dirty="0" err="1"/>
              <a:t>Tekstitaso</a:t>
            </a:r>
            <a:r>
              <a:rPr lang="en-US" dirty="0"/>
              <a:t> 5</a:t>
            </a:r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9E45F09-AFAB-8B48-9837-96726DE637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t>4.6.2020</a:t>
            </a:fld>
            <a:endParaRPr lang="fi-FI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0384C4E-A250-FC47-8062-FF31ECD254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Etunimi Sukunimi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CD88E26-25B9-4E4B-B5A0-7110BEA768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443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300C2-F66E-46FA-B095-F9C170788D54}" type="datetimeFigureOut">
              <a:rPr lang="en-US" smtClean="0"/>
              <a:t>6/4/2020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0253F2-9A39-47BA-8516-8C4ACEFD2D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55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FC17A-C13B-EA4B-A13F-D71D70E29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2B73A-2FF0-4A4E-928B-83ACA743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81960-CB85-5A4C-8D63-CDE4529F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7" name="Picture Placeholder 24">
            <a:extLst>
              <a:ext uri="{FF2B5EF4-FFF2-40B4-BE49-F238E27FC236}">
                <a16:creationId xmlns:a16="http://schemas.microsoft.com/office/drawing/2014/main" id="{44825299-1CBC-8E49-8EA6-1AD20B4261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93404" y="640821"/>
            <a:ext cx="4860396" cy="5504804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727F43-1C8F-B34C-95DC-3285FA52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640821"/>
            <a:ext cx="5765526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7F56288-4DF8-1C44-A834-6C9DA451A8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652" y="2365513"/>
            <a:ext cx="5765526" cy="3780112"/>
          </a:xfrm>
          <a:prstGeom prst="rect">
            <a:avLst/>
          </a:prstGeom>
        </p:spPr>
        <p:txBody>
          <a:bodyPr>
            <a:normAutofit/>
          </a:bodyPr>
          <a:lstStyle>
            <a:lvl1pPr marL="274638" indent="-274638">
              <a:lnSpc>
                <a:spcPct val="100000"/>
              </a:lnSpc>
              <a:spcBef>
                <a:spcPts val="0"/>
              </a:spcBef>
              <a:buClr>
                <a:srgbClr val="53565A"/>
              </a:buClr>
              <a:buFont typeface="Arial" panose="020B0604020202020204" pitchFamily="34" charset="0"/>
              <a:buChar char="•"/>
              <a:tabLst/>
              <a:defRPr sz="3000" b="1" i="0">
                <a:solidFill>
                  <a:schemeClr val="tx2"/>
                </a:solidFill>
                <a:latin typeface="Myriad Pro" panose="020B0503030403020204" pitchFamily="34" charset="0"/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64AD0898-3F5B-174A-B937-25407F4E96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667998" y="437322"/>
            <a:ext cx="1082399" cy="1082399"/>
          </a:xfrm>
          <a:prstGeom prst="rect">
            <a:avLst/>
          </a:pr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</p:spTree>
    <p:extLst>
      <p:ext uri="{BB962C8B-B14F-4D97-AF65-F5344CB8AC3E}">
        <p14:creationId xmlns:p14="http://schemas.microsoft.com/office/powerpoint/2010/main" val="99020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6BCC6-270D-3A4D-B2E2-7BA56A80D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769" y="3886328"/>
            <a:ext cx="10787271" cy="1981072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smtClean="0"/>
              <a:t>Muokkaa tekstin perustyylejä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FC17A-C13B-EA4B-A13F-D71D70E29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2B73A-2FF0-4A4E-928B-83ACA743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81960-CB85-5A4C-8D63-CDE4529F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9102C7-DACE-EA43-979B-DADCB8F552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036888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188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6BCC6-270D-3A4D-B2E2-7BA56A80D3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529" y="2063115"/>
            <a:ext cx="6564312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>
                <a:solidFill>
                  <a:schemeClr val="tx2"/>
                </a:solidFill>
                <a:latin typeface="Myriad Pro" panose="020B0503030403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5FC17A-C13B-EA4B-A13F-D71D70E29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12B73A-2FF0-4A4E-928B-83ACA7430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081960-CB85-5A4C-8D63-CDE4529F2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CA3E203-1029-D44A-99C7-E993FE8457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529" y="3820206"/>
            <a:ext cx="6564312" cy="125253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fi-FI" smtClean="0"/>
              <a:t>Muokkaa tekstin perustyylejä</a:t>
            </a:r>
          </a:p>
        </p:txBody>
      </p:sp>
      <p:pic>
        <p:nvPicPr>
          <p:cNvPr id="10" name="Picture 7">
            <a:extLst>
              <a:ext uri="{FF2B5EF4-FFF2-40B4-BE49-F238E27FC236}">
                <a16:creationId xmlns:a16="http://schemas.microsoft.com/office/drawing/2014/main" id="{F8D21BF8-F2EB-5947-A907-38C3241FC0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7628651" y="1397654"/>
            <a:ext cx="4070991" cy="407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14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D3A2109-DA11-3742-983D-F38B49A2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1" y="365124"/>
            <a:ext cx="9679743" cy="1325563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7B765B0-6361-C04D-ADC5-B6CEF6BA1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52" y="1825625"/>
            <a:ext cx="10807148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476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CC2B74-5380-1D42-B8B4-5220FCC2236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46100" y="1825625"/>
            <a:ext cx="5256213" cy="4320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AB2B32-9E63-1B46-A1A3-79427135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1" y="365124"/>
            <a:ext cx="9679743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5F580E7-BB1C-1D49-A3CF-7CD1DBB0C7F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094413" y="1825625"/>
            <a:ext cx="5259387" cy="4320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268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6CC2B74-5380-1D42-B8B4-5220FCC2236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46100" y="1825625"/>
            <a:ext cx="5259387" cy="4320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AB2B32-9E63-1B46-A1A3-79427135D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1" y="365125"/>
            <a:ext cx="9679743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4D815D6-5497-F04E-8A79-7628C007DCD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4413" y="1825625"/>
            <a:ext cx="5259387" cy="432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465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85C684-7AC9-ED43-B448-F592035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9ADB1B-39C6-774B-BBCF-17B9E8A8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310F23-E718-A648-8574-9CCFF5C9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49495B-9441-1B47-BE43-E3F25B5EC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2" y="365124"/>
            <a:ext cx="4550227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7937AF5-84C7-1D47-A241-1F1E34DA7B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-8878" y="0"/>
            <a:ext cx="5725886" cy="6858000"/>
          </a:xfrm>
          <a:prstGeom prst="rect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 smtClean="0"/>
              <a:t>Lisää kuva napsauttamalla kuvaketta</a:t>
            </a:r>
            <a:endParaRPr lang="fi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9F540-8024-5145-97FC-BB923D7814D6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019802" y="1825625"/>
            <a:ext cx="5333998" cy="4320000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87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60C9030-3BCE-4A41-BFEB-070A48CF0759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47688" y="1826255"/>
            <a:ext cx="3381887" cy="4320000"/>
          </a:xfrm>
        </p:spPr>
        <p:txBody>
          <a:bodyPr/>
          <a:lstStyle>
            <a:lvl1pPr>
              <a:defRPr/>
            </a:lvl1pPr>
          </a:lstStyle>
          <a:p>
            <a:r>
              <a:rPr lang="fi-FI" smtClean="0"/>
              <a:t>Lisää kuva napsauttamalla kuvaketta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2C256-48C1-C245-998A-D7A2CF1BE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DF49-1446-7B45-AC41-8120F8712E53}" type="datetimeFigureOut">
              <a:rPr lang="fi-FI" smtClean="0"/>
              <a:t>4.6.2020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EB178E-AE4B-9E4E-829F-B50E365C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DB95B-9D99-B948-B3F0-A1E3541ED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75956-C45A-444E-9050-E8F36A744109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7DB8ED5-B92F-0249-8E3C-61B08A9E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071" y="365124"/>
            <a:ext cx="9331425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A4DB7C0-E531-734B-9056-1CD73BAD244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41885" y="1825625"/>
            <a:ext cx="3381887" cy="4320000"/>
          </a:xfrm>
          <a:noFill/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9D533FA-5F8C-4946-9906-7EC87BB29C9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971913" y="1825625"/>
            <a:ext cx="3381887" cy="4320000"/>
          </a:xfrm>
        </p:spPr>
        <p:txBody>
          <a:bodyPr>
            <a:no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192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sv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78044F-95F2-E445-A88A-0815BC564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652" y="365125"/>
            <a:ext cx="992012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76E47D-7C73-5C47-8FE0-2B25D1662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652" y="1825625"/>
            <a:ext cx="10807148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F4DBD-BBE0-A142-A8D1-95B04D13D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6652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accent3"/>
                </a:solidFill>
                <a:latin typeface="Myriad Pro" panose="020B0503030403020204" pitchFamily="34" charset="0"/>
                <a:cs typeface="Myanmar Text" panose="020B0502040204020203" pitchFamily="34" charset="0"/>
              </a:defRPr>
            </a:lvl1pPr>
          </a:lstStyle>
          <a:p>
            <a:fld id="{A415DF49-1446-7B45-AC41-8120F8712E53}" type="datetimeFigureOut">
              <a:rPr lang="fi-FI" smtClean="0"/>
              <a:pPr/>
              <a:t>4.6.2020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61BD8-74BD-5C40-B7D2-3018038BC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12027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 i="0">
                <a:solidFill>
                  <a:schemeClr val="accent3"/>
                </a:solidFill>
                <a:latin typeface="Myriad Pro" panose="020B0503030403020204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0B8818-FFCB-F449-9F4B-0A4ADD2FE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63471" y="6356350"/>
            <a:ext cx="490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accent3"/>
                </a:solidFill>
                <a:latin typeface="Myriad Pro Semibold" panose="020B0503030403020204" pitchFamily="34" charset="0"/>
              </a:defRPr>
            </a:lvl1pPr>
          </a:lstStyle>
          <a:p>
            <a:fld id="{F6975956-C45A-444E-9050-E8F36A744109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800955-ADED-B24B-82BF-459B09506D95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/>
        </p:blipFill>
        <p:spPr>
          <a:xfrm>
            <a:off x="10667998" y="437322"/>
            <a:ext cx="1082399" cy="108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1" r:id="rId3"/>
    <p:sldLayoutId id="2147483660" r:id="rId4"/>
    <p:sldLayoutId id="2147483661" r:id="rId5"/>
    <p:sldLayoutId id="2147483663" r:id="rId6"/>
    <p:sldLayoutId id="2147483670" r:id="rId7"/>
    <p:sldLayoutId id="2147483664" r:id="rId8"/>
    <p:sldLayoutId id="2147483666" r:id="rId9"/>
    <p:sldLayoutId id="2147483667" r:id="rId10"/>
    <p:sldLayoutId id="2147483668" r:id="rId11"/>
    <p:sldLayoutId id="2147483669" r:id="rId12"/>
    <p:sldLayoutId id="2147483654" r:id="rId13"/>
    <p:sldLayoutId id="2147483655" r:id="rId14"/>
    <p:sldLayoutId id="2147483671" r:id="rId15"/>
    <p:sldLayoutId id="2147483672" r:id="rId16"/>
    <p:sldLayoutId id="2147483673" r:id="rId17"/>
    <p:sldLayoutId id="2147483674" r:id="rId18"/>
  </p:sldLayoutIdLst>
  <p:txStyles>
    <p:titleStyle>
      <a:lvl1pPr algn="l" defTabSz="914400" rtl="0" eaLnBrk="1" latinLnBrk="0" hangingPunct="1">
        <a:lnSpc>
          <a:spcPct val="100000"/>
        </a:lnSpc>
        <a:spcBef>
          <a:spcPts val="0"/>
        </a:spcBef>
        <a:spcAft>
          <a:spcPts val="700"/>
        </a:spcAft>
        <a:buNone/>
        <a:defRPr sz="3400" b="1" i="0" kern="1200">
          <a:solidFill>
            <a:schemeClr val="accent3"/>
          </a:solidFill>
          <a:latin typeface="Myriad Pro" panose="020B0503030403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None/>
        <a:defRPr sz="2400" b="0" i="0" kern="1200">
          <a:solidFill>
            <a:schemeClr val="accent3"/>
          </a:solidFill>
          <a:latin typeface="Myriad Pro" panose="020B0503030403020204" pitchFamily="34" charset="0"/>
          <a:ea typeface="+mn-ea"/>
          <a:cs typeface="+mn-cs"/>
        </a:defRPr>
      </a:lvl1pPr>
      <a:lvl2pPr marL="800100" indent="-216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tabLst/>
        <a:defRPr sz="2000" b="0" i="0" kern="1200">
          <a:solidFill>
            <a:schemeClr val="accent3"/>
          </a:solidFill>
          <a:latin typeface="Myriad Pro" panose="020B0503030403020204" pitchFamily="34" charset="0"/>
          <a:ea typeface="+mn-ea"/>
          <a:cs typeface="+mn-cs"/>
        </a:defRPr>
      </a:lvl2pPr>
      <a:lvl3pPr marL="1257300" indent="-216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tabLst/>
        <a:defRPr sz="2000" b="0" i="0" kern="1200">
          <a:solidFill>
            <a:schemeClr val="accent3"/>
          </a:solidFill>
          <a:latin typeface="Myriad Pro" panose="020B0503030403020204" pitchFamily="34" charset="0"/>
          <a:ea typeface="+mn-ea"/>
          <a:cs typeface="+mn-cs"/>
        </a:defRPr>
      </a:lvl3pPr>
      <a:lvl4pPr marL="1657350" indent="-216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tabLst/>
        <a:defRPr sz="1600" b="0" i="0" kern="1200">
          <a:solidFill>
            <a:schemeClr val="accent3"/>
          </a:solidFill>
          <a:latin typeface="Myriad Pro" panose="020B0503030403020204" pitchFamily="34" charset="0"/>
          <a:ea typeface="+mn-ea"/>
          <a:cs typeface="+mn-cs"/>
        </a:defRPr>
      </a:lvl4pPr>
      <a:lvl5pPr marL="2114550" indent="-216000" algn="l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tabLst/>
        <a:defRPr sz="1600" b="0" i="0" kern="1200">
          <a:solidFill>
            <a:schemeClr val="accent3"/>
          </a:solidFill>
          <a:latin typeface="Myriad Pro" panose="020B05030304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l.fi/koronakartt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-asiakirja.doc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hyperlink" Target="https://www.who.int/docs/default-source/coronaviruse/situation-reports/20200602-covid-19-sitrep-134.pdf?sfvrsn=cc95e5d5_2" TargetMode="Externa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l.fi/koronakartt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-asiakirja.docx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5" Type="http://schemas.openxmlformats.org/officeDocument/2006/relationships/hyperlink" Target="https://youtu.be/efBl8ykvizU" TargetMode="External"/><Relationship Id="rId4" Type="http://schemas.openxmlformats.org/officeDocument/2006/relationships/image" Target="../media/image13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hyperlink" Target="https://www.who.int/docs/default-source/coronaviruse/situation-reports/20200602-covid-19-sitrep-134.pdf?sfvrsn=cc95e5d5_2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5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 smtClean="0"/>
              <a:t>Suomen naapureiden tilannekuva </a:t>
            </a:r>
            <a:r>
              <a:rPr lang="fi-FI" sz="3200" dirty="0" smtClean="0"/>
              <a:t>3.6.2020</a:t>
            </a:r>
            <a:endParaRPr lang="fi-FI" sz="32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66" y="1476374"/>
            <a:ext cx="7116598" cy="498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02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smtClean="0"/>
              <a:t>Suomi – tapausmäärät 3.6.2020</a:t>
            </a:r>
            <a:endParaRPr lang="fi-F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80646" y="1368000"/>
            <a:ext cx="3219229" cy="4680000"/>
          </a:xfrm>
        </p:spPr>
        <p:txBody>
          <a:bodyPr/>
          <a:lstStyle/>
          <a:p>
            <a:r>
              <a:rPr lang="fi-FI" sz="2000" dirty="0" smtClean="0"/>
              <a:t>Tapauksia ilmoitettu yhteensä </a:t>
            </a:r>
            <a:r>
              <a:rPr lang="fi-FI" sz="2000" b="1" dirty="0" smtClean="0"/>
              <a:t>6911</a:t>
            </a:r>
          </a:p>
          <a:p>
            <a:pPr lvl="1"/>
            <a:r>
              <a:rPr lang="fi-FI" sz="1600" dirty="0" smtClean="0"/>
              <a:t>127/100 000</a:t>
            </a:r>
          </a:p>
          <a:p>
            <a:pPr lvl="1"/>
            <a:r>
              <a:rPr lang="fi-FI" sz="1600" dirty="0"/>
              <a:t>R= </a:t>
            </a:r>
            <a:r>
              <a:rPr lang="fi-FI" sz="1600" dirty="0" smtClean="0"/>
              <a:t>0,75–0,80</a:t>
            </a:r>
          </a:p>
          <a:p>
            <a:pPr lvl="1"/>
            <a:r>
              <a:rPr lang="fi-FI" sz="1600" dirty="0" smtClean="0"/>
              <a:t>192 800 testattu – kapasiteetti 13 000/vrk</a:t>
            </a:r>
          </a:p>
          <a:p>
            <a:pPr lvl="1"/>
            <a:r>
              <a:rPr lang="fi-FI" sz="1600" dirty="0" smtClean="0"/>
              <a:t>321 menehtynyttä</a:t>
            </a:r>
          </a:p>
          <a:p>
            <a:r>
              <a:rPr lang="fi-FI" sz="2000" dirty="0" smtClean="0"/>
              <a:t>Rajoitustoimet sekä hygienia- ja muiden ohjeiden noudattaminen ovat voimakkaasti hidastaneen epidemian kehitystä</a:t>
            </a:r>
          </a:p>
          <a:p>
            <a:r>
              <a:rPr lang="fi-FI" sz="2000" dirty="0" err="1" smtClean="0">
                <a:hlinkClick r:id="rId3"/>
              </a:rPr>
              <a:t>www.thl.fi/koronakartta</a:t>
            </a:r>
            <a:endParaRPr lang="fi-FI" sz="2000" dirty="0" smtClean="0"/>
          </a:p>
          <a:p>
            <a:endParaRPr lang="fi-FI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371226"/>
            <a:ext cx="6235699" cy="46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56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smtClean="0"/>
              <a:t>Alueellinen tilannekuva 3.6.2020</a:t>
            </a:r>
            <a:endParaRPr lang="fi-FI" sz="32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1133475"/>
            <a:ext cx="6400800" cy="548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0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821266" y="764705"/>
          <a:ext cx="10591801" cy="5929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Asiakirja" r:id="rId3" imgW="6178220" imgH="5114087" progId="Word.Document.12">
                  <p:embed/>
                </p:oleObj>
              </mc:Choice>
              <mc:Fallback>
                <p:oleObj name="Asiakirja" r:id="rId3" imgW="6178220" imgH="5114087" progId="Word.Document.12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1266" y="764705"/>
                        <a:ext cx="10591801" cy="5929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7328" y="-126624"/>
            <a:ext cx="11985907" cy="9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dirty="0" smtClean="0"/>
              <a:t>Hybridistrategian mittarit 4.6.2020</a:t>
            </a:r>
            <a:endParaRPr lang="fi-FI" sz="3600" baseline="30000" dirty="0"/>
          </a:p>
        </p:txBody>
      </p:sp>
      <p:sp>
        <p:nvSpPr>
          <p:cNvPr id="2" name="Suorakulmio 1"/>
          <p:cNvSpPr/>
          <p:nvPr/>
        </p:nvSpPr>
        <p:spPr>
          <a:xfrm>
            <a:off x="4370331" y="6488668"/>
            <a:ext cx="2707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400" dirty="0"/>
              <a:t>* Ei oleellista muutosta aiempaan</a:t>
            </a:r>
          </a:p>
        </p:txBody>
      </p:sp>
    </p:spTree>
    <p:extLst>
      <p:ext uri="{BB962C8B-B14F-4D97-AF65-F5344CB8AC3E}">
        <p14:creationId xmlns:p14="http://schemas.microsoft.com/office/powerpoint/2010/main" val="325862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6C4C67-706F-0A4B-8DE3-0354FDAB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Koronavirustestaus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AA05C3-7FF6-DB44-8E1E-0EEB963134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0724" y="1465114"/>
            <a:ext cx="10753200" cy="4680000"/>
          </a:xfrm>
        </p:spPr>
        <p:txBody>
          <a:bodyPr/>
          <a:lstStyle/>
          <a:p>
            <a:r>
              <a:rPr lang="fi-FI" dirty="0"/>
              <a:t>Kansallinen testauskapasiteetti &gt;13 000 näytettä/vrk</a:t>
            </a:r>
          </a:p>
          <a:p>
            <a:r>
              <a:rPr lang="fi-FI" dirty="0"/>
              <a:t>Testaavia laboratorioita 30</a:t>
            </a:r>
          </a:p>
          <a:p>
            <a:r>
              <a:rPr lang="fi-FI" dirty="0"/>
              <a:t>Yksityisten toimijoiden osuus n. 40%</a:t>
            </a:r>
          </a:p>
          <a:p>
            <a:r>
              <a:rPr lang="fi-FI" dirty="0"/>
              <a:t>Toteuma:</a:t>
            </a:r>
          </a:p>
          <a:p>
            <a:pPr lvl="1"/>
            <a:r>
              <a:rPr lang="fi-FI" dirty="0"/>
              <a:t>Testattu yhteensä &gt; 190 000 näytettä</a:t>
            </a:r>
          </a:p>
          <a:p>
            <a:pPr lvl="1"/>
            <a:r>
              <a:rPr lang="fi-FI" dirty="0"/>
              <a:t>Enimmillään testattu 4 700 näytettä/pv</a:t>
            </a:r>
          </a:p>
          <a:p>
            <a:pPr lvl="1"/>
            <a:r>
              <a:rPr lang="fi-FI" dirty="0" smtClean="0"/>
              <a:t>Yksityisten </a:t>
            </a:r>
            <a:r>
              <a:rPr lang="fi-FI" dirty="0"/>
              <a:t>osuus n. 20</a:t>
            </a:r>
            <a:r>
              <a:rPr lang="fi-FI" dirty="0" smtClean="0"/>
              <a:t>%</a:t>
            </a:r>
          </a:p>
          <a:p>
            <a:r>
              <a:rPr lang="fi-FI" dirty="0" smtClean="0"/>
              <a:t>Erittäin tärkeää, että kaikki henkilöt, joilla epäillään koronavirustartuntaa hakeutuvat ja pääsevät testiin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BD5EEE-481B-2742-81E6-EF47670DB7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15.5.2020</a:t>
            </a:r>
          </a:p>
        </p:txBody>
      </p:sp>
    </p:spTree>
    <p:extLst>
      <p:ext uri="{BB962C8B-B14F-4D97-AF65-F5344CB8AC3E}">
        <p14:creationId xmlns:p14="http://schemas.microsoft.com/office/powerpoint/2010/main" val="12325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15.5.2020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A67E806-52CD-5143-A81B-A033652A2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4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Etunimi Sukunimi</a:t>
            </a:r>
            <a:endParaRPr lang="en-GB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2"/>
            <a:ext cx="12182297" cy="685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76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D29FF-1AEE-4261-AAC7-20F437007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COVID-19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8B2C-E920-45E2-A0AA-F59D24D44E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err="1"/>
              <a:t>Epidemian</a:t>
            </a:r>
            <a:r>
              <a:rPr lang="en-GB" dirty="0"/>
              <a:t> </a:t>
            </a:r>
            <a:r>
              <a:rPr lang="en-GB" dirty="0" err="1" smtClean="0"/>
              <a:t>tilannearvioraportti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AD749-A5FF-464E-AAF9-773B6CED9B1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7BBC6C75-7B08-EB40-8DF1-8BE2554B7B64}" type="datetime1">
              <a:rPr lang="fi-FI" smtClean="0"/>
              <a:pPr/>
              <a:t>4.6.2020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214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Uudet koronatapaukset </a:t>
            </a:r>
            <a:r>
              <a:rPr lang="fi-FI" sz="3600" dirty="0" smtClean="0"/>
              <a:t>27.5.-2.6.2020 </a:t>
            </a:r>
            <a:br>
              <a:rPr lang="fi-FI" sz="3600" dirty="0" smtClean="0"/>
            </a:br>
            <a:r>
              <a:rPr lang="fi-FI" sz="2800" dirty="0" smtClean="0"/>
              <a:t>- </a:t>
            </a:r>
            <a:r>
              <a:rPr lang="fi-FI" sz="2800" dirty="0"/>
              <a:t>Maailman terveysjärjestö </a:t>
            </a:r>
            <a:r>
              <a:rPr lang="fi-FI" sz="2800" dirty="0" smtClean="0"/>
              <a:t>WHO</a:t>
            </a: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3" name="Suorakulmio 2"/>
          <p:cNvSpPr/>
          <p:nvPr/>
        </p:nvSpPr>
        <p:spPr>
          <a:xfrm>
            <a:off x="2476500" y="615632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400" dirty="0">
                <a:hlinkClick r:id="rId2"/>
              </a:rPr>
              <a:t>https://</a:t>
            </a:r>
            <a:r>
              <a:rPr lang="fi-FI" sz="1400" dirty="0" smtClean="0">
                <a:hlinkClick r:id="rId2"/>
              </a:rPr>
              <a:t>www.who.int/docs/default-source/coronaviruse/situation-reports/20200602-covid-19-sitrep-134.pdf?sfvrsn=cc95e5d5_2</a:t>
            </a:r>
            <a:r>
              <a:rPr lang="fi-FI" sz="1400" dirty="0" smtClean="0"/>
              <a:t> </a:t>
            </a:r>
            <a:endParaRPr lang="fi-FI" sz="14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457" y="1368000"/>
            <a:ext cx="7958381" cy="478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210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 smtClean="0"/>
              <a:t>Suomen naapureiden tilannekuva </a:t>
            </a:r>
            <a:r>
              <a:rPr lang="fi-FI" sz="3200" dirty="0" smtClean="0"/>
              <a:t>3.6.2020</a:t>
            </a:r>
            <a:endParaRPr lang="fi-FI" sz="32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19</a:t>
            </a:fld>
            <a:endParaRPr lang="en-GB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766" y="1476374"/>
            <a:ext cx="7116598" cy="4981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247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Covid-19</a:t>
            </a:r>
            <a:br>
              <a:rPr lang="fi-FI" dirty="0"/>
            </a:br>
            <a:r>
              <a:rPr lang="fi-FI" dirty="0" err="1"/>
              <a:t>Sosiaali</a:t>
            </a:r>
            <a:r>
              <a:rPr lang="fi-FI" dirty="0"/>
              <a:t>- ja terveydenhuollon palvelujärjestelmän kestävyys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dirty="0" smtClean="0"/>
              <a:t>4.6.2020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0588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smtClean="0"/>
              <a:t>Suomi – tapausmäärät 3.6.2020</a:t>
            </a:r>
            <a:endParaRPr lang="fi-FI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80646" y="1368000"/>
            <a:ext cx="3219229" cy="4680000"/>
          </a:xfrm>
        </p:spPr>
        <p:txBody>
          <a:bodyPr/>
          <a:lstStyle/>
          <a:p>
            <a:r>
              <a:rPr lang="fi-FI" sz="2000" dirty="0" smtClean="0"/>
              <a:t>Tapauksia ilmoitettu yhteensä </a:t>
            </a:r>
            <a:r>
              <a:rPr lang="fi-FI" sz="2000" b="1" dirty="0" smtClean="0"/>
              <a:t>6911</a:t>
            </a:r>
          </a:p>
          <a:p>
            <a:pPr lvl="1"/>
            <a:r>
              <a:rPr lang="fi-FI" sz="1600" dirty="0" smtClean="0"/>
              <a:t>127/100 000</a:t>
            </a:r>
          </a:p>
          <a:p>
            <a:pPr lvl="1"/>
            <a:r>
              <a:rPr lang="fi-FI" sz="1600" dirty="0"/>
              <a:t>R= </a:t>
            </a:r>
            <a:r>
              <a:rPr lang="fi-FI" sz="1600" dirty="0" smtClean="0"/>
              <a:t>0,75–0,80</a:t>
            </a:r>
          </a:p>
          <a:p>
            <a:pPr lvl="1"/>
            <a:r>
              <a:rPr lang="fi-FI" sz="1600" dirty="0" smtClean="0"/>
              <a:t>192 800 testattu – kapasiteetti 13 000/vrk</a:t>
            </a:r>
          </a:p>
          <a:p>
            <a:pPr lvl="1"/>
            <a:r>
              <a:rPr lang="fi-FI" sz="1600" dirty="0" smtClean="0"/>
              <a:t>321 menehtynyttä</a:t>
            </a:r>
          </a:p>
          <a:p>
            <a:r>
              <a:rPr lang="fi-FI" sz="2000" dirty="0" smtClean="0"/>
              <a:t>Rajoitustoimet sekä hygienia- ja muiden ohjeiden noudattaminen ovat voimakkaasti hidastaneen epidemian kehitystä</a:t>
            </a:r>
          </a:p>
          <a:p>
            <a:r>
              <a:rPr lang="fi-FI" sz="2000" dirty="0" err="1" smtClean="0">
                <a:hlinkClick r:id="rId3"/>
              </a:rPr>
              <a:t>www.thl.fi/koronakartta</a:t>
            </a:r>
            <a:endParaRPr lang="fi-FI" sz="2000" dirty="0" smtClean="0"/>
          </a:p>
          <a:p>
            <a:endParaRPr lang="fi-FI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371226"/>
            <a:ext cx="6235699" cy="4676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3171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 smtClean="0"/>
              <a:t>Alueellinen tilannekuva 3.6.2020</a:t>
            </a:r>
            <a:endParaRPr lang="fi-FI" sz="32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21</a:t>
            </a:fld>
            <a:endParaRPr lang="en-GB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400" y="1133475"/>
            <a:ext cx="6400800" cy="5489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2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821266" y="764705"/>
          <a:ext cx="10591801" cy="5929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Asiakirja" r:id="rId3" imgW="6178220" imgH="5114087" progId="Word.Document.12">
                  <p:embed/>
                </p:oleObj>
              </mc:Choice>
              <mc:Fallback>
                <p:oleObj name="Asiakirja" r:id="rId3" imgW="6178220" imgH="5114087" progId="Word.Document.12">
                  <p:embed/>
                  <p:pic>
                    <p:nvPicPr>
                      <p:cNvPr id="7" name="Object 6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1266" y="764705"/>
                        <a:ext cx="10591801" cy="59293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7328" y="-126624"/>
            <a:ext cx="11985907" cy="963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dirty="0" smtClean="0"/>
              <a:t>Hybridistrategian mittarit 4.6.2020</a:t>
            </a:r>
            <a:endParaRPr lang="fi-FI" sz="3600" baseline="30000" dirty="0"/>
          </a:p>
        </p:txBody>
      </p:sp>
      <p:sp>
        <p:nvSpPr>
          <p:cNvPr id="2" name="Suorakulmio 1"/>
          <p:cNvSpPr/>
          <p:nvPr/>
        </p:nvSpPr>
        <p:spPr>
          <a:xfrm>
            <a:off x="4370331" y="6488668"/>
            <a:ext cx="2707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sz="1400" dirty="0"/>
              <a:t>* Ei oleellista muutosta aiempaan</a:t>
            </a:r>
          </a:p>
        </p:txBody>
      </p:sp>
    </p:spTree>
    <p:extLst>
      <p:ext uri="{BB962C8B-B14F-4D97-AF65-F5344CB8AC3E}">
        <p14:creationId xmlns:p14="http://schemas.microsoft.com/office/powerpoint/2010/main" val="25783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6C4C67-706F-0A4B-8DE3-0354FDAB2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Koronavirustestaus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AA05C3-7FF6-DB44-8E1E-0EEB9631348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0724" y="1465114"/>
            <a:ext cx="10753200" cy="4680000"/>
          </a:xfrm>
        </p:spPr>
        <p:txBody>
          <a:bodyPr/>
          <a:lstStyle/>
          <a:p>
            <a:r>
              <a:rPr lang="fi-FI" dirty="0"/>
              <a:t>Kansallinen testauskapasiteetti &gt;13 000 näytettä/vrk</a:t>
            </a:r>
          </a:p>
          <a:p>
            <a:r>
              <a:rPr lang="fi-FI" dirty="0"/>
              <a:t>Testaavia laboratorioita 30</a:t>
            </a:r>
          </a:p>
          <a:p>
            <a:r>
              <a:rPr lang="fi-FI" dirty="0"/>
              <a:t>Yksityisten toimijoiden osuus n. 40%</a:t>
            </a:r>
          </a:p>
          <a:p>
            <a:r>
              <a:rPr lang="fi-FI" dirty="0"/>
              <a:t>Toteuma:</a:t>
            </a:r>
          </a:p>
          <a:p>
            <a:pPr lvl="1"/>
            <a:r>
              <a:rPr lang="fi-FI" dirty="0"/>
              <a:t>Testattu yhteensä &gt; 190 000 näytettä</a:t>
            </a:r>
          </a:p>
          <a:p>
            <a:pPr lvl="1"/>
            <a:r>
              <a:rPr lang="fi-FI" dirty="0"/>
              <a:t>Enimmillään testattu 4 700 näytettä/pv</a:t>
            </a:r>
          </a:p>
          <a:p>
            <a:pPr lvl="1"/>
            <a:r>
              <a:rPr lang="fi-FI" dirty="0" smtClean="0"/>
              <a:t>Yksityisten </a:t>
            </a:r>
            <a:r>
              <a:rPr lang="fi-FI" dirty="0"/>
              <a:t>osuus n. 20</a:t>
            </a:r>
            <a:r>
              <a:rPr lang="fi-FI" dirty="0" smtClean="0"/>
              <a:t>%</a:t>
            </a:r>
          </a:p>
          <a:p>
            <a:r>
              <a:rPr lang="fi-FI" dirty="0" smtClean="0"/>
              <a:t>Erittäin tärkeää, että kaikki henkilöt, joilla epäillään koronavirustartuntaa hakeutuvat ja pääsevät testiin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1BD5EEE-481B-2742-81E6-EF47670DB71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15.5.2020</a:t>
            </a:r>
          </a:p>
        </p:txBody>
      </p:sp>
    </p:spTree>
    <p:extLst>
      <p:ext uri="{BB962C8B-B14F-4D97-AF65-F5344CB8AC3E}">
        <p14:creationId xmlns:p14="http://schemas.microsoft.com/office/powerpoint/2010/main" val="121211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i-FI"/>
              <a:t>15.5.2020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A67E806-52CD-5143-A81B-A033652A2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017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63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smtClean="0"/>
              <a:t>Etunimi Sukunimi</a:t>
            </a:r>
            <a:endParaRPr lang="en-GB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25</a:t>
            </a:fld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2"/>
            <a:ext cx="12182297" cy="6852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549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" y="0"/>
            <a:ext cx="12189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7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Avosairaanhoidon kiireettömät käynnit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83126" y="7064498"/>
            <a:ext cx="12483494" cy="647094"/>
          </a:xfrm>
        </p:spPr>
        <p:txBody>
          <a:bodyPr/>
          <a:lstStyle/>
          <a:p>
            <a:endParaRPr lang="fi-FI" dirty="0"/>
          </a:p>
        </p:txBody>
      </p:sp>
      <p:pic>
        <p:nvPicPr>
          <p:cNvPr id="1028" name="Picture 4" descr="image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14" y="365124"/>
            <a:ext cx="10084404" cy="6454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50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Kaavio 9"/>
          <p:cNvGraphicFramePr/>
          <p:nvPr>
            <p:extLst>
              <p:ext uri="{D42A27DB-BD31-4B8C-83A1-F6EECF244321}">
                <p14:modId xmlns:p14="http://schemas.microsoft.com/office/powerpoint/2010/main" val="2337870187"/>
              </p:ext>
            </p:extLst>
          </p:nvPr>
        </p:nvGraphicFramePr>
        <p:xfrm>
          <a:off x="546652" y="1657927"/>
          <a:ext cx="10879512" cy="4964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55CD3B32-EFDA-114A-8089-7EDE3739ECB1}"/>
              </a:ext>
            </a:extLst>
          </p:cNvPr>
          <p:cNvSpPr txBox="1">
            <a:spLocks/>
          </p:cNvSpPr>
          <p:nvPr/>
        </p:nvSpPr>
        <p:spPr>
          <a:xfrm>
            <a:off x="546652" y="403602"/>
            <a:ext cx="10060389" cy="1097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700"/>
              </a:spcAft>
              <a:buNone/>
              <a:defRPr sz="3400" b="1" i="0" kern="1200">
                <a:solidFill>
                  <a:schemeClr val="accent3"/>
                </a:solidFill>
                <a:latin typeface="Myriad Pro" panose="020B0503030403020204" pitchFamily="34" charset="0"/>
                <a:ea typeface="+mj-ea"/>
                <a:cs typeface="+mj-cs"/>
              </a:defRPr>
            </a:lvl1pPr>
          </a:lstStyle>
          <a:p>
            <a:r>
              <a:rPr lang="en-GB" sz="3200" dirty="0" err="1" smtClean="0"/>
              <a:t>Palvelutarpeiden</a:t>
            </a:r>
            <a:r>
              <a:rPr lang="en-GB" sz="3200" dirty="0" smtClean="0"/>
              <a:t> </a:t>
            </a:r>
            <a:r>
              <a:rPr lang="en-GB" sz="3200" dirty="0" err="1" smtClean="0"/>
              <a:t>kasvu</a:t>
            </a:r>
            <a:r>
              <a:rPr lang="en-GB" sz="3200" dirty="0" smtClean="0"/>
              <a:t> (</a:t>
            </a:r>
            <a:r>
              <a:rPr lang="en-GB" sz="3200" dirty="0" err="1" smtClean="0"/>
              <a:t>vko</a:t>
            </a:r>
            <a:r>
              <a:rPr lang="en-GB" sz="3200" dirty="0" smtClean="0"/>
              <a:t> 22)</a:t>
            </a:r>
            <a:endParaRPr lang="fi-FI" sz="3200" dirty="0"/>
          </a:p>
        </p:txBody>
      </p:sp>
    </p:spTree>
    <p:extLst>
      <p:ext uri="{BB962C8B-B14F-4D97-AF65-F5344CB8AC3E}">
        <p14:creationId xmlns:p14="http://schemas.microsoft.com/office/powerpoint/2010/main" val="337598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Suojavarusteiden riittävyys </a:t>
            </a:r>
            <a:r>
              <a:rPr lang="fi-FI" dirty="0" smtClean="0"/>
              <a:t>(3.6.)</a:t>
            </a:r>
            <a:endParaRPr lang="fi-FI" dirty="0"/>
          </a:p>
        </p:txBody>
      </p:sp>
      <p:sp>
        <p:nvSpPr>
          <p:cNvPr id="16" name="Suorakulmio 15"/>
          <p:cNvSpPr/>
          <p:nvPr/>
        </p:nvSpPr>
        <p:spPr>
          <a:xfrm>
            <a:off x="702171" y="2162509"/>
            <a:ext cx="38380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99002" algn="l"/>
              </a:tabLst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Kirurgiset suu-nenäsuojaimet </a:t>
            </a:r>
            <a:endParaRPr kumimoji="0" lang="fi-FI" sz="1800" b="0" i="1" u="none" strike="noStrike" kern="1200" cap="none" spc="0" normalizeH="0" baseline="0" noProof="0" dirty="0">
              <a:ln>
                <a:noFill/>
              </a:ln>
              <a:solidFill>
                <a:srgbClr val="535659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17" name="Suorakulmio 16"/>
          <p:cNvSpPr/>
          <p:nvPr/>
        </p:nvSpPr>
        <p:spPr>
          <a:xfrm>
            <a:off x="460485" y="2950079"/>
            <a:ext cx="4066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Hengityssuojaimet (FFP2 ja FFP3) </a:t>
            </a:r>
            <a:endParaRPr kumimoji="0" lang="fi-FI" sz="1800" b="0" i="1" u="none" strike="noStrike" kern="1200" cap="none" spc="0" normalizeH="0" baseline="0" noProof="0" dirty="0">
              <a:ln>
                <a:noFill/>
              </a:ln>
              <a:solidFill>
                <a:srgbClr val="535659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18" name="Suorakulmio 17"/>
          <p:cNvSpPr/>
          <p:nvPr/>
        </p:nvSpPr>
        <p:spPr>
          <a:xfrm>
            <a:off x="460485" y="3737649"/>
            <a:ext cx="4066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Suojavaatteet </a:t>
            </a:r>
            <a:endParaRPr kumimoji="0" lang="fi-FI" sz="1800" b="0" i="1" u="none" strike="noStrike" kern="1200" cap="none" spc="0" normalizeH="0" baseline="0" noProof="0" dirty="0">
              <a:ln>
                <a:noFill/>
              </a:ln>
              <a:solidFill>
                <a:srgbClr val="535659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19" name="Suorakulmio 18"/>
          <p:cNvSpPr/>
          <p:nvPr/>
        </p:nvSpPr>
        <p:spPr>
          <a:xfrm>
            <a:off x="2675054" y="4525219"/>
            <a:ext cx="18514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Suojakäsineet </a:t>
            </a:r>
            <a:endParaRPr kumimoji="0" lang="fi-FI" sz="1800" b="0" i="1" u="none" strike="noStrike" kern="1200" cap="none" spc="0" normalizeH="0" baseline="0" noProof="0" dirty="0">
              <a:ln>
                <a:noFill/>
              </a:ln>
              <a:solidFill>
                <a:srgbClr val="535659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sp>
        <p:nvSpPr>
          <p:cNvPr id="20" name="Suorakulmio 19"/>
          <p:cNvSpPr/>
          <p:nvPr/>
        </p:nvSpPr>
        <p:spPr>
          <a:xfrm>
            <a:off x="460485" y="5312787"/>
            <a:ext cx="40660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rPr>
              <a:t>Suojavisiirit </a:t>
            </a:r>
            <a:endParaRPr kumimoji="0" lang="fi-FI" sz="1800" b="0" i="1" u="none" strike="noStrike" kern="1200" cap="none" spc="0" normalizeH="0" baseline="0" noProof="0" dirty="0">
              <a:ln>
                <a:noFill/>
              </a:ln>
              <a:solidFill>
                <a:srgbClr val="535659"/>
              </a:solidFill>
              <a:effectLst/>
              <a:uLnTx/>
              <a:uFillTx/>
              <a:latin typeface="Myriad Pro" panose="020B0503030403020204" pitchFamily="34" charset="0"/>
              <a:ea typeface="+mn-ea"/>
              <a:cs typeface="+mn-cs"/>
            </a:endParaRPr>
          </a:p>
        </p:txBody>
      </p:sp>
      <p:grpSp>
        <p:nvGrpSpPr>
          <p:cNvPr id="22" name="Ryhmä 21"/>
          <p:cNvGrpSpPr/>
          <p:nvPr/>
        </p:nvGrpSpPr>
        <p:grpSpPr>
          <a:xfrm>
            <a:off x="4697989" y="2038556"/>
            <a:ext cx="2809660" cy="636879"/>
            <a:chOff x="4697989" y="2038556"/>
            <a:chExt cx="2809660" cy="636879"/>
          </a:xfrm>
        </p:grpSpPr>
        <p:sp>
          <p:nvSpPr>
            <p:cNvPr id="13" name="Pyöristetty suorakulmio 12"/>
            <p:cNvSpPr/>
            <p:nvPr/>
          </p:nvSpPr>
          <p:spPr>
            <a:xfrm>
              <a:off x="4697989" y="2038556"/>
              <a:ext cx="2809660" cy="63687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Ellipsi 1"/>
            <p:cNvSpPr/>
            <p:nvPr/>
          </p:nvSpPr>
          <p:spPr>
            <a:xfrm>
              <a:off x="4828702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Ellipsi 24"/>
            <p:cNvSpPr/>
            <p:nvPr/>
          </p:nvSpPr>
          <p:spPr>
            <a:xfrm>
              <a:off x="5349967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Ellipsi 25"/>
            <p:cNvSpPr/>
            <p:nvPr/>
          </p:nvSpPr>
          <p:spPr>
            <a:xfrm>
              <a:off x="5877989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Ellipsi 26"/>
            <p:cNvSpPr/>
            <p:nvPr/>
          </p:nvSpPr>
          <p:spPr>
            <a:xfrm>
              <a:off x="6400778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Ellipsi 29"/>
            <p:cNvSpPr/>
            <p:nvPr/>
          </p:nvSpPr>
          <p:spPr>
            <a:xfrm>
              <a:off x="6923567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Ryhmä 30"/>
          <p:cNvGrpSpPr/>
          <p:nvPr/>
        </p:nvGrpSpPr>
        <p:grpSpPr>
          <a:xfrm>
            <a:off x="4697989" y="2824961"/>
            <a:ext cx="2809660" cy="636879"/>
            <a:chOff x="4697989" y="2038556"/>
            <a:chExt cx="2809660" cy="636879"/>
          </a:xfrm>
        </p:grpSpPr>
        <p:sp>
          <p:nvSpPr>
            <p:cNvPr id="32" name="Pyöristetty suorakulmio 31"/>
            <p:cNvSpPr/>
            <p:nvPr/>
          </p:nvSpPr>
          <p:spPr>
            <a:xfrm>
              <a:off x="4697989" y="2038556"/>
              <a:ext cx="2809660" cy="63687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Ellipsi 32"/>
            <p:cNvSpPr/>
            <p:nvPr/>
          </p:nvSpPr>
          <p:spPr>
            <a:xfrm>
              <a:off x="4828702" y="2120240"/>
              <a:ext cx="473511" cy="47351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" name="Ellipsi 33"/>
            <p:cNvSpPr/>
            <p:nvPr/>
          </p:nvSpPr>
          <p:spPr>
            <a:xfrm>
              <a:off x="5349967" y="2120240"/>
              <a:ext cx="473511" cy="47351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Ellipsi 34"/>
            <p:cNvSpPr/>
            <p:nvPr/>
          </p:nvSpPr>
          <p:spPr>
            <a:xfrm>
              <a:off x="5877989" y="2120240"/>
              <a:ext cx="473511" cy="47351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" name="Ellipsi 35"/>
            <p:cNvSpPr/>
            <p:nvPr/>
          </p:nvSpPr>
          <p:spPr>
            <a:xfrm>
              <a:off x="6400778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Ellipsi 36"/>
            <p:cNvSpPr/>
            <p:nvPr/>
          </p:nvSpPr>
          <p:spPr>
            <a:xfrm>
              <a:off x="6923567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" name="Ryhmä 37"/>
          <p:cNvGrpSpPr/>
          <p:nvPr/>
        </p:nvGrpSpPr>
        <p:grpSpPr>
          <a:xfrm>
            <a:off x="4697989" y="3611366"/>
            <a:ext cx="2809660" cy="636879"/>
            <a:chOff x="4697989" y="2038556"/>
            <a:chExt cx="2809660" cy="636879"/>
          </a:xfrm>
        </p:grpSpPr>
        <p:sp>
          <p:nvSpPr>
            <p:cNvPr id="39" name="Pyöristetty suorakulmio 38"/>
            <p:cNvSpPr/>
            <p:nvPr/>
          </p:nvSpPr>
          <p:spPr>
            <a:xfrm>
              <a:off x="4697989" y="2038556"/>
              <a:ext cx="2809660" cy="63687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" name="Ellipsi 39"/>
            <p:cNvSpPr/>
            <p:nvPr/>
          </p:nvSpPr>
          <p:spPr>
            <a:xfrm>
              <a:off x="4828702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1" name="Ellipsi 40"/>
            <p:cNvSpPr/>
            <p:nvPr/>
          </p:nvSpPr>
          <p:spPr>
            <a:xfrm>
              <a:off x="5349967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2" name="Ellipsi 41"/>
            <p:cNvSpPr/>
            <p:nvPr/>
          </p:nvSpPr>
          <p:spPr>
            <a:xfrm>
              <a:off x="5877989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Ellipsi 42"/>
            <p:cNvSpPr/>
            <p:nvPr/>
          </p:nvSpPr>
          <p:spPr>
            <a:xfrm>
              <a:off x="6400778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Ellipsi 43"/>
            <p:cNvSpPr/>
            <p:nvPr/>
          </p:nvSpPr>
          <p:spPr>
            <a:xfrm>
              <a:off x="6923567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Ryhmä 44"/>
          <p:cNvGrpSpPr/>
          <p:nvPr/>
        </p:nvGrpSpPr>
        <p:grpSpPr>
          <a:xfrm>
            <a:off x="4697989" y="4397771"/>
            <a:ext cx="2809660" cy="636879"/>
            <a:chOff x="4697989" y="2038556"/>
            <a:chExt cx="2809660" cy="636879"/>
          </a:xfrm>
        </p:grpSpPr>
        <p:sp>
          <p:nvSpPr>
            <p:cNvPr id="46" name="Pyöristetty suorakulmio 45"/>
            <p:cNvSpPr/>
            <p:nvPr/>
          </p:nvSpPr>
          <p:spPr>
            <a:xfrm>
              <a:off x="4697989" y="2038556"/>
              <a:ext cx="2809660" cy="63687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7" name="Ellipsi 46"/>
            <p:cNvSpPr/>
            <p:nvPr/>
          </p:nvSpPr>
          <p:spPr>
            <a:xfrm>
              <a:off x="4828702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Ellipsi 47"/>
            <p:cNvSpPr/>
            <p:nvPr/>
          </p:nvSpPr>
          <p:spPr>
            <a:xfrm>
              <a:off x="5349967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Ellipsi 48"/>
            <p:cNvSpPr/>
            <p:nvPr/>
          </p:nvSpPr>
          <p:spPr>
            <a:xfrm>
              <a:off x="5877989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Ellipsi 49"/>
            <p:cNvSpPr/>
            <p:nvPr/>
          </p:nvSpPr>
          <p:spPr>
            <a:xfrm>
              <a:off x="6400778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Ellipsi 50"/>
            <p:cNvSpPr/>
            <p:nvPr/>
          </p:nvSpPr>
          <p:spPr>
            <a:xfrm>
              <a:off x="6923567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Ryhmä 51"/>
          <p:cNvGrpSpPr/>
          <p:nvPr/>
        </p:nvGrpSpPr>
        <p:grpSpPr>
          <a:xfrm>
            <a:off x="4697989" y="5184176"/>
            <a:ext cx="2809660" cy="636879"/>
            <a:chOff x="4697989" y="2038556"/>
            <a:chExt cx="2809660" cy="636879"/>
          </a:xfrm>
        </p:grpSpPr>
        <p:sp>
          <p:nvSpPr>
            <p:cNvPr id="53" name="Pyöristetty suorakulmio 52"/>
            <p:cNvSpPr/>
            <p:nvPr/>
          </p:nvSpPr>
          <p:spPr>
            <a:xfrm>
              <a:off x="4697989" y="2038556"/>
              <a:ext cx="2809660" cy="63687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Ellipsi 53"/>
            <p:cNvSpPr/>
            <p:nvPr/>
          </p:nvSpPr>
          <p:spPr>
            <a:xfrm>
              <a:off x="4828702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Ellipsi 54"/>
            <p:cNvSpPr/>
            <p:nvPr/>
          </p:nvSpPr>
          <p:spPr>
            <a:xfrm>
              <a:off x="5349967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Ellipsi 55"/>
            <p:cNvSpPr/>
            <p:nvPr/>
          </p:nvSpPr>
          <p:spPr>
            <a:xfrm>
              <a:off x="5877989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Ellipsi 56"/>
            <p:cNvSpPr/>
            <p:nvPr/>
          </p:nvSpPr>
          <p:spPr>
            <a:xfrm>
              <a:off x="6400778" y="2120240"/>
              <a:ext cx="473511" cy="473511"/>
            </a:xfrm>
            <a:prstGeom prst="ellipse">
              <a:avLst/>
            </a:prstGeom>
            <a:solidFill>
              <a:srgbClr val="92D05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Ellipsi 57"/>
            <p:cNvSpPr/>
            <p:nvPr/>
          </p:nvSpPr>
          <p:spPr>
            <a:xfrm>
              <a:off x="6923567" y="2120240"/>
              <a:ext cx="473511" cy="47351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6" name="Ryhmä 105"/>
          <p:cNvGrpSpPr/>
          <p:nvPr/>
        </p:nvGrpSpPr>
        <p:grpSpPr>
          <a:xfrm>
            <a:off x="8496174" y="3972929"/>
            <a:ext cx="2880927" cy="1809343"/>
            <a:chOff x="8842644" y="3953479"/>
            <a:chExt cx="2880927" cy="1809343"/>
          </a:xfrm>
        </p:grpSpPr>
        <p:sp>
          <p:nvSpPr>
            <p:cNvPr id="6" name="Suorakulmio 5"/>
            <p:cNvSpPr/>
            <p:nvPr/>
          </p:nvSpPr>
          <p:spPr>
            <a:xfrm>
              <a:off x="10226394" y="5424268"/>
              <a:ext cx="149717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535659"/>
                  </a:solidFill>
                  <a:effectLst/>
                  <a:uLnTx/>
                  <a:uFillTx/>
                  <a:latin typeface="Myriad Pro" panose="020B0503030403020204" pitchFamily="34" charset="0"/>
                  <a:ea typeface="+mn-ea"/>
                  <a:cs typeface="+mn-cs"/>
                </a:rPr>
                <a:t>heikko</a:t>
              </a:r>
              <a:endParaRPr kumimoji="0" lang="fi-FI" sz="1600" b="0" i="0" u="none" strike="noStrike" kern="1200" cap="none" spc="0" normalizeH="0" baseline="0" noProof="0" dirty="0">
                <a:ln>
                  <a:noFill/>
                </a:ln>
                <a:solidFill>
                  <a:srgbClr val="535659"/>
                </a:solidFill>
                <a:effectLst/>
                <a:uLnTx/>
                <a:uFillTx/>
                <a:latin typeface="Myriad Pro" panose="020B0503030403020204" pitchFamily="34" charset="0"/>
                <a:ea typeface="+mn-ea"/>
                <a:cs typeface="+mn-cs"/>
              </a:endParaRPr>
            </a:p>
          </p:txBody>
        </p:sp>
        <p:grpSp>
          <p:nvGrpSpPr>
            <p:cNvPr id="59" name="Ryhmä 58"/>
            <p:cNvGrpSpPr/>
            <p:nvPr/>
          </p:nvGrpSpPr>
          <p:grpSpPr>
            <a:xfrm>
              <a:off x="8842644" y="3992320"/>
              <a:ext cx="1310760" cy="291651"/>
              <a:chOff x="4697989" y="2038556"/>
              <a:chExt cx="2809660" cy="636879"/>
            </a:xfrm>
          </p:grpSpPr>
          <p:sp>
            <p:nvSpPr>
              <p:cNvPr id="60" name="Pyöristetty suorakulmio 59"/>
              <p:cNvSpPr/>
              <p:nvPr/>
            </p:nvSpPr>
            <p:spPr>
              <a:xfrm>
                <a:off x="4697989" y="2038556"/>
                <a:ext cx="2809660" cy="63687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1" name="Ellipsi 60"/>
              <p:cNvSpPr/>
              <p:nvPr/>
            </p:nvSpPr>
            <p:spPr>
              <a:xfrm>
                <a:off x="4828702" y="2120240"/>
                <a:ext cx="473511" cy="47351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2" name="Ellipsi 61"/>
              <p:cNvSpPr/>
              <p:nvPr/>
            </p:nvSpPr>
            <p:spPr>
              <a:xfrm>
                <a:off x="5349967" y="2120240"/>
                <a:ext cx="473511" cy="47351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3" name="Ellipsi 62"/>
              <p:cNvSpPr/>
              <p:nvPr/>
            </p:nvSpPr>
            <p:spPr>
              <a:xfrm>
                <a:off x="5877989" y="2120240"/>
                <a:ext cx="473511" cy="47351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4" name="Ellipsi 63"/>
              <p:cNvSpPr/>
              <p:nvPr/>
            </p:nvSpPr>
            <p:spPr>
              <a:xfrm>
                <a:off x="6400778" y="2120240"/>
                <a:ext cx="473511" cy="47351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5" name="Ellipsi 64"/>
              <p:cNvSpPr/>
              <p:nvPr/>
            </p:nvSpPr>
            <p:spPr>
              <a:xfrm>
                <a:off x="6923567" y="2120240"/>
                <a:ext cx="473511" cy="473511"/>
              </a:xfrm>
              <a:prstGeom prst="ellipse">
                <a:avLst/>
              </a:prstGeom>
              <a:solidFill>
                <a:srgbClr val="00B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71" name="Suorakulmio 70"/>
            <p:cNvSpPr/>
            <p:nvPr/>
          </p:nvSpPr>
          <p:spPr>
            <a:xfrm>
              <a:off x="10226394" y="3953479"/>
              <a:ext cx="141506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35659"/>
                  </a:solidFill>
                  <a:effectLst/>
                  <a:uLnTx/>
                  <a:uFillTx/>
                  <a:latin typeface="Myriad Pro" panose="020B0503030403020204" pitchFamily="34" charset="0"/>
                  <a:ea typeface="+mn-ea"/>
                  <a:cs typeface="+mn-cs"/>
                </a:rPr>
                <a:t>erinomainen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2" name="Suorakulmio 71"/>
            <p:cNvSpPr/>
            <p:nvPr/>
          </p:nvSpPr>
          <p:spPr>
            <a:xfrm>
              <a:off x="10226394" y="4321176"/>
              <a:ext cx="6419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35659"/>
                  </a:solidFill>
                  <a:effectLst/>
                  <a:uLnTx/>
                  <a:uFillTx/>
                  <a:latin typeface="Myriad Pro" panose="020B0503030403020204" pitchFamily="34" charset="0"/>
                  <a:ea typeface="+mn-ea"/>
                  <a:cs typeface="+mn-cs"/>
                </a:rPr>
                <a:t>hyvä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Suorakulmio 72"/>
            <p:cNvSpPr/>
            <p:nvPr/>
          </p:nvSpPr>
          <p:spPr>
            <a:xfrm>
              <a:off x="10226394" y="4688873"/>
              <a:ext cx="13267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35659"/>
                  </a:solidFill>
                  <a:effectLst/>
                  <a:uLnTx/>
                  <a:uFillTx/>
                  <a:latin typeface="Myriad Pro" panose="020B0503030403020204" pitchFamily="34" charset="0"/>
                  <a:ea typeface="+mn-ea"/>
                  <a:cs typeface="+mn-cs"/>
                </a:rPr>
                <a:t>kohtalainen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6" name="Suorakulmio 75"/>
            <p:cNvSpPr/>
            <p:nvPr/>
          </p:nvSpPr>
          <p:spPr>
            <a:xfrm>
              <a:off x="10226394" y="5056570"/>
              <a:ext cx="9424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35659"/>
                  </a:solidFill>
                  <a:effectLst/>
                  <a:uLnTx/>
                  <a:uFillTx/>
                  <a:latin typeface="Myriad Pro" panose="020B0503030403020204" pitchFamily="34" charset="0"/>
                  <a:ea typeface="+mn-ea"/>
                  <a:cs typeface="+mn-cs"/>
                </a:rPr>
                <a:t>välttävä</a:t>
              </a:r>
              <a:endPara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77" name="Ryhmä 76"/>
            <p:cNvGrpSpPr/>
            <p:nvPr/>
          </p:nvGrpSpPr>
          <p:grpSpPr>
            <a:xfrm>
              <a:off x="8842644" y="4356170"/>
              <a:ext cx="1310760" cy="291651"/>
              <a:chOff x="4697989" y="2038556"/>
              <a:chExt cx="2809660" cy="636879"/>
            </a:xfrm>
          </p:grpSpPr>
          <p:sp>
            <p:nvSpPr>
              <p:cNvPr id="78" name="Pyöristetty suorakulmio 77"/>
              <p:cNvSpPr/>
              <p:nvPr/>
            </p:nvSpPr>
            <p:spPr>
              <a:xfrm>
                <a:off x="4697989" y="2038556"/>
                <a:ext cx="2809660" cy="63687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9" name="Ellipsi 78"/>
              <p:cNvSpPr/>
              <p:nvPr/>
            </p:nvSpPr>
            <p:spPr>
              <a:xfrm>
                <a:off x="4828702" y="2120240"/>
                <a:ext cx="473511" cy="473511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Ellipsi 79"/>
              <p:cNvSpPr/>
              <p:nvPr/>
            </p:nvSpPr>
            <p:spPr>
              <a:xfrm>
                <a:off x="5349967" y="2120240"/>
                <a:ext cx="473511" cy="473511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Ellipsi 80"/>
              <p:cNvSpPr/>
              <p:nvPr/>
            </p:nvSpPr>
            <p:spPr>
              <a:xfrm>
                <a:off x="5877989" y="2120240"/>
                <a:ext cx="473511" cy="473511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2" name="Ellipsi 81"/>
              <p:cNvSpPr/>
              <p:nvPr/>
            </p:nvSpPr>
            <p:spPr>
              <a:xfrm>
                <a:off x="6400778" y="2120240"/>
                <a:ext cx="473511" cy="473511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Ellipsi 82"/>
              <p:cNvSpPr/>
              <p:nvPr/>
            </p:nvSpPr>
            <p:spPr>
              <a:xfrm>
                <a:off x="6923567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84" name="Ryhmä 83"/>
            <p:cNvGrpSpPr/>
            <p:nvPr/>
          </p:nvGrpSpPr>
          <p:grpSpPr>
            <a:xfrm>
              <a:off x="8842644" y="4720020"/>
              <a:ext cx="1310760" cy="291651"/>
              <a:chOff x="4697989" y="2038556"/>
              <a:chExt cx="2809660" cy="636879"/>
            </a:xfrm>
          </p:grpSpPr>
          <p:sp>
            <p:nvSpPr>
              <p:cNvPr id="85" name="Pyöristetty suorakulmio 84"/>
              <p:cNvSpPr/>
              <p:nvPr/>
            </p:nvSpPr>
            <p:spPr>
              <a:xfrm>
                <a:off x="4697989" y="2038556"/>
                <a:ext cx="2809660" cy="63687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Ellipsi 85"/>
              <p:cNvSpPr/>
              <p:nvPr/>
            </p:nvSpPr>
            <p:spPr>
              <a:xfrm>
                <a:off x="4828702" y="2120240"/>
                <a:ext cx="473511" cy="47351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Ellipsi 86"/>
              <p:cNvSpPr/>
              <p:nvPr/>
            </p:nvSpPr>
            <p:spPr>
              <a:xfrm>
                <a:off x="5349967" y="2120240"/>
                <a:ext cx="473511" cy="47351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8" name="Ellipsi 87"/>
              <p:cNvSpPr/>
              <p:nvPr/>
            </p:nvSpPr>
            <p:spPr>
              <a:xfrm>
                <a:off x="5877989" y="2120240"/>
                <a:ext cx="473511" cy="47351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Ellipsi 88"/>
              <p:cNvSpPr/>
              <p:nvPr/>
            </p:nvSpPr>
            <p:spPr>
              <a:xfrm>
                <a:off x="6400778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Ellipsi 89"/>
              <p:cNvSpPr/>
              <p:nvPr/>
            </p:nvSpPr>
            <p:spPr>
              <a:xfrm>
                <a:off x="6923567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1" name="Ryhmä 90"/>
            <p:cNvGrpSpPr/>
            <p:nvPr/>
          </p:nvGrpSpPr>
          <p:grpSpPr>
            <a:xfrm>
              <a:off x="8842644" y="5083870"/>
              <a:ext cx="1310760" cy="291651"/>
              <a:chOff x="4697989" y="2038556"/>
              <a:chExt cx="2809660" cy="636879"/>
            </a:xfrm>
          </p:grpSpPr>
          <p:sp>
            <p:nvSpPr>
              <p:cNvPr id="92" name="Pyöristetty suorakulmio 91"/>
              <p:cNvSpPr/>
              <p:nvPr/>
            </p:nvSpPr>
            <p:spPr>
              <a:xfrm>
                <a:off x="4697989" y="2038556"/>
                <a:ext cx="2809660" cy="63687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3" name="Ellipsi 92"/>
              <p:cNvSpPr/>
              <p:nvPr/>
            </p:nvSpPr>
            <p:spPr>
              <a:xfrm>
                <a:off x="4828702" y="2120240"/>
                <a:ext cx="473511" cy="47351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4" name="Ellipsi 93"/>
              <p:cNvSpPr/>
              <p:nvPr/>
            </p:nvSpPr>
            <p:spPr>
              <a:xfrm>
                <a:off x="5349967" y="2120240"/>
                <a:ext cx="473511" cy="473511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5" name="Ellipsi 94"/>
              <p:cNvSpPr/>
              <p:nvPr/>
            </p:nvSpPr>
            <p:spPr>
              <a:xfrm>
                <a:off x="5877989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6" name="Ellipsi 95"/>
              <p:cNvSpPr/>
              <p:nvPr/>
            </p:nvSpPr>
            <p:spPr>
              <a:xfrm>
                <a:off x="6400778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7" name="Ellipsi 96"/>
              <p:cNvSpPr/>
              <p:nvPr/>
            </p:nvSpPr>
            <p:spPr>
              <a:xfrm>
                <a:off x="6923567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8" name="Ryhmä 97"/>
            <p:cNvGrpSpPr/>
            <p:nvPr/>
          </p:nvGrpSpPr>
          <p:grpSpPr>
            <a:xfrm>
              <a:off x="8842644" y="5447720"/>
              <a:ext cx="1310760" cy="291651"/>
              <a:chOff x="4697989" y="2038556"/>
              <a:chExt cx="2809660" cy="636879"/>
            </a:xfrm>
            <a:solidFill>
              <a:schemeClr val="bg1">
                <a:lumMod val="75000"/>
              </a:schemeClr>
            </a:solidFill>
          </p:grpSpPr>
          <p:sp>
            <p:nvSpPr>
              <p:cNvPr id="99" name="Pyöristetty suorakulmio 98"/>
              <p:cNvSpPr/>
              <p:nvPr/>
            </p:nvSpPr>
            <p:spPr>
              <a:xfrm>
                <a:off x="4697989" y="2038556"/>
                <a:ext cx="2809660" cy="636879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0" name="Ellipsi 99"/>
              <p:cNvSpPr/>
              <p:nvPr/>
            </p:nvSpPr>
            <p:spPr>
              <a:xfrm>
                <a:off x="4828702" y="2120240"/>
                <a:ext cx="473511" cy="473511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1" name="Ellipsi 100"/>
              <p:cNvSpPr/>
              <p:nvPr/>
            </p:nvSpPr>
            <p:spPr>
              <a:xfrm>
                <a:off x="5349967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2" name="Ellipsi 101"/>
              <p:cNvSpPr/>
              <p:nvPr/>
            </p:nvSpPr>
            <p:spPr>
              <a:xfrm>
                <a:off x="5877989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3" name="Ellipsi 102"/>
              <p:cNvSpPr/>
              <p:nvPr/>
            </p:nvSpPr>
            <p:spPr>
              <a:xfrm>
                <a:off x="6400778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04" name="Ellipsi 103"/>
              <p:cNvSpPr/>
              <p:nvPr/>
            </p:nvSpPr>
            <p:spPr>
              <a:xfrm>
                <a:off x="6923567" y="2120240"/>
                <a:ext cx="473511" cy="47351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6056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i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5118960"/>
              </p:ext>
            </p:extLst>
          </p:nvPr>
        </p:nvGraphicFramePr>
        <p:xfrm>
          <a:off x="92074" y="78221"/>
          <a:ext cx="11896725" cy="66919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sitys" r:id="rId3" imgW="6350040" imgH="3571920" progId="PowerPoint.Show.12">
                  <p:embed/>
                </p:oleObj>
              </mc:Choice>
              <mc:Fallback>
                <p:oleObj name="Esitys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74" y="78221"/>
                        <a:ext cx="11896725" cy="66919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771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sz="quarter" idx="15"/>
          </p:nvPr>
        </p:nvSpPr>
        <p:spPr/>
      </p:sp>
      <p:graphicFrame>
        <p:nvGraphicFramePr>
          <p:cNvPr id="4" name="Objekti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91170"/>
              </p:ext>
            </p:extLst>
          </p:nvPr>
        </p:nvGraphicFramePr>
        <p:xfrm>
          <a:off x="1" y="92027"/>
          <a:ext cx="12191999" cy="6765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sitys" r:id="rId3" imgW="6094535" imgH="3427323" progId="PowerPoint.Show.12">
                  <p:embed/>
                </p:oleObj>
              </mc:Choice>
              <mc:Fallback>
                <p:oleObj name="Esitys" r:id="rId3" imgW="6094535" imgH="3427323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92027"/>
                        <a:ext cx="12191999" cy="6765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uorakulmio 4"/>
          <p:cNvSpPr/>
          <p:nvPr/>
        </p:nvSpPr>
        <p:spPr>
          <a:xfrm>
            <a:off x="4611971" y="3244334"/>
            <a:ext cx="2968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u="sng" dirty="0">
                <a:solidFill>
                  <a:srgbClr val="0563C1"/>
                </a:solidFill>
                <a:latin typeface="Calibri" panose="020F0502020204030204" pitchFamily="34" charset="0"/>
                <a:hlinkClick r:id="rId5"/>
              </a:rPr>
              <a:t>https://youtu.be/efBl8ykvizU</a:t>
            </a:r>
            <a:r>
              <a:rPr lang="fi-FI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i-FI" dirty="0"/>
          </a:p>
        </p:txBody>
      </p:sp>
      <p:sp>
        <p:nvSpPr>
          <p:cNvPr id="6" name="Suorakulmio 5"/>
          <p:cNvSpPr/>
          <p:nvPr/>
        </p:nvSpPr>
        <p:spPr>
          <a:xfrm>
            <a:off x="4611971" y="3244334"/>
            <a:ext cx="2968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u="sng" dirty="0">
                <a:solidFill>
                  <a:srgbClr val="0563C1"/>
                </a:solidFill>
                <a:latin typeface="Calibri" panose="020F0502020204030204" pitchFamily="34" charset="0"/>
                <a:hlinkClick r:id="rId5"/>
              </a:rPr>
              <a:t>https://youtu.be/efBl8ykvizU</a:t>
            </a:r>
            <a:r>
              <a:rPr lang="fi-FI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3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D29FF-1AEE-4261-AAC7-20F4370073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COVID-19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98B2C-E920-45E2-A0AA-F59D24D44E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err="1"/>
              <a:t>Epidemian</a:t>
            </a:r>
            <a:r>
              <a:rPr lang="en-GB" dirty="0"/>
              <a:t> </a:t>
            </a:r>
            <a:r>
              <a:rPr lang="en-GB" dirty="0" err="1" smtClean="0"/>
              <a:t>tilannearvioraportti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8AD749-A5FF-464E-AAF9-773B6CED9B19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7BBC6C75-7B08-EB40-8DF1-8BE2554B7B64}" type="datetime1">
              <a:rPr lang="fi-FI" smtClean="0"/>
              <a:pPr/>
              <a:t>4.6.2020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589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Uudet koronatapaukset </a:t>
            </a:r>
            <a:r>
              <a:rPr lang="fi-FI" sz="3600" dirty="0" smtClean="0"/>
              <a:t>27.5.-2.6.2020 </a:t>
            </a:r>
            <a:br>
              <a:rPr lang="fi-FI" sz="3600" dirty="0" smtClean="0"/>
            </a:br>
            <a:r>
              <a:rPr lang="fi-FI" sz="2800" dirty="0" smtClean="0"/>
              <a:t>- </a:t>
            </a:r>
            <a:r>
              <a:rPr lang="fi-FI" sz="2800" dirty="0"/>
              <a:t>Maailman terveysjärjestö </a:t>
            </a:r>
            <a:r>
              <a:rPr lang="fi-FI" sz="2800" dirty="0" smtClean="0"/>
              <a:t>WHO</a:t>
            </a:r>
            <a:endParaRPr lang="fi-FI" sz="2400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05FA978-9255-044F-B405-F8BB6F12904D}" type="datetime1">
              <a:rPr lang="fi-FI" smtClean="0"/>
              <a:t>4.6.2020</a:t>
            </a:fld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82CC271-BBF5-3F46-90AE-792A663E0CFB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3" name="Suorakulmio 2"/>
          <p:cNvSpPr/>
          <p:nvPr/>
        </p:nvSpPr>
        <p:spPr>
          <a:xfrm>
            <a:off x="2476500" y="6156325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1400" dirty="0">
                <a:hlinkClick r:id="rId2"/>
              </a:rPr>
              <a:t>https://</a:t>
            </a:r>
            <a:r>
              <a:rPr lang="fi-FI" sz="1400" dirty="0" smtClean="0">
                <a:hlinkClick r:id="rId2"/>
              </a:rPr>
              <a:t>www.who.int/docs/default-source/coronaviruse/situation-reports/20200602-covid-19-sitrep-134.pdf?sfvrsn=cc95e5d5_2</a:t>
            </a:r>
            <a:r>
              <a:rPr lang="fi-FI" sz="1400" dirty="0" smtClean="0"/>
              <a:t> </a:t>
            </a:r>
            <a:endParaRPr lang="fi-FI" sz="14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457" y="1368000"/>
            <a:ext cx="7958381" cy="478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63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STM_colors_060519">
      <a:dk1>
        <a:srgbClr val="000000"/>
      </a:dk1>
      <a:lt1>
        <a:srgbClr val="FFFFFF"/>
      </a:lt1>
      <a:dk2>
        <a:srgbClr val="535659"/>
      </a:dk2>
      <a:lt2>
        <a:srgbClr val="E7E6E6"/>
      </a:lt2>
      <a:accent1>
        <a:srgbClr val="F0AB00"/>
      </a:accent1>
      <a:accent2>
        <a:srgbClr val="888B8D"/>
      </a:accent2>
      <a:accent3>
        <a:srgbClr val="53565A"/>
      </a:accent3>
      <a:accent4>
        <a:srgbClr val="642667"/>
      </a:accent4>
      <a:accent5>
        <a:srgbClr val="008C95"/>
      </a:accent5>
      <a:accent6>
        <a:srgbClr val="0562C1"/>
      </a:accent6>
      <a:hlink>
        <a:srgbClr val="F0AB00"/>
      </a:hlink>
      <a:folHlink>
        <a:srgbClr val="6325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8C9D8D17-8E03-634D-BDDC-249F10419F8B}" vid="{4E79E4C6-D7E7-714B-96F9-C2DEFB06DB7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STM_16_9_masterpohja_2019_FI</Template>
  <TotalTime>228</TotalTime>
  <Words>312</Words>
  <Application>Microsoft Office PowerPoint</Application>
  <PresentationFormat>Laajakuva</PresentationFormat>
  <Paragraphs>99</Paragraphs>
  <Slides>26</Slides>
  <Notes>4</Notes>
  <HiddenSlides>0</HiddenSlides>
  <MMClips>0</MMClips>
  <ScaleCrop>false</ScaleCrop>
  <HeadingPairs>
    <vt:vector size="8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2</vt:i4>
      </vt:variant>
      <vt:variant>
        <vt:lpstr>Dian otsikot</vt:lpstr>
      </vt:variant>
      <vt:variant>
        <vt:i4>26</vt:i4>
      </vt:variant>
    </vt:vector>
  </HeadingPairs>
  <TitlesOfParts>
    <vt:vector size="35" baseType="lpstr">
      <vt:lpstr>Arial</vt:lpstr>
      <vt:lpstr>Calibri</vt:lpstr>
      <vt:lpstr>Calibri Light</vt:lpstr>
      <vt:lpstr>Myanmar Text</vt:lpstr>
      <vt:lpstr>Myriad Pro</vt:lpstr>
      <vt:lpstr>Myriad Pro Semibold</vt:lpstr>
      <vt:lpstr>Office-teema</vt:lpstr>
      <vt:lpstr>Esitys</vt:lpstr>
      <vt:lpstr>Asiakirja</vt:lpstr>
      <vt:lpstr>PowerPoint-esitys</vt:lpstr>
      <vt:lpstr>Covid-19 Sosiaali- ja terveydenhuollon palvelujärjestelmän kestävyys</vt:lpstr>
      <vt:lpstr>Avosairaanhoidon kiireettömät käynnit</vt:lpstr>
      <vt:lpstr>PowerPoint-esitys</vt:lpstr>
      <vt:lpstr>Suojavarusteiden riittävyys (3.6.)</vt:lpstr>
      <vt:lpstr>PowerPoint-esitys</vt:lpstr>
      <vt:lpstr>PowerPoint-esitys</vt:lpstr>
      <vt:lpstr>COVID-19</vt:lpstr>
      <vt:lpstr>Uudet koronatapaukset 27.5.-2.6.2020  - Maailman terveysjärjestö WHO</vt:lpstr>
      <vt:lpstr>Suomen naapureiden tilannekuva 3.6.2020</vt:lpstr>
      <vt:lpstr>Suomi – tapausmäärät 3.6.2020</vt:lpstr>
      <vt:lpstr>Alueellinen tilannekuva 3.6.2020</vt:lpstr>
      <vt:lpstr>PowerPoint-esitys</vt:lpstr>
      <vt:lpstr>Koronavirustestaus</vt:lpstr>
      <vt:lpstr>PowerPoint-esitys</vt:lpstr>
      <vt:lpstr>PowerPoint-esitys</vt:lpstr>
      <vt:lpstr>COVID-19</vt:lpstr>
      <vt:lpstr>Uudet koronatapaukset 27.5.-2.6.2020  - Maailman terveysjärjestö WHO</vt:lpstr>
      <vt:lpstr>Suomen naapureiden tilannekuva 3.6.2020</vt:lpstr>
      <vt:lpstr>Suomi – tapausmäärät 3.6.2020</vt:lpstr>
      <vt:lpstr>Alueellinen tilannekuva 3.6.2020</vt:lpstr>
      <vt:lpstr>PowerPoint-esitys</vt:lpstr>
      <vt:lpstr>Koronavirustestaus</vt:lpstr>
      <vt:lpstr>PowerPoint-esitys</vt:lpstr>
      <vt:lpstr>PowerPoint-esitys</vt:lpstr>
      <vt:lpstr>PowerPoint-esitys</vt:lpstr>
    </vt:vector>
  </TitlesOfParts>
  <Company>Suomen valtion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Näin käytät oletusmallipohjassa  olevia kuvadioja</dc:title>
  <dc:creator>Osolanus Jani (STM)</dc:creator>
  <cp:lastModifiedBy>Varhee Tiina (VNK)</cp:lastModifiedBy>
  <cp:revision>19</cp:revision>
  <dcterms:created xsi:type="dcterms:W3CDTF">2020-06-03T09:13:54Z</dcterms:created>
  <dcterms:modified xsi:type="dcterms:W3CDTF">2020-06-04T06:30:53Z</dcterms:modified>
</cp:coreProperties>
</file>