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19"/>
  </p:notesMasterIdLst>
  <p:sldIdLst>
    <p:sldId id="406" r:id="rId6"/>
    <p:sldId id="377" r:id="rId7"/>
    <p:sldId id="389" r:id="rId8"/>
    <p:sldId id="401" r:id="rId9"/>
    <p:sldId id="391" r:id="rId10"/>
    <p:sldId id="408" r:id="rId11"/>
    <p:sldId id="407" r:id="rId12"/>
    <p:sldId id="409" r:id="rId13"/>
    <p:sldId id="403" r:id="rId14"/>
    <p:sldId id="400" r:id="rId15"/>
    <p:sldId id="388" r:id="rId16"/>
    <p:sldId id="396" r:id="rId17"/>
    <p:sldId id="399" r:id="rId18"/>
  </p:sldIdLst>
  <p:sldSz cx="12192000" cy="6858000"/>
  <p:notesSz cx="6858000" cy="9144000"/>
  <p:custDataLst>
    <p:tags r:id="rId2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materiaali" id="{58A6EE1B-258A-4FF0-BB56-1284636BA877}">
          <p14:sldIdLst/>
        </p14:section>
        <p14:section name="Kalvot 2024" id="{D48942C0-B851-0B42-8D51-71C8E77DB068}">
          <p14:sldIdLst>
            <p14:sldId id="406"/>
            <p14:sldId id="377"/>
            <p14:sldId id="389"/>
            <p14:sldId id="401"/>
            <p14:sldId id="391"/>
            <p14:sldId id="408"/>
            <p14:sldId id="407"/>
            <p14:sldId id="409"/>
            <p14:sldId id="403"/>
            <p14:sldId id="400"/>
            <p14:sldId id="388"/>
            <p14:sldId id="396"/>
            <p14:sldId id="399"/>
          </p14:sldIdLst>
        </p14:section>
        <p14:section name="Peruskalvot" id="{D834596A-0641-EC44-A252-04A433EEE6F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F69E56-B802-7230-452A-86862A0C3E48}" name="Krista Takkinen" initials="KT" userId="S::krista.takkinen@sitra.fi::fe138b0f-3cc4-4669-aaa6-338024165292" providerId="AD"/>
  <p188:author id="{3B04F77A-3F7C-D337-3624-127D1BBDE2F3}" name="Taru Ryske" initials="TR" userId="S::taru.ryske@sitra.fi::d93356dc-8797-475d-91c3-5d0aed6929a9" providerId="AD"/>
  <p188:author id="{E6A14E92-8C05-6C2B-85B2-A53F45AB532B}" name="oksanen.kia@gmail.com" initials="ok" userId="S::urn:spo:guest#oksanen.kia@gmail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13B8B-D88B-49E5-AD44-48326413EF79}" v="330" dt="2024-11-15T13:33:48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447" autoAdjust="0"/>
  </p:normalViewPr>
  <p:slideViewPr>
    <p:cSldViewPr snapToGrid="0">
      <p:cViewPr varScale="1">
        <p:scale>
          <a:sx n="81" d="100"/>
          <a:sy n="81" d="100"/>
        </p:scale>
        <p:origin x="725" y="13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A3CA-FEB8-4CE1-9FFB-20ECB076A0A7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FBD2-116D-4FA2-9A75-BE2C27FDA4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6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3" Type="http://schemas.openxmlformats.org/officeDocument/2006/relationships/hyperlink" Target="https://twitter.com/SitraFund" TargetMode="External"/><Relationship Id="rId7" Type="http://schemas.openxmlformats.org/officeDocument/2006/relationships/hyperlink" Target="https://www.instagram.com/sitrafund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11" Type="http://schemas.openxmlformats.org/officeDocument/2006/relationships/hyperlink" Target="https://www.linkedin.com/company/sitra" TargetMode="External"/><Relationship Id="rId5" Type="http://schemas.openxmlformats.org/officeDocument/2006/relationships/hyperlink" Target="https://www.facebook.com/SitraFund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sitrafund" TargetMode="External"/><Relationship Id="rId1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.emf"/><Relationship Id="rId3" Type="http://schemas.openxmlformats.org/officeDocument/2006/relationships/hyperlink" Target="https://twitter.com/SitraFund" TargetMode="External"/><Relationship Id="rId7" Type="http://schemas.openxmlformats.org/officeDocument/2006/relationships/hyperlink" Target="https://www.instagram.com/sitrafund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11" Type="http://schemas.openxmlformats.org/officeDocument/2006/relationships/hyperlink" Target="https://www.linkedin.com/company/sitra" TargetMode="External"/><Relationship Id="rId5" Type="http://schemas.openxmlformats.org/officeDocument/2006/relationships/hyperlink" Target="https://www.facebook.com/SitraFund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sitrafund" TargetMode="External"/><Relationship Id="rId1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.emf"/><Relationship Id="rId3" Type="http://schemas.openxmlformats.org/officeDocument/2006/relationships/hyperlink" Target="https://twitter.com/SitraFund" TargetMode="External"/><Relationship Id="rId7" Type="http://schemas.openxmlformats.org/officeDocument/2006/relationships/hyperlink" Target="https://www.instagram.com/sitrafund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11" Type="http://schemas.openxmlformats.org/officeDocument/2006/relationships/hyperlink" Target="https://www.linkedin.com/company/sitra" TargetMode="External"/><Relationship Id="rId5" Type="http://schemas.openxmlformats.org/officeDocument/2006/relationships/hyperlink" Target="https://www.facebook.com/SitraFund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sitrafund" TargetMode="External"/><Relationship Id="rId1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613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B958250-BB0A-4B83-2D70-834F0096EE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21828" y="86405"/>
            <a:ext cx="6382204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657341D-BC9F-A80E-DE48-CB97793D89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286203" y="86405"/>
            <a:ext cx="6382204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D7F2F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0C768-DDB5-B209-EA25-F583FFDB8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D82385-7030-69DD-8183-0A9093CCC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B2361C5-761F-2FE9-8E66-F8A7995F1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830F3665-8F30-BF84-B3AC-A57A58ED8B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6080" y="902551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74645-D1DF-2345-0621-95D2F0925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2343009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8B3D4C6-9EC1-BC7B-C2C7-7AD9F7ABF6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911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085175-445D-028E-6D58-3D50451073FA}"/>
              </a:ext>
            </a:extLst>
          </p:cNvPr>
          <p:cNvSpPr txBox="1"/>
          <p:nvPr userDrawn="1"/>
        </p:nvSpPr>
        <p:spPr>
          <a:xfrm>
            <a:off x="493517" y="-219159"/>
            <a:ext cx="1840247" cy="24160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FI" sz="28700" b="0" i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4"/>
            <a:ext cx="10080625" cy="4321174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3140-B33D-3870-9BDB-4AD8A64077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8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21E5FD-CE6F-6A56-FC99-01FD1B663E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566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064030-2945-43A2-0486-490C69CF115C}"/>
              </a:ext>
            </a:extLst>
          </p:cNvPr>
          <p:cNvSpPr txBox="1"/>
          <p:nvPr userDrawn="1"/>
        </p:nvSpPr>
        <p:spPr>
          <a:xfrm>
            <a:off x="493517" y="-219159"/>
            <a:ext cx="1840247" cy="24160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FI" sz="28700" b="0" i="0">
                <a:solidFill>
                  <a:srgbClr val="D7F2FA"/>
                </a:solidFill>
                <a:latin typeface="+mj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2"/>
            <a:ext cx="10080625" cy="432117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FAB3BB-87B4-2B32-F858-080609066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7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29B4F37-CCC5-4E30-A9B4-E1A57EA682F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358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9C2FF38-8635-0971-4D39-CAE3AB8D8F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286204" y="86405"/>
            <a:ext cx="12143241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D7F2F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853483"/>
            <a:ext cx="10080625" cy="735832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474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11B67-A3EA-09D2-9D13-D0432835B9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286203" y="86405"/>
            <a:ext cx="6382204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D7F2F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84725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807356"/>
            <a:ext cx="10080624" cy="441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E5D54D-D2C8-40E4-EBC1-EB534B5AD18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55575" y="6308725"/>
            <a:ext cx="10080624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fi-FI"/>
              <a:t>Lisätietoalue, lähde tms. </a:t>
            </a:r>
          </a:p>
        </p:txBody>
      </p:sp>
    </p:spTree>
    <p:extLst>
      <p:ext uri="{BB962C8B-B14F-4D97-AF65-F5344CB8AC3E}">
        <p14:creationId xmlns:p14="http://schemas.microsoft.com/office/powerpoint/2010/main" val="134929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6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379F1CB8-DCAC-0D3A-05A6-B631D8DF6603}"/>
              </a:ext>
            </a:extLst>
          </p:cNvPr>
          <p:cNvGrpSpPr/>
          <p:nvPr userDrawn="1"/>
        </p:nvGrpSpPr>
        <p:grpSpPr>
          <a:xfrm>
            <a:off x="72803" y="7487"/>
            <a:ext cx="2229981" cy="443905"/>
            <a:chOff x="72803" y="7487"/>
            <a:chExt cx="2229981" cy="443905"/>
          </a:xfrm>
        </p:grpSpPr>
        <p:grpSp>
          <p:nvGrpSpPr>
            <p:cNvPr id="7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91538A4E-CF92-9F5E-74AF-89DAD60EF6CC}"/>
                </a:ext>
              </a:extLst>
            </p:cNvPr>
            <p:cNvGrpSpPr/>
            <p:nvPr/>
          </p:nvGrpSpPr>
          <p:grpSpPr>
            <a:xfrm>
              <a:off x="72803" y="7487"/>
              <a:ext cx="2039581" cy="443905"/>
              <a:chOff x="72803" y="7487"/>
              <a:chExt cx="2039581" cy="443905"/>
            </a:xfrm>
          </p:grpSpPr>
          <p:sp>
            <p:nvSpPr>
              <p:cNvPr id="9" name="@Sitrafund">
                <a:extLst>
                  <a:ext uri="{FF2B5EF4-FFF2-40B4-BE49-F238E27FC236}">
                    <a16:creationId xmlns:a16="http://schemas.microsoft.com/office/drawing/2014/main" id="{865AD193-F52B-D84B-6EC6-F82264BE4F94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0" name="X">
                <a:hlinkClick r:id="rId3"/>
                <a:extLst>
                  <a:ext uri="{FF2B5EF4-FFF2-40B4-BE49-F238E27FC236}">
                    <a16:creationId xmlns:a16="http://schemas.microsoft.com/office/drawing/2014/main" id="{DBAA4B29-0F4F-15F6-40FC-49A15942D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119" y="199600"/>
                <a:ext cx="144470" cy="147600"/>
              </a:xfrm>
              <a:prstGeom prst="rect">
                <a:avLst/>
              </a:prstGeom>
            </p:spPr>
          </p:pic>
          <p:pic>
            <p:nvPicPr>
              <p:cNvPr id="11" name="Facebook">
                <a:hlinkClick r:id="rId5"/>
                <a:extLst>
                  <a:ext uri="{FF2B5EF4-FFF2-40B4-BE49-F238E27FC236}">
                    <a16:creationId xmlns:a16="http://schemas.microsoft.com/office/drawing/2014/main" id="{6658F65B-4CA7-D4CE-480A-7894E9F8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795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2" name="Instagram">
                <a:hlinkClick r:id="rId7"/>
                <a:extLst>
                  <a:ext uri="{FF2B5EF4-FFF2-40B4-BE49-F238E27FC236}">
                    <a16:creationId xmlns:a16="http://schemas.microsoft.com/office/drawing/2014/main" id="{FA98CFAD-365E-320D-4D3A-EA11EF6A59DA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394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9"/>
                <a:extLst>
                  <a:ext uri="{FF2B5EF4-FFF2-40B4-BE49-F238E27FC236}">
                    <a16:creationId xmlns:a16="http://schemas.microsoft.com/office/drawing/2014/main" id="{4F0400A3-46CE-1AF1-3BB4-CB70FA72D1EA}"/>
                  </a:ext>
                </a:extLst>
              </p:cNvPr>
              <p:cNvPicPr preferRelativeResize="0"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784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Kuva 15">
              <a:hlinkClick r:id="rId11"/>
              <a:extLst>
                <a:ext uri="{FF2B5EF4-FFF2-40B4-BE49-F238E27FC236}">
                  <a16:creationId xmlns:a16="http://schemas.microsoft.com/office/drawing/2014/main" id="{D86283D4-1675-A918-8440-B440DF956594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104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7EDCE105-962F-4CF3-C316-D4C3FC0E3A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4B6F42-8782-25DE-C6A1-C92D844429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S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6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379F1CB8-DCAC-0D3A-05A6-B631D8DF6603}"/>
              </a:ext>
            </a:extLst>
          </p:cNvPr>
          <p:cNvGrpSpPr/>
          <p:nvPr userDrawn="1"/>
        </p:nvGrpSpPr>
        <p:grpSpPr>
          <a:xfrm>
            <a:off x="72803" y="7487"/>
            <a:ext cx="2229981" cy="443905"/>
            <a:chOff x="72803" y="7487"/>
            <a:chExt cx="2229981" cy="443905"/>
          </a:xfrm>
        </p:grpSpPr>
        <p:grpSp>
          <p:nvGrpSpPr>
            <p:cNvPr id="7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91538A4E-CF92-9F5E-74AF-89DAD60EF6CC}"/>
                </a:ext>
              </a:extLst>
            </p:cNvPr>
            <p:cNvGrpSpPr/>
            <p:nvPr/>
          </p:nvGrpSpPr>
          <p:grpSpPr>
            <a:xfrm>
              <a:off x="72803" y="7487"/>
              <a:ext cx="2039581" cy="443905"/>
              <a:chOff x="72803" y="7487"/>
              <a:chExt cx="2039581" cy="443905"/>
            </a:xfrm>
          </p:grpSpPr>
          <p:sp>
            <p:nvSpPr>
              <p:cNvPr id="9" name="@Sitrafund">
                <a:extLst>
                  <a:ext uri="{FF2B5EF4-FFF2-40B4-BE49-F238E27FC236}">
                    <a16:creationId xmlns:a16="http://schemas.microsoft.com/office/drawing/2014/main" id="{865AD193-F52B-D84B-6EC6-F82264BE4F94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0" name="X">
                <a:hlinkClick r:id="rId3"/>
                <a:extLst>
                  <a:ext uri="{FF2B5EF4-FFF2-40B4-BE49-F238E27FC236}">
                    <a16:creationId xmlns:a16="http://schemas.microsoft.com/office/drawing/2014/main" id="{DBAA4B29-0F4F-15F6-40FC-49A15942D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119" y="199600"/>
                <a:ext cx="144470" cy="147600"/>
              </a:xfrm>
              <a:prstGeom prst="rect">
                <a:avLst/>
              </a:prstGeom>
            </p:spPr>
          </p:pic>
          <p:pic>
            <p:nvPicPr>
              <p:cNvPr id="11" name="Facebook">
                <a:hlinkClick r:id="rId5"/>
                <a:extLst>
                  <a:ext uri="{FF2B5EF4-FFF2-40B4-BE49-F238E27FC236}">
                    <a16:creationId xmlns:a16="http://schemas.microsoft.com/office/drawing/2014/main" id="{6658F65B-4CA7-D4CE-480A-7894E9F8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795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2" name="Instagram">
                <a:hlinkClick r:id="rId7"/>
                <a:extLst>
                  <a:ext uri="{FF2B5EF4-FFF2-40B4-BE49-F238E27FC236}">
                    <a16:creationId xmlns:a16="http://schemas.microsoft.com/office/drawing/2014/main" id="{FA98CFAD-365E-320D-4D3A-EA11EF6A59DA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394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9"/>
                <a:extLst>
                  <a:ext uri="{FF2B5EF4-FFF2-40B4-BE49-F238E27FC236}">
                    <a16:creationId xmlns:a16="http://schemas.microsoft.com/office/drawing/2014/main" id="{4F0400A3-46CE-1AF1-3BB4-CB70FA72D1EA}"/>
                  </a:ext>
                </a:extLst>
              </p:cNvPr>
              <p:cNvPicPr preferRelativeResize="0"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784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Kuva 15">
              <a:hlinkClick r:id="rId11"/>
              <a:extLst>
                <a:ext uri="{FF2B5EF4-FFF2-40B4-BE49-F238E27FC236}">
                  <a16:creationId xmlns:a16="http://schemas.microsoft.com/office/drawing/2014/main" id="{D86283D4-1675-A918-8440-B440DF956594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104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64B6F42-8782-25DE-C6A1-C92D844429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pic>
        <p:nvPicPr>
          <p:cNvPr id="2" name="Kuva 16">
            <a:extLst>
              <a:ext uri="{FF2B5EF4-FFF2-40B4-BE49-F238E27FC236}">
                <a16:creationId xmlns:a16="http://schemas.microsoft.com/office/drawing/2014/main" id="{9B8C68CB-7427-4A8F-CA97-7B468F7523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6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379F1CB8-DCAC-0D3A-05A6-B631D8DF6603}"/>
              </a:ext>
            </a:extLst>
          </p:cNvPr>
          <p:cNvGrpSpPr/>
          <p:nvPr userDrawn="1"/>
        </p:nvGrpSpPr>
        <p:grpSpPr>
          <a:xfrm>
            <a:off x="72803" y="7487"/>
            <a:ext cx="2229981" cy="443905"/>
            <a:chOff x="72803" y="7487"/>
            <a:chExt cx="2229981" cy="443905"/>
          </a:xfrm>
        </p:grpSpPr>
        <p:grpSp>
          <p:nvGrpSpPr>
            <p:cNvPr id="7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91538A4E-CF92-9F5E-74AF-89DAD60EF6CC}"/>
                </a:ext>
              </a:extLst>
            </p:cNvPr>
            <p:cNvGrpSpPr/>
            <p:nvPr/>
          </p:nvGrpSpPr>
          <p:grpSpPr>
            <a:xfrm>
              <a:off x="72803" y="7487"/>
              <a:ext cx="2039581" cy="443905"/>
              <a:chOff x="72803" y="7487"/>
              <a:chExt cx="2039581" cy="443905"/>
            </a:xfrm>
          </p:grpSpPr>
          <p:sp>
            <p:nvSpPr>
              <p:cNvPr id="9" name="@Sitrafund">
                <a:extLst>
                  <a:ext uri="{FF2B5EF4-FFF2-40B4-BE49-F238E27FC236}">
                    <a16:creationId xmlns:a16="http://schemas.microsoft.com/office/drawing/2014/main" id="{865AD193-F52B-D84B-6EC6-F82264BE4F94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0" name="X">
                <a:hlinkClick r:id="rId3"/>
                <a:extLst>
                  <a:ext uri="{FF2B5EF4-FFF2-40B4-BE49-F238E27FC236}">
                    <a16:creationId xmlns:a16="http://schemas.microsoft.com/office/drawing/2014/main" id="{DBAA4B29-0F4F-15F6-40FC-49A15942D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119" y="199600"/>
                <a:ext cx="144470" cy="147600"/>
              </a:xfrm>
              <a:prstGeom prst="rect">
                <a:avLst/>
              </a:prstGeom>
            </p:spPr>
          </p:pic>
          <p:pic>
            <p:nvPicPr>
              <p:cNvPr id="11" name="Facebook">
                <a:hlinkClick r:id="rId5"/>
                <a:extLst>
                  <a:ext uri="{FF2B5EF4-FFF2-40B4-BE49-F238E27FC236}">
                    <a16:creationId xmlns:a16="http://schemas.microsoft.com/office/drawing/2014/main" id="{6658F65B-4CA7-D4CE-480A-7894E9F8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795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2" name="Instagram">
                <a:hlinkClick r:id="rId7"/>
                <a:extLst>
                  <a:ext uri="{FF2B5EF4-FFF2-40B4-BE49-F238E27FC236}">
                    <a16:creationId xmlns:a16="http://schemas.microsoft.com/office/drawing/2014/main" id="{FA98CFAD-365E-320D-4D3A-EA11EF6A59DA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394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9"/>
                <a:extLst>
                  <a:ext uri="{FF2B5EF4-FFF2-40B4-BE49-F238E27FC236}">
                    <a16:creationId xmlns:a16="http://schemas.microsoft.com/office/drawing/2014/main" id="{4F0400A3-46CE-1AF1-3BB4-CB70FA72D1EA}"/>
                  </a:ext>
                </a:extLst>
              </p:cNvPr>
              <p:cNvPicPr preferRelativeResize="0"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784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Kuva 15">
              <a:hlinkClick r:id="rId11"/>
              <a:extLst>
                <a:ext uri="{FF2B5EF4-FFF2-40B4-BE49-F238E27FC236}">
                  <a16:creationId xmlns:a16="http://schemas.microsoft.com/office/drawing/2014/main" id="{D86283D4-1675-A918-8440-B440DF956594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104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64B6F42-8782-25DE-C6A1-C92D844429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pic>
        <p:nvPicPr>
          <p:cNvPr id="3" name="Kuva 16">
            <a:extLst>
              <a:ext uri="{FF2B5EF4-FFF2-40B4-BE49-F238E27FC236}">
                <a16:creationId xmlns:a16="http://schemas.microsoft.com/office/drawing/2014/main" id="{EE452ECB-E524-B9CD-78F5-4582A5A3C3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kalvo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B7B45-F069-BC3E-6018-9C56DF6E1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020" y="515993"/>
            <a:ext cx="5764722" cy="576472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2F93D-F567-0AE6-D940-D32EAF9AB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3572784"/>
            <a:ext cx="5040312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err="1"/>
              <a:t>xx.xx.xxxx</a:t>
            </a:r>
            <a:endParaRPr lang="en-US"/>
          </a:p>
          <a:p>
            <a:pPr lvl="0"/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F50C13-6B03-AC96-8012-3AB63F675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1423545"/>
            <a:ext cx="5442648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sz="4800" err="1">
                <a:latin typeface="+mj-lt"/>
              </a:rPr>
              <a:t>Esityksen</a:t>
            </a:r>
            <a:r>
              <a:rPr lang="en-US" sz="4800">
                <a:latin typeface="+mj-lt"/>
              </a:rPr>
              <a:t> </a:t>
            </a:r>
            <a:r>
              <a:rPr lang="en-US" sz="4800" err="1">
                <a:latin typeface="+mj-lt"/>
              </a:rPr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0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439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B7B45-F069-BC3E-6018-9C56DF6E1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020" y="515993"/>
            <a:ext cx="5764722" cy="5764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B580A-E277-92E6-6E21-12D92CB8F26E}"/>
              </a:ext>
            </a:extLst>
          </p:cNvPr>
          <p:cNvSpPr txBox="1"/>
          <p:nvPr userDrawn="1"/>
        </p:nvSpPr>
        <p:spPr>
          <a:xfrm>
            <a:off x="1055688" y="1767407"/>
            <a:ext cx="5442649" cy="12908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Esityksen otsikko</a:t>
            </a:r>
            <a:endParaRPr kumimoji="0" lang="en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iruutu 2">
            <a:extLst>
              <a:ext uri="{FF2B5EF4-FFF2-40B4-BE49-F238E27FC236}">
                <a16:creationId xmlns:a16="http://schemas.microsoft.com/office/drawing/2014/main" id="{A96BA202-CC6C-B920-918D-0D36F8FF9395}"/>
              </a:ext>
            </a:extLst>
          </p:cNvPr>
          <p:cNvSpPr txBox="1"/>
          <p:nvPr userDrawn="1"/>
        </p:nvSpPr>
        <p:spPr>
          <a:xfrm>
            <a:off x="1055688" y="3599553"/>
            <a:ext cx="5040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xx.xx.2024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295199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38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958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553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2826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428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7090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84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108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643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049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A9632FB5-9B1B-E0B3-235B-E36A2285BE14}"/>
              </a:ext>
            </a:extLst>
          </p:cNvPr>
          <p:cNvSpPr txBox="1">
            <a:spLocks/>
          </p:cNvSpPr>
          <p:nvPr userDrawn="1"/>
        </p:nvSpPr>
        <p:spPr>
          <a:xfrm>
            <a:off x="1055687" y="5625604"/>
            <a:ext cx="10080625" cy="864096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>
                <a:ln>
                  <a:noFill/>
                </a:ln>
                <a:solidFill>
                  <a:srgbClr val="D7F2FA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#</a:t>
            </a:r>
            <a:r>
              <a:rPr kumimoji="0" lang="fi-FI" sz="6600" b="0" i="0" u="none" strike="noStrike" kern="1200" cap="none" spc="0" normalizeH="0" baseline="0" noProof="0" err="1">
                <a:ln>
                  <a:noFill/>
                </a:ln>
                <a:solidFill>
                  <a:srgbClr val="D7F2FA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häsähommia</a:t>
            </a:r>
            <a:endParaRPr kumimoji="0" lang="fi-FI" sz="6600" b="0" i="0" u="none" strike="noStrike" kern="1200" cap="none" spc="0" normalizeH="0" baseline="0" noProof="0">
              <a:ln>
                <a:noFill/>
              </a:ln>
              <a:solidFill>
                <a:srgbClr val="D7F2FA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5" name="Tekstiruutu 1">
            <a:extLst>
              <a:ext uri="{FF2B5EF4-FFF2-40B4-BE49-F238E27FC236}">
                <a16:creationId xmlns:a16="http://schemas.microsoft.com/office/drawing/2014/main" id="{228F955D-05D6-C32D-6C44-257E8E619D19}"/>
              </a:ext>
            </a:extLst>
          </p:cNvPr>
          <p:cNvSpPr txBox="1"/>
          <p:nvPr userDrawn="1"/>
        </p:nvSpPr>
        <p:spPr>
          <a:xfrm>
            <a:off x="1055688" y="600165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#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häsähommia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FE636-52F1-EFD0-08B9-868C223F5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020" y="515993"/>
            <a:ext cx="5764722" cy="5764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C1686-A864-E4A6-D013-5A768A11B679}"/>
              </a:ext>
            </a:extLst>
          </p:cNvPr>
          <p:cNvSpPr txBox="1"/>
          <p:nvPr userDrawn="1"/>
        </p:nvSpPr>
        <p:spPr>
          <a:xfrm>
            <a:off x="1055688" y="1767407"/>
            <a:ext cx="5442649" cy="12908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Esityksen otsikko</a:t>
            </a:r>
            <a:endParaRPr kumimoji="0" lang="en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iruutu 2">
            <a:extLst>
              <a:ext uri="{FF2B5EF4-FFF2-40B4-BE49-F238E27FC236}">
                <a16:creationId xmlns:a16="http://schemas.microsoft.com/office/drawing/2014/main" id="{EB5CE02E-DC11-A7D7-6E12-1E74CF07E37E}"/>
              </a:ext>
            </a:extLst>
          </p:cNvPr>
          <p:cNvSpPr txBox="1"/>
          <p:nvPr userDrawn="1"/>
        </p:nvSpPr>
        <p:spPr>
          <a:xfrm>
            <a:off x="1055688" y="3599553"/>
            <a:ext cx="5040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xx.xx.2024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242794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449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4" y="162704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5" y="252863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4" y="342853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4" y="432843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4" y="522833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1709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40951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4253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42441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4234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42244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3773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7466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0498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729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693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31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1989138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Pieni 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766311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63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091095-618D-5B85-75EE-00CDF8026F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286204" y="86405"/>
            <a:ext cx="12311743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D7F2F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847896"/>
            <a:ext cx="10080625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8" y="1988543"/>
            <a:ext cx="10080625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47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C1A995A-56AB-004E-700A-DC144B8BF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286204" y="86405"/>
            <a:ext cx="12311743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988543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47896"/>
            <a:ext cx="10080625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B7113F7-4315-E6DE-B9E0-8E1B819A62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21828" y="86405"/>
            <a:ext cx="6382204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D7F2F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9AF5149-3181-4CA0-F02E-C5ACB72A9A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286203" y="86405"/>
            <a:ext cx="6382204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4" name="Tekstin paikkamerkki 6">
            <a:extLst>
              <a:ext uri="{FF2B5EF4-FFF2-40B4-BE49-F238E27FC236}">
                <a16:creationId xmlns:a16="http://schemas.microsoft.com/office/drawing/2014/main" id="{30A58AAE-4A5A-F11E-0B02-C1DDD62C36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6080" y="902551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EA2266-26A0-D0DA-9C72-779F3DA79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6080" y="2343009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143E89E3-60D8-4F73-83CD-27E76002D9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01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6CEF79AD-87C7-7922-48FF-8827344574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78816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EF79AD-87C7-7922-48FF-882734457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671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7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hink-cell data - do not delete" hidden="1">
            <a:extLst>
              <a:ext uri="{FF2B5EF4-FFF2-40B4-BE49-F238E27FC236}">
                <a16:creationId xmlns:a16="http://schemas.microsoft.com/office/drawing/2014/main" id="{7C3A576B-1451-CA31-833A-4F1A522CF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091212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95" imgH="394" progId="TCLayout.ActiveDocument.1">
                  <p:embed/>
                </p:oleObj>
              </mc:Choice>
              <mc:Fallback>
                <p:oleObj name="think-cell Slide" r:id="rId20" imgW="395" imgH="394" progId="TCLayout.ActiveDocument.1">
                  <p:embed/>
                  <p:pic>
                    <p:nvPicPr>
                      <p:cNvPr id="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3A576B-1451-CA31-833A-4F1A522CF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305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svg"/><Relationship Id="rId11" Type="http://schemas.openxmlformats.org/officeDocument/2006/relationships/image" Target="../media/image2.emf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42974-28D5-82F2-7FB9-4C1A154C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76D00-B489-35BA-7B71-D410A5FA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1834" y="1742200"/>
            <a:ext cx="5442648" cy="2800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Georgia"/>
              </a:rPr>
              <a:t>Miten TKI-painopisteet valitaan muissa maissa?</a:t>
            </a:r>
          </a:p>
        </p:txBody>
      </p:sp>
    </p:spTree>
    <p:extLst>
      <p:ext uri="{BB962C8B-B14F-4D97-AF65-F5344CB8AC3E}">
        <p14:creationId xmlns:p14="http://schemas.microsoft.com/office/powerpoint/2010/main" val="278952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276A3-C47C-0799-AA15-955484A7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oppeja analyysi </a:t>
            </a:r>
            <a:br>
              <a:rPr lang="fi-FI"/>
            </a:br>
            <a:r>
              <a:rPr lang="fi-FI"/>
              <a:t>tarjoaa Suomelle?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1B88E1-D0CC-276B-C79E-F9B4FFAC99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A29B97-32F9-80FA-F53B-EDE2C0E0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327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93448775-90C0-FB9F-2B61-C84BBE8E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7141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448775-90C0-FB9F-2B61-C84BBE8E6FA2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2C6FAB8-664B-ECEE-BE61-D95B2150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80" y="246980"/>
            <a:ext cx="10080625" cy="1130356"/>
          </a:xfrm>
        </p:spPr>
        <p:txBody>
          <a:bodyPr vert="horz"/>
          <a:lstStyle/>
          <a:p>
            <a:r>
              <a:rPr lang="fi-FI" sz="3600" dirty="0"/>
              <a:t>Johtopäätöksiä</a:t>
            </a:r>
            <a:endParaRPr lang="en-FI" sz="3600" dirty="0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E79C64FD-BC48-79C2-0203-9BD54E7B09D1}"/>
              </a:ext>
            </a:extLst>
          </p:cNvPr>
          <p:cNvSpPr txBox="1">
            <a:spLocks/>
          </p:cNvSpPr>
          <p:nvPr/>
        </p:nvSpPr>
        <p:spPr>
          <a:xfrm>
            <a:off x="1302863" y="1165058"/>
            <a:ext cx="2651138" cy="299741"/>
          </a:xfrm>
          <a:prstGeom prst="roundRect">
            <a:avLst/>
          </a:prstGeom>
        </p:spPr>
        <p:txBody>
          <a:bodyPr lIns="72000" tIns="0" rIns="0" bIns="0" anchor="ctr"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7305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1793875" indent="-265113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2063750" indent="-274638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2335213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i-FI" sz="2000" b="1">
                <a:latin typeface="+mj-lt"/>
              </a:rPr>
              <a:t>Pitkäjänteisyys</a:t>
            </a:r>
            <a:endParaRPr kumimoji="0" lang="fi-FI" sz="2000" b="1" i="0" u="none" strike="noStrike" kern="1200" cap="none" spc="1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79A9E-EBB6-9E1C-AFCB-5E7C869FB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09769"/>
            <a:ext cx="12191998" cy="218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1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164D51-656F-5964-3BF2-850070072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3711" y="2018676"/>
            <a:ext cx="0" cy="1736145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4BB914-A6C3-E168-0A4E-E07C9E9E5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85316" y="2013811"/>
            <a:ext cx="0" cy="1736145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 descr="Johtopäätöksiä pitkäjänteisyydestä">
            <a:extLst>
              <a:ext uri="{FF2B5EF4-FFF2-40B4-BE49-F238E27FC236}">
                <a16:creationId xmlns:a16="http://schemas.microsoft.com/office/drawing/2014/main" id="{573B1420-D695-DC15-6D06-6BF3DBD326DF}"/>
              </a:ext>
            </a:extLst>
          </p:cNvPr>
          <p:cNvGrpSpPr/>
          <p:nvPr/>
        </p:nvGrpSpPr>
        <p:grpSpPr>
          <a:xfrm>
            <a:off x="833477" y="1694817"/>
            <a:ext cx="3207802" cy="4491129"/>
            <a:chOff x="837414" y="2825535"/>
            <a:chExt cx="2823054" cy="40003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84C853-DDEA-977F-4E3E-5C31BED25EBB}"/>
                </a:ext>
              </a:extLst>
            </p:cNvPr>
            <p:cNvSpPr>
              <a:spLocks/>
            </p:cNvSpPr>
            <p:nvPr/>
          </p:nvSpPr>
          <p:spPr>
            <a:xfrm>
              <a:off x="837414" y="2825535"/>
              <a:ext cx="2823054" cy="1259948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 defTabSz="742950">
                <a:defRPr/>
              </a:pPr>
              <a:r>
                <a:rPr lang="fi-FI" sz="1600">
                  <a:ea typeface="Verdana" panose="020B0604030504040204" pitchFamily="34" charset="0"/>
                </a:rPr>
                <a:t>Selkeät ja pitkälle aikavälille kohdennetut tavoitteet vakauttavat järjestelmää, tukevat TKI-toiminnan ja osaamisen uudistumista.</a:t>
              </a:r>
            </a:p>
            <a:p>
              <a:pPr algn="ctr" defTabSz="742950">
                <a:defRPr/>
              </a:pPr>
              <a:endParaRPr lang="fi-FI" sz="1600">
                <a:ea typeface="Verdana" panose="020B0604030504040204" pitchFamily="34" charset="0"/>
              </a:endParaRPr>
            </a:p>
            <a:p>
              <a:pPr algn="ctr" defTabSz="742950">
                <a:defRPr/>
              </a:pPr>
              <a:r>
                <a:rPr lang="fi-FI" sz="1600">
                  <a:ea typeface="Verdana" panose="020B0604030504040204" pitchFamily="34" charset="0"/>
                </a:rPr>
                <a:t>Painopistevalintojen kohdentaminen laaja-alaisiin teemoihin ja toimintatapoihin luo kannustimia.</a:t>
              </a:r>
            </a:p>
            <a:p>
              <a:pPr algn="ctr" defTabSz="742950">
                <a:defRPr/>
              </a:pPr>
              <a:endParaRPr lang="fi-FI" sz="1600">
                <a:ea typeface="Verdan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0BDAED-7AB8-8CE9-FC29-46157AD6E05A}"/>
                </a:ext>
              </a:extLst>
            </p:cNvPr>
            <p:cNvSpPr txBox="1">
              <a:spLocks/>
            </p:cNvSpPr>
            <p:nvPr/>
          </p:nvSpPr>
          <p:spPr>
            <a:xfrm>
              <a:off x="837414" y="5208440"/>
              <a:ext cx="2663331" cy="1617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742950">
                <a:defRPr/>
              </a:pPr>
              <a:r>
                <a:rPr lang="fi-FI" sz="1600" b="1">
                  <a:ea typeface="Verdana" panose="020B0604030504040204" pitchFamily="34" charset="0"/>
                </a:rPr>
                <a:t>Parlamentaarinen yhteistyö, hallituskaudet ylittävä prosessi ja pitkän aikavälin tavoitteet ovat painopistevalintojen tuloksellisuuden kannalta keskeisiä tekijöitä.  </a:t>
              </a:r>
            </a:p>
          </p:txBody>
        </p:sp>
      </p:grp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7748787-5113-6FD2-762E-0D61DC3A1071}"/>
              </a:ext>
            </a:extLst>
          </p:cNvPr>
          <p:cNvSpPr txBox="1">
            <a:spLocks/>
          </p:cNvSpPr>
          <p:nvPr/>
        </p:nvSpPr>
        <p:spPr>
          <a:xfrm>
            <a:off x="5292556" y="1137755"/>
            <a:ext cx="2651138" cy="299741"/>
          </a:xfrm>
          <a:prstGeom prst="roundRect">
            <a:avLst/>
          </a:prstGeom>
        </p:spPr>
        <p:txBody>
          <a:bodyPr lIns="72000" tIns="0" rIns="0" bIns="0" anchor="ctr"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7305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1793875" indent="-265113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2063750" indent="-274638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2335213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i-FI" sz="2000" b="1">
                <a:latin typeface="+mj-lt"/>
              </a:rPr>
              <a:t>Vuorovaikutus</a:t>
            </a:r>
            <a:endParaRPr kumimoji="0" lang="fi-FI" sz="2000" b="1" i="0" u="none" strike="noStrike" kern="1200" cap="none" spc="1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3" name="Group 12" descr="Johtopäätöksiä vuorovaikutuksesta">
            <a:extLst>
              <a:ext uri="{FF2B5EF4-FFF2-40B4-BE49-F238E27FC236}">
                <a16:creationId xmlns:a16="http://schemas.microsoft.com/office/drawing/2014/main" id="{262DAA8C-272B-CB44-A7E8-07E17C4E6101}"/>
              </a:ext>
            </a:extLst>
          </p:cNvPr>
          <p:cNvGrpSpPr/>
          <p:nvPr/>
        </p:nvGrpSpPr>
        <p:grpSpPr>
          <a:xfrm>
            <a:off x="4743559" y="1808241"/>
            <a:ext cx="3423697" cy="4505037"/>
            <a:chOff x="4746291" y="2884410"/>
            <a:chExt cx="3013054" cy="40127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DF5175-3556-76AA-1A8A-8B81B0036FC7}"/>
                </a:ext>
              </a:extLst>
            </p:cNvPr>
            <p:cNvSpPr>
              <a:spLocks/>
            </p:cNvSpPr>
            <p:nvPr/>
          </p:nvSpPr>
          <p:spPr>
            <a:xfrm>
              <a:off x="4936291" y="2884410"/>
              <a:ext cx="2823054" cy="1497559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 defTabSz="742950">
                <a:buClr>
                  <a:srgbClr val="005ADE"/>
                </a:buClr>
                <a:defRPr/>
              </a:pPr>
              <a:r>
                <a:rPr lang="fi-FI" sz="1600">
                  <a:ea typeface="Verdana" panose="020B0604030504040204" pitchFamily="34" charset="0"/>
                </a:rPr>
                <a:t>Systemaattinen vuorovaikutus vahvistaa toimijoiden sitoutumista, ja luo laajan ja tulevaisuutta ennakoivan tietopohjan.</a:t>
              </a:r>
            </a:p>
            <a:p>
              <a:pPr algn="ctr" defTabSz="742950">
                <a:buClr>
                  <a:srgbClr val="005ADE"/>
                </a:buClr>
                <a:defRPr/>
              </a:pPr>
              <a:endParaRPr lang="fi-FI" sz="1600">
                <a:ea typeface="Verdana" panose="020B0604030504040204" pitchFamily="34" charset="0"/>
              </a:endParaRPr>
            </a:p>
            <a:p>
              <a:pPr algn="ctr" defTabSz="742950">
                <a:buClr>
                  <a:srgbClr val="005ADE"/>
                </a:buClr>
                <a:defRPr/>
              </a:pPr>
              <a:r>
                <a:rPr lang="fi-FI" sz="1600">
                  <a:ea typeface="Verdana" panose="020B0604030504040204" pitchFamily="34" charset="0"/>
                </a:rPr>
                <a:t>Avoin ja aktiivinen vuorovaikutus vahvistaa keskeisten TKI-toimijoiden luottamusta järjestelmään.</a:t>
              </a:r>
            </a:p>
            <a:p>
              <a:pPr algn="ctr" defTabSz="742950">
                <a:buClr>
                  <a:srgbClr val="005ADE"/>
                </a:buClr>
                <a:defRPr/>
              </a:pPr>
              <a:endParaRPr lang="fi-FI" sz="1600">
                <a:ea typeface="Verdan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F80CC-9F75-2B6A-2696-6BAF6EFD0300}"/>
                </a:ext>
              </a:extLst>
            </p:cNvPr>
            <p:cNvSpPr txBox="1">
              <a:spLocks/>
            </p:cNvSpPr>
            <p:nvPr/>
          </p:nvSpPr>
          <p:spPr>
            <a:xfrm>
              <a:off x="4746291" y="5060389"/>
              <a:ext cx="2816306" cy="1836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742950">
                <a:defRPr/>
              </a:pPr>
              <a:r>
                <a:rPr lang="fi-FI" sz="1600" b="1">
                  <a:ea typeface="Verdana" panose="020B0604030504040204" pitchFamily="34" charset="0"/>
                </a:rPr>
                <a:t>Vaikuttava vuorovaikutus edellyttää niin hallinnonalojen välistä vahvaa yhteistyötä kuin jatkuvaa vuoropuhelua julkishallinnon, tutkimusyhteisöjen ja elinkeinoelämän välillä.</a:t>
              </a:r>
            </a:p>
          </p:txBody>
        </p:sp>
      </p:grp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A000CFA-EF16-52B2-8092-CDFF21039FB4}"/>
              </a:ext>
            </a:extLst>
          </p:cNvPr>
          <p:cNvSpPr txBox="1">
            <a:spLocks/>
          </p:cNvSpPr>
          <p:nvPr/>
        </p:nvSpPr>
        <p:spPr>
          <a:xfrm>
            <a:off x="9504764" y="1113231"/>
            <a:ext cx="2651138" cy="299741"/>
          </a:xfrm>
          <a:prstGeom prst="roundRect">
            <a:avLst/>
          </a:prstGeom>
        </p:spPr>
        <p:txBody>
          <a:bodyPr lIns="72000" tIns="0" rIns="0" bIns="0" anchor="ctr"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7305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1793875" indent="-265113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2063750" indent="-274638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2335213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i-FI" sz="2000" b="1">
                <a:latin typeface="+mj-lt"/>
              </a:rPr>
              <a:t>Seuranta</a:t>
            </a:r>
            <a:endParaRPr kumimoji="0" lang="fi-FI" sz="2000" b="1" i="0" u="none" strike="noStrike" kern="1200" cap="none" spc="1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7" name="Group 16" descr="Johtopäätöksiä seurannasta">
            <a:extLst>
              <a:ext uri="{FF2B5EF4-FFF2-40B4-BE49-F238E27FC236}">
                <a16:creationId xmlns:a16="http://schemas.microsoft.com/office/drawing/2014/main" id="{3B146C73-2E76-AD04-D6AF-46DFC2F78B54}"/>
              </a:ext>
            </a:extLst>
          </p:cNvPr>
          <p:cNvGrpSpPr/>
          <p:nvPr/>
        </p:nvGrpSpPr>
        <p:grpSpPr>
          <a:xfrm>
            <a:off x="8733344" y="1658479"/>
            <a:ext cx="3117751" cy="4534581"/>
            <a:chOff x="8742549" y="2722776"/>
            <a:chExt cx="2743803" cy="40390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112222-2FC5-A7A5-096B-5547C83BAE2B}"/>
                </a:ext>
              </a:extLst>
            </p:cNvPr>
            <p:cNvSpPr>
              <a:spLocks/>
            </p:cNvSpPr>
            <p:nvPr/>
          </p:nvSpPr>
          <p:spPr>
            <a:xfrm>
              <a:off x="8742549" y="2722776"/>
              <a:ext cx="2743803" cy="1410032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 defTabSz="742950">
                <a:buClr>
                  <a:srgbClr val="005ADE"/>
                </a:buClr>
                <a:defRPr/>
              </a:pPr>
              <a:r>
                <a:rPr lang="fi-FI" sz="1600">
                  <a:ea typeface="Verdana" panose="020B0604030504040204" pitchFamily="34" charset="0"/>
                </a:rPr>
                <a:t>Kestävien tulosten aikaansaaminen edellyttää painopistevalintojen toimeenpanon seurantaa kustannusten tarkastelua laajemmin.</a:t>
              </a:r>
            </a:p>
            <a:p>
              <a:pPr algn="ctr" defTabSz="742950">
                <a:buClr>
                  <a:srgbClr val="005ADE"/>
                </a:buClr>
                <a:defRPr/>
              </a:pPr>
              <a:endParaRPr lang="fi-FI" sz="1600">
                <a:ea typeface="Verdana" panose="020B0604030504040204" pitchFamily="34" charset="0"/>
              </a:endParaRPr>
            </a:p>
            <a:p>
              <a:pPr algn="ctr" defTabSz="742950">
                <a:buClr>
                  <a:srgbClr val="005ADE"/>
                </a:buClr>
                <a:defRPr/>
              </a:pPr>
              <a:r>
                <a:rPr lang="fi-FI" sz="1600">
                  <a:ea typeface="Verdana" panose="020B0604030504040204" pitchFamily="34" charset="0"/>
                </a:rPr>
                <a:t>Systemaattinen seurantatiedon analysointi tukee oppimista ja nousevien alojen tunnistamista.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F95223-C005-AF90-54A8-42820EBEA931}"/>
                </a:ext>
              </a:extLst>
            </p:cNvPr>
            <p:cNvSpPr txBox="1">
              <a:spLocks/>
            </p:cNvSpPr>
            <p:nvPr/>
          </p:nvSpPr>
          <p:spPr>
            <a:xfrm>
              <a:off x="8742552" y="5144385"/>
              <a:ext cx="2599498" cy="1617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742950">
                <a:buClr>
                  <a:srgbClr val="005ADE"/>
                </a:buClr>
                <a:defRPr/>
              </a:pPr>
              <a:r>
                <a:rPr lang="fi-FI" sz="1600" b="1">
                  <a:ea typeface="Verdana" panose="020B0604030504040204" pitchFamily="34" charset="0"/>
                </a:rPr>
                <a:t>Painopistevalintojen toimeenpanon seurannassa huomiota tulee kiinnittää erityisesti kokonaiskuvan luomiseen ja toimien vaikuttavuuteen.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399" y="6102837"/>
            <a:ext cx="3117065" cy="40992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ID4096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0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023D133-CC7B-5196-B4FB-72022168C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580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23D133-CC7B-5196-B4FB-72022168C1D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455E95-11A2-83E6-4379-996BA95D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-264363"/>
            <a:ext cx="10080626" cy="5759451"/>
          </a:xfrm>
        </p:spPr>
        <p:txBody>
          <a:bodyPr vert="horz"/>
          <a:lstStyle/>
          <a:p>
            <a:r>
              <a:rPr lang="fi-FI"/>
              <a:t>Kiitos!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40D22E3B-563E-7236-FAEC-9A566123FE38}"/>
              </a:ext>
            </a:extLst>
          </p:cNvPr>
          <p:cNvSpPr txBox="1">
            <a:spLocks/>
          </p:cNvSpPr>
          <p:nvPr/>
        </p:nvSpPr>
        <p:spPr>
          <a:xfrm>
            <a:off x="2612145" y="4044414"/>
            <a:ext cx="2651138" cy="299741"/>
          </a:xfrm>
          <a:prstGeom prst="roundRect">
            <a:avLst/>
          </a:prstGeom>
        </p:spPr>
        <p:txBody>
          <a:bodyPr lIns="72000" tIns="0" rIns="0" bIns="0" anchor="ctr"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7305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1793875" indent="-265113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2063750" indent="-274638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2335213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i-FI" sz="2000" b="1" i="0" u="none" strike="noStrike" kern="1200" cap="none" spc="1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Kirsi Pulkkinen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CB5E88FD-9C12-4362-9EE7-FE59ED4AB167}"/>
              </a:ext>
            </a:extLst>
          </p:cNvPr>
          <p:cNvSpPr txBox="1">
            <a:spLocks/>
          </p:cNvSpPr>
          <p:nvPr/>
        </p:nvSpPr>
        <p:spPr>
          <a:xfrm>
            <a:off x="2546831" y="4705137"/>
            <a:ext cx="2949927" cy="1112297"/>
          </a:xfrm>
          <a:prstGeom prst="roundRect">
            <a:avLst/>
          </a:prstGeom>
        </p:spPr>
        <p:txBody>
          <a:bodyPr lIns="72000" anchor="ctr"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6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2400" indent="-259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7200" indent="-23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762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6075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/>
              <a:t>Johtava asiantuntija</a:t>
            </a:r>
          </a:p>
          <a:p>
            <a:pPr marL="0" indent="0">
              <a:buNone/>
            </a:pPr>
            <a:r>
              <a:rPr lang="fi-FI" sz="1800" err="1"/>
              <a:t>Sweco</a:t>
            </a:r>
            <a:r>
              <a:rPr lang="fi-FI" sz="1800"/>
              <a:t> Finland</a:t>
            </a:r>
          </a:p>
          <a:p>
            <a:pPr marL="0" indent="0">
              <a:buNone/>
            </a:pPr>
            <a:r>
              <a:rPr lang="fi-FI" sz="1800" err="1"/>
              <a:t>kirsi.pulkkinen@sweco.fi</a:t>
            </a:r>
            <a:endParaRPr lang="fi-FI" sz="1800"/>
          </a:p>
          <a:p>
            <a:pPr marL="0" indent="0">
              <a:buNone/>
            </a:pPr>
            <a:endParaRPr lang="fi-FI" sz="180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DD00347-1FC7-F4A3-CC48-B0E7CB2F09DB}"/>
              </a:ext>
            </a:extLst>
          </p:cNvPr>
          <p:cNvSpPr txBox="1">
            <a:spLocks/>
          </p:cNvSpPr>
          <p:nvPr/>
        </p:nvSpPr>
        <p:spPr>
          <a:xfrm>
            <a:off x="6815730" y="4024165"/>
            <a:ext cx="2925552" cy="340238"/>
          </a:xfrm>
          <a:prstGeom prst="roundRect">
            <a:avLst/>
          </a:prstGeom>
        </p:spPr>
        <p:txBody>
          <a:bodyPr lIns="72000" tIns="0" rIns="0" bIns="0" anchor="ctr"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7305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1793875" indent="-265113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2063750" indent="-274638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2335213" indent="-2667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i-FI" sz="2000" b="1" i="0" u="none" strike="noStrike" kern="1200" cap="none" spc="1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Helena </a:t>
            </a:r>
            <a:r>
              <a:rPr kumimoji="0" lang="fi-FI" sz="2000" b="1" i="0" u="none" strike="noStrike" kern="1200" cap="none" spc="1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Mustikainen</a:t>
            </a:r>
            <a:endParaRPr kumimoji="0" lang="fi-FI" sz="2000" b="1" i="0" u="none" strike="noStrike" kern="1200" cap="none" spc="1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5AA65B6-51AE-E939-5935-345F61EC5EC9}"/>
              </a:ext>
            </a:extLst>
          </p:cNvPr>
          <p:cNvSpPr txBox="1">
            <a:spLocks/>
          </p:cNvSpPr>
          <p:nvPr/>
        </p:nvSpPr>
        <p:spPr>
          <a:xfrm>
            <a:off x="6815730" y="4451975"/>
            <a:ext cx="4031510" cy="1266825"/>
          </a:xfrm>
          <a:prstGeom prst="roundRect">
            <a:avLst/>
          </a:prstGeom>
        </p:spPr>
        <p:txBody>
          <a:bodyPr lIns="72000" anchor="ctr"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6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2400" indent="-259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7200" indent="-23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762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6075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P</a:t>
            </a:r>
            <a:r>
              <a:rPr lang="fi-FI" sz="1800" err="1"/>
              <a:t>rojektin</a:t>
            </a:r>
            <a:r>
              <a:rPr lang="fi-FI" sz="1800"/>
              <a:t> vetäjä</a:t>
            </a:r>
          </a:p>
          <a:p>
            <a:pPr marL="0" indent="0">
              <a:buNone/>
            </a:pPr>
            <a:r>
              <a:rPr lang="fi-FI" sz="1800"/>
              <a:t>Kestävän kasvun innovaatiot, Sitra</a:t>
            </a:r>
          </a:p>
          <a:p>
            <a:pPr marL="0" indent="0">
              <a:buNone/>
            </a:pPr>
            <a:r>
              <a:rPr lang="fi-FI" sz="1800" err="1"/>
              <a:t>helena.mustikainen@sitra.fi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29757-FEA3-66E3-E99F-CA51E3A2B4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24400" y="6139781"/>
            <a:ext cx="2743200" cy="441494"/>
          </a:xfrm>
        </p:spPr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760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F6337-2EBB-54F1-AA30-372245073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Tekoja</a:t>
            </a:r>
            <a:r>
              <a:rPr lang="en-US" dirty="0"/>
              <a:t> </a:t>
            </a:r>
            <a:r>
              <a:rPr lang="en-US" dirty="0" err="1"/>
              <a:t>tulevaisuudelle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168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FFA41B8-E50F-9573-4D90-620B28F10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140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FA41B8-E50F-9573-4D90-620B28F1089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A445D41-47E7-D55E-4B51-AC2BC75C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7" y="525239"/>
            <a:ext cx="11472862" cy="996790"/>
          </a:xfrm>
        </p:spPr>
        <p:txBody>
          <a:bodyPr vert="horz" lIns="91440" tIns="45720" rIns="91440" bIns="45720" anchor="t"/>
          <a:lstStyle/>
          <a:p>
            <a:r>
              <a:rPr lang="fi-FI" dirty="0"/>
              <a:t>Selvityksen tavoitteena oli tunnistaa Suomeen soveltuvia hyviä käytäntöjä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A9D09-0602-D651-0D33-2F7CC4198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358777" y="2756278"/>
            <a:ext cx="11472862" cy="3420737"/>
          </a:xfrm>
          <a:prstGeom prst="rect">
            <a:avLst/>
          </a:prstGeom>
          <a:solidFill>
            <a:srgbClr val="D7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B6F53-F1C7-22C0-A8DB-7E4F06D4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1400344" y="1781074"/>
            <a:ext cx="2028486" cy="199977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31A73-1B9D-5373-771A-271B0FC79F8E}"/>
              </a:ext>
            </a:extLst>
          </p:cNvPr>
          <p:cNvSpPr>
            <a:spLocks/>
          </p:cNvSpPr>
          <p:nvPr/>
        </p:nvSpPr>
        <p:spPr>
          <a:xfrm>
            <a:off x="756515" y="3960576"/>
            <a:ext cx="3528749" cy="186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TKI-toiminnalla on keskeinen rooli Suomen osaamisen, talouden ja kilpailukyvyn kehittämisessä.</a:t>
            </a:r>
          </a:p>
          <a:p>
            <a:pPr algn="ctr">
              <a:spcAft>
                <a:spcPts val="600"/>
              </a:spcAft>
            </a:pPr>
            <a:endParaRPr lang="fi-FI" sz="160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Suomen TKI-toiminnan panostukset ovat kehittyneet verrokkimaita heikommin ja TKI-kehitys on eriytynyt.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6931DE-1257-3F8C-8436-73180A593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058111" y="1775264"/>
            <a:ext cx="2043075" cy="199977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86D11A-3FC4-775F-FB01-391568A1E1F5}"/>
              </a:ext>
            </a:extLst>
          </p:cNvPr>
          <p:cNvSpPr>
            <a:spLocks/>
          </p:cNvSpPr>
          <p:nvPr/>
        </p:nvSpPr>
        <p:spPr>
          <a:xfrm>
            <a:off x="4490317" y="3960576"/>
            <a:ext cx="3291607" cy="186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Suomessa ei ole läpinäkyvää  ja systemaattista prosessia päättää kansallisista TKI-painopisteistä.</a:t>
            </a:r>
          </a:p>
          <a:p>
            <a:pPr algn="ctr">
              <a:spcAft>
                <a:spcPts val="600"/>
              </a:spcAft>
            </a:pPr>
            <a:endParaRPr lang="fi-FI" sz="160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Kiristyvässä kilpailuympäristössä Suomen kykyä tehdä strategisia valintoja tulisi vahvistaa.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275EDC-811F-601A-E505-141F1D4A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807805" y="1775264"/>
            <a:ext cx="2043075" cy="199977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29A5A-BC9B-E515-505F-ED7B2829CD9F}"/>
              </a:ext>
            </a:extLst>
          </p:cNvPr>
          <p:cNvSpPr>
            <a:spLocks/>
          </p:cNvSpPr>
          <p:nvPr/>
        </p:nvSpPr>
        <p:spPr>
          <a:xfrm>
            <a:off x="8105546" y="3963514"/>
            <a:ext cx="3502129" cy="1881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Tarkasteltavina verrokkimaina olivat Alankomaat, Ruotsi, Tanska ja Norja.</a:t>
            </a:r>
          </a:p>
          <a:p>
            <a:pPr algn="ctr"/>
            <a:endParaRPr lang="fi-FI" sz="1600">
              <a:solidFill>
                <a:schemeClr val="tx1"/>
              </a:solidFill>
            </a:endParaRPr>
          </a:p>
          <a:p>
            <a:pPr algn="ctr"/>
            <a:br>
              <a:rPr lang="fi-FI" sz="1600">
                <a:solidFill>
                  <a:schemeClr val="tx1"/>
                </a:solidFill>
              </a:rPr>
            </a:br>
            <a:r>
              <a:rPr lang="fi-FI" sz="1600">
                <a:solidFill>
                  <a:schemeClr val="tx1"/>
                </a:solidFill>
              </a:rPr>
              <a:t>Huomio kiinnitettiin toimijoiden rooleihin ja vuorovaikutukseen, toimintatapoihin, valintojen kohdentumisen sekä aikajänteeseen.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A6FC80-E315-1D21-EFF2-36B1ED91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4798" y="2173634"/>
            <a:ext cx="1253105" cy="1253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D2BB0B8-392A-541D-C4BD-9B456F56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83234" y="2081611"/>
            <a:ext cx="1346755" cy="13467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B0BEBE5-F8DD-A35C-099E-20758369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5757" y="2081611"/>
            <a:ext cx="1420485" cy="1420485"/>
          </a:xfrm>
          <a:prstGeom prst="rect">
            <a:avLst/>
          </a:prstGeom>
        </p:spPr>
      </p:pic>
      <p:pic>
        <p:nvPicPr>
          <p:cNvPr id="4" name="Picture 5" descr="Sitra-logo&#10;">
            <a:extLst>
              <a:ext uri="{FF2B5EF4-FFF2-40B4-BE49-F238E27FC236}">
                <a16:creationId xmlns:a16="http://schemas.microsoft.com/office/drawing/2014/main" id="{7D186044-5339-9626-877D-5824625F1C2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A91E36A-9B75-C5D7-C153-257A870DA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4763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91E36A-9B75-C5D7-C153-257A870DAD2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A0B9824-1296-0F19-B75E-88881C78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7" y="525239"/>
            <a:ext cx="11472862" cy="996790"/>
          </a:xfrm>
        </p:spPr>
        <p:txBody>
          <a:bodyPr vert="horz" lIns="91440" tIns="45720" rIns="91440" bIns="45720" anchor="t"/>
          <a:lstStyle/>
          <a:p>
            <a:r>
              <a:rPr lang="fi-FI" dirty="0"/>
              <a:t>Selvityksen keskeiset havainnot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B7E4B97-734E-A524-4B25-AB67E311836B}"/>
              </a:ext>
            </a:extLst>
          </p:cNvPr>
          <p:cNvSpPr/>
          <p:nvPr/>
        </p:nvSpPr>
        <p:spPr>
          <a:xfrm>
            <a:off x="1362346" y="1525190"/>
            <a:ext cx="9745921" cy="1307430"/>
          </a:xfrm>
          <a:prstGeom prst="rect">
            <a:avLst/>
          </a:prstGeom>
          <a:solidFill>
            <a:srgbClr val="D7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Selkeät, pitkän aikavälin tavoitteet tukemaan uudistumista</a:t>
            </a:r>
          </a:p>
          <a:p>
            <a:pPr>
              <a:buClr>
                <a:schemeClr val="accent1"/>
              </a:buClr>
            </a:pPr>
            <a:endParaRPr lang="fi-FI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Parlamentaarisella yhteistyöllä keskeinen rooli ja vakiintuneet käytännöt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CD156C-55A0-15F3-CBF9-ECE70036984C}"/>
              </a:ext>
            </a:extLst>
          </p:cNvPr>
          <p:cNvSpPr/>
          <p:nvPr/>
        </p:nvSpPr>
        <p:spPr>
          <a:xfrm>
            <a:off x="922930" y="1435190"/>
            <a:ext cx="1584000" cy="147504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1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C8580C5-D584-1BC8-7F4E-7A367DE3A16A}"/>
              </a:ext>
            </a:extLst>
          </p:cNvPr>
          <p:cNvSpPr/>
          <p:nvPr/>
        </p:nvSpPr>
        <p:spPr>
          <a:xfrm>
            <a:off x="1362346" y="3143609"/>
            <a:ext cx="9745921" cy="1307430"/>
          </a:xfrm>
          <a:prstGeom prst="rect">
            <a:avLst/>
          </a:prstGeom>
          <a:solidFill>
            <a:srgbClr val="D7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Systemaattinen vuorovaikutus vahvistamaan toimijoiden sitoutumista</a:t>
            </a:r>
          </a:p>
          <a:p>
            <a:pPr>
              <a:buClr>
                <a:schemeClr val="accent1"/>
              </a:buClr>
            </a:pPr>
            <a:endParaRPr lang="fi-FI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Aktiivinen vuorovaikutus ratkaisevaa luottamuksen luomisessa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D3BB8E-D8BF-1C9B-E32B-27DABCBA76EC}"/>
              </a:ext>
            </a:extLst>
          </p:cNvPr>
          <p:cNvSpPr/>
          <p:nvPr/>
        </p:nvSpPr>
        <p:spPr>
          <a:xfrm>
            <a:off x="922930" y="3053609"/>
            <a:ext cx="1584000" cy="147504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2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E8AA384B-34BA-37B3-4B34-AA6FAA7F07BA}"/>
              </a:ext>
            </a:extLst>
          </p:cNvPr>
          <p:cNvSpPr/>
          <p:nvPr/>
        </p:nvSpPr>
        <p:spPr>
          <a:xfrm>
            <a:off x="1362346" y="4727785"/>
            <a:ext cx="9745921" cy="1307430"/>
          </a:xfrm>
          <a:prstGeom prst="rect">
            <a:avLst/>
          </a:prstGeom>
          <a:solidFill>
            <a:srgbClr val="D7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Moninäkökulmainen seuranta tukemaan kestävien tulosten aikaansaamista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fi-FI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fi-FI">
                <a:solidFill>
                  <a:schemeClr val="tx1"/>
                </a:solidFill>
              </a:rPr>
              <a:t>Systemaattisuus keskeistä vaikuttavuuden hahmottamiseksi</a:t>
            </a:r>
            <a:endParaRPr lang="fi-FI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789DDB-9D34-153E-82AB-5A4D7A0CC6A1}"/>
              </a:ext>
            </a:extLst>
          </p:cNvPr>
          <p:cNvSpPr/>
          <p:nvPr/>
        </p:nvSpPr>
        <p:spPr>
          <a:xfrm>
            <a:off x="922930" y="4637785"/>
            <a:ext cx="1584000" cy="147504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3</a:t>
            </a:r>
          </a:p>
        </p:txBody>
      </p:sp>
      <p:pic>
        <p:nvPicPr>
          <p:cNvPr id="2" name="Picture 5" descr="Sitra-logo">
            <a:extLst>
              <a:ext uri="{FF2B5EF4-FFF2-40B4-BE49-F238E27FC236}">
                <a16:creationId xmlns:a16="http://schemas.microsoft.com/office/drawing/2014/main" id="{D969CDE4-83D3-385C-EDA4-301A183B0C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400" y="679688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6C284F-97CB-6DFD-5D14-C7F1D6B3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Verrokkimaiden</a:t>
            </a:r>
            <a:r>
              <a:rPr lang="en-GB"/>
              <a:t> </a:t>
            </a:r>
            <a:r>
              <a:rPr lang="en-GB" err="1"/>
              <a:t>valintaprosessit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35F6A0-75AD-DCFC-41CA-16952EBE5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87204F-424E-9725-F85F-A51803D3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965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hink-cell data - do not delete">
            <a:extLst>
              <a:ext uri="{FF2B5EF4-FFF2-40B4-BE49-F238E27FC236}">
                <a16:creationId xmlns:a16="http://schemas.microsoft.com/office/drawing/2014/main" id="{C2AB012F-9AE0-1D05-9FE9-499CB893E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9125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0" name="think-cell data - do not delete">
                        <a:extLst>
                          <a:ext uri="{FF2B5EF4-FFF2-40B4-BE49-F238E27FC236}">
                            <a16:creationId xmlns:a16="http://schemas.microsoft.com/office/drawing/2014/main" id="{C2AB012F-9AE0-1D05-9FE9-499CB893E79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2C6FAB8-664B-ECEE-BE61-D95B2150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2" y="164546"/>
            <a:ext cx="10080625" cy="1130356"/>
          </a:xfrm>
        </p:spPr>
        <p:txBody>
          <a:bodyPr vert="horz"/>
          <a:lstStyle/>
          <a:p>
            <a:r>
              <a:rPr lang="fi-FI" sz="3600" dirty="0"/>
              <a:t>Alankomaat</a:t>
            </a:r>
            <a:endParaRPr lang="en-FI" sz="3600" dirty="0"/>
          </a:p>
        </p:txBody>
      </p:sp>
      <p:sp>
        <p:nvSpPr>
          <p:cNvPr id="6" name="Right Arrow 24">
            <a:extLst>
              <a:ext uri="{FF2B5EF4-FFF2-40B4-BE49-F238E27FC236}">
                <a16:creationId xmlns:a16="http://schemas.microsoft.com/office/drawing/2014/main" id="{D2267121-4AA8-E4FE-9126-B43709ED4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5453" y="5821515"/>
            <a:ext cx="1170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ight Arrow 24">
            <a:extLst>
              <a:ext uri="{FF2B5EF4-FFF2-40B4-BE49-F238E27FC236}">
                <a16:creationId xmlns:a16="http://schemas.microsoft.com/office/drawing/2014/main" id="{BB429FD2-80B0-F029-3620-D060117E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478048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ight Arrow 24">
            <a:extLst>
              <a:ext uri="{FF2B5EF4-FFF2-40B4-BE49-F238E27FC236}">
                <a16:creationId xmlns:a16="http://schemas.microsoft.com/office/drawing/2014/main" id="{40C8B82A-B634-CBBA-B7AE-5CE87AE3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3993966"/>
            <a:ext cx="1170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ight Arrow 24">
            <a:extLst>
              <a:ext uri="{FF2B5EF4-FFF2-40B4-BE49-F238E27FC236}">
                <a16:creationId xmlns:a16="http://schemas.microsoft.com/office/drawing/2014/main" id="{42B74C58-5870-A17D-A8A8-04BF5D5D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3682" y="296402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ight Arrow 24">
            <a:extLst>
              <a:ext uri="{FF2B5EF4-FFF2-40B4-BE49-F238E27FC236}">
                <a16:creationId xmlns:a16="http://schemas.microsoft.com/office/drawing/2014/main" id="{0F466C70-6F19-FDE5-DA19-6632511BC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1927873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ight Arrow 24">
            <a:extLst>
              <a:ext uri="{FF2B5EF4-FFF2-40B4-BE49-F238E27FC236}">
                <a16:creationId xmlns:a16="http://schemas.microsoft.com/office/drawing/2014/main" id="{2D63BFF3-AC30-3BB5-9992-54C565F65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889028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Suorakulmio 7">
            <a:extLst>
              <a:ext uri="{FF2B5EF4-FFF2-40B4-BE49-F238E27FC236}">
                <a16:creationId xmlns:a16="http://schemas.microsoft.com/office/drawing/2014/main" id="{2185E365-FB2D-02DA-8B95-29BCB822E4E8}"/>
              </a:ext>
            </a:extLst>
          </p:cNvPr>
          <p:cNvSpPr>
            <a:spLocks/>
          </p:cNvSpPr>
          <p:nvPr/>
        </p:nvSpPr>
        <p:spPr>
          <a:xfrm>
            <a:off x="343257" y="833964"/>
            <a:ext cx="252146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>
                <a:solidFill>
                  <a:schemeClr val="tx1"/>
                </a:solidFill>
              </a:rPr>
              <a:t>Prosessin laajuus ja kohdentuminen</a:t>
            </a:r>
          </a:p>
        </p:txBody>
      </p:sp>
      <p:sp>
        <p:nvSpPr>
          <p:cNvPr id="13" name="Suorakulmio 7">
            <a:extLst>
              <a:ext uri="{FF2B5EF4-FFF2-40B4-BE49-F238E27FC236}">
                <a16:creationId xmlns:a16="http://schemas.microsoft.com/office/drawing/2014/main" id="{3C92B94E-5C4C-9A3D-CDEC-3A940B35D4E0}"/>
              </a:ext>
            </a:extLst>
          </p:cNvPr>
          <p:cNvSpPr>
            <a:spLocks/>
          </p:cNvSpPr>
          <p:nvPr/>
        </p:nvSpPr>
        <p:spPr>
          <a:xfrm>
            <a:off x="3102497" y="871659"/>
            <a:ext cx="4823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>
                <a:solidFill>
                  <a:schemeClr val="tx1"/>
                </a:solidFill>
              </a:rPr>
              <a:t>2 toisiinsa kytkettyä ohjelmaa: t</a:t>
            </a:r>
            <a:r>
              <a:rPr lang="fi-FI" sz="1600" noProof="0" err="1">
                <a:solidFill>
                  <a:schemeClr val="tx1"/>
                </a:solidFill>
              </a:rPr>
              <a:t>utkimusohjelmalla</a:t>
            </a:r>
            <a:r>
              <a:rPr lang="fi-FI" sz="1600" noProof="0">
                <a:solidFill>
                  <a:schemeClr val="tx1"/>
                </a:solidFill>
              </a:rPr>
              <a:t> oma ohjelmakomitea, </a:t>
            </a:r>
            <a:r>
              <a:rPr lang="fi-FI" sz="1600" noProof="0" err="1">
                <a:solidFill>
                  <a:schemeClr val="tx1"/>
                </a:solidFill>
              </a:rPr>
              <a:t>osaami</a:t>
            </a:r>
            <a:r>
              <a:rPr lang="fi-FI" sz="1600">
                <a:solidFill>
                  <a:schemeClr val="tx1"/>
                </a:solidFill>
              </a:rPr>
              <a:t>s- ja innovaatiosopimus </a:t>
            </a:r>
            <a:r>
              <a:rPr lang="fi-FI" sz="1600" err="1">
                <a:solidFill>
                  <a:schemeClr val="tx1"/>
                </a:solidFill>
              </a:rPr>
              <a:t>osallistaa</a:t>
            </a:r>
            <a:r>
              <a:rPr lang="fi-FI" sz="1600">
                <a:solidFill>
                  <a:schemeClr val="tx1"/>
                </a:solidFill>
              </a:rPr>
              <a:t> erityisesti yrityksiä</a:t>
            </a:r>
            <a:endParaRPr lang="fi-FI" sz="1600" noProof="0">
              <a:solidFill>
                <a:schemeClr val="tx1"/>
              </a:solidFill>
            </a:endParaRPr>
          </a:p>
        </p:txBody>
      </p:sp>
      <p:sp>
        <p:nvSpPr>
          <p:cNvPr id="12" name="Suorakulmio 7">
            <a:extLst>
              <a:ext uri="{FF2B5EF4-FFF2-40B4-BE49-F238E27FC236}">
                <a16:creationId xmlns:a16="http://schemas.microsoft.com/office/drawing/2014/main" id="{E74E0AAE-395D-9A86-52A2-D28A4FC276F6}"/>
              </a:ext>
            </a:extLst>
          </p:cNvPr>
          <p:cNvSpPr>
            <a:spLocks/>
          </p:cNvSpPr>
          <p:nvPr/>
        </p:nvSpPr>
        <p:spPr>
          <a:xfrm>
            <a:off x="8229580" y="1085489"/>
            <a:ext cx="3632991" cy="60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noProof="0">
                <a:solidFill>
                  <a:schemeClr val="tx1"/>
                </a:solidFill>
              </a:rPr>
              <a:t>Esim. ilmasto, energia, maatalous, terveys, hoiva. </a:t>
            </a:r>
            <a:r>
              <a:rPr lang="fi-FI" sz="1600">
                <a:solidFill>
                  <a:schemeClr val="tx1"/>
                </a:solidFill>
              </a:rPr>
              <a:t>O</a:t>
            </a:r>
            <a:r>
              <a:rPr lang="fi-FI" sz="1600" noProof="0" err="1">
                <a:solidFill>
                  <a:schemeClr val="tx1"/>
                </a:solidFill>
              </a:rPr>
              <a:t>hjelma</a:t>
            </a:r>
            <a:r>
              <a:rPr lang="fi-FI" sz="1600" noProof="0">
                <a:solidFill>
                  <a:schemeClr val="tx1"/>
                </a:solidFill>
              </a:rPr>
              <a:t> ratkaisee tieteen kysymyksiä, sopimus kehittää liiketoimintaa</a:t>
            </a:r>
          </a:p>
        </p:txBody>
      </p:sp>
      <p:sp>
        <p:nvSpPr>
          <p:cNvPr id="20" name="Suorakulmio 7">
            <a:extLst>
              <a:ext uri="{FF2B5EF4-FFF2-40B4-BE49-F238E27FC236}">
                <a16:creationId xmlns:a16="http://schemas.microsoft.com/office/drawing/2014/main" id="{0CAF1654-2811-FDBF-FA63-8F3C4B41FEB0}"/>
              </a:ext>
            </a:extLst>
          </p:cNvPr>
          <p:cNvSpPr>
            <a:spLocks/>
          </p:cNvSpPr>
          <p:nvPr/>
        </p:nvSpPr>
        <p:spPr>
          <a:xfrm>
            <a:off x="343257" y="1935836"/>
            <a:ext cx="2922895" cy="95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>
                <a:solidFill>
                  <a:schemeClr val="tx1"/>
                </a:solidFill>
              </a:rPr>
              <a:t>Hallinnonalojen rajat ylittävä yhteistyö ja vuorovaikutus</a:t>
            </a:r>
          </a:p>
        </p:txBody>
      </p:sp>
      <p:sp>
        <p:nvSpPr>
          <p:cNvPr id="21" name="Suorakulmio 7">
            <a:extLst>
              <a:ext uri="{FF2B5EF4-FFF2-40B4-BE49-F238E27FC236}">
                <a16:creationId xmlns:a16="http://schemas.microsoft.com/office/drawing/2014/main" id="{B2938794-E6D3-2C9A-F10C-103595A01565}"/>
              </a:ext>
            </a:extLst>
          </p:cNvPr>
          <p:cNvSpPr>
            <a:spLocks/>
          </p:cNvSpPr>
          <p:nvPr/>
        </p:nvSpPr>
        <p:spPr>
          <a:xfrm>
            <a:off x="3102497" y="1924608"/>
            <a:ext cx="49407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noProof="0">
                <a:solidFill>
                  <a:schemeClr val="tx1"/>
                </a:solidFill>
              </a:rPr>
              <a:t>Kaksi ministeriötä ohjaa yhteistä tutkimusneuvostoa, yhteistyö hallinnonalojen välillä on tiivistä ja ennakoitavaa</a:t>
            </a:r>
          </a:p>
        </p:txBody>
      </p:sp>
      <p:sp>
        <p:nvSpPr>
          <p:cNvPr id="26" name="Suorakulmio 7">
            <a:extLst>
              <a:ext uri="{FF2B5EF4-FFF2-40B4-BE49-F238E27FC236}">
                <a16:creationId xmlns:a16="http://schemas.microsoft.com/office/drawing/2014/main" id="{FDAE5435-E89E-0000-0519-986F3321EC16}"/>
              </a:ext>
            </a:extLst>
          </p:cNvPr>
          <p:cNvSpPr>
            <a:spLocks/>
          </p:cNvSpPr>
          <p:nvPr/>
        </p:nvSpPr>
        <p:spPr>
          <a:xfrm>
            <a:off x="8229580" y="1945613"/>
            <a:ext cx="38026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Toimijoiden rooleissa eri painotukset tutkimusohjelmassa ja osaamis- ja innovaatiosopimuksessa</a:t>
            </a:r>
            <a:endParaRPr lang="fi-FI" sz="1600" noProof="0" dirty="0">
              <a:solidFill>
                <a:schemeClr val="tx1"/>
              </a:solidFill>
            </a:endParaRPr>
          </a:p>
        </p:txBody>
      </p:sp>
      <p:sp>
        <p:nvSpPr>
          <p:cNvPr id="14" name="Suorakulmio 7">
            <a:extLst>
              <a:ext uri="{FF2B5EF4-FFF2-40B4-BE49-F238E27FC236}">
                <a16:creationId xmlns:a16="http://schemas.microsoft.com/office/drawing/2014/main" id="{04880EA9-155F-6A9B-D493-5C66BCE39CA7}"/>
              </a:ext>
            </a:extLst>
          </p:cNvPr>
          <p:cNvSpPr>
            <a:spLocks/>
          </p:cNvSpPr>
          <p:nvPr/>
        </p:nvSpPr>
        <p:spPr>
          <a:xfrm>
            <a:off x="343257" y="2965336"/>
            <a:ext cx="2689668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Vuorovaikutus keskeisten sidosryhmien kanssa</a:t>
            </a:r>
          </a:p>
        </p:txBody>
      </p:sp>
      <p:sp>
        <p:nvSpPr>
          <p:cNvPr id="22" name="Suorakulmio 7">
            <a:extLst>
              <a:ext uri="{FF2B5EF4-FFF2-40B4-BE49-F238E27FC236}">
                <a16:creationId xmlns:a16="http://schemas.microsoft.com/office/drawing/2014/main" id="{8F2E285D-7BD3-3899-B51A-1BBDBCE29422}"/>
              </a:ext>
            </a:extLst>
          </p:cNvPr>
          <p:cNvSpPr>
            <a:spLocks/>
          </p:cNvSpPr>
          <p:nvPr/>
        </p:nvSpPr>
        <p:spPr>
          <a:xfrm>
            <a:off x="3102497" y="2997943"/>
            <a:ext cx="5141399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Vahva ja vakiintunut yhteistyö julkisen sektorin, tutkimusyhteisöjen ja yritysten välillä, jatkuvaa ja ennakoitavaa</a:t>
            </a:r>
            <a:endParaRPr lang="fi-FI" sz="1600" noProof="0" dirty="0">
              <a:solidFill>
                <a:schemeClr val="tx1"/>
              </a:solidFill>
            </a:endParaRPr>
          </a:p>
        </p:txBody>
      </p:sp>
      <p:sp>
        <p:nvSpPr>
          <p:cNvPr id="15" name="Suorakulmio 7">
            <a:extLst>
              <a:ext uri="{FF2B5EF4-FFF2-40B4-BE49-F238E27FC236}">
                <a16:creationId xmlns:a16="http://schemas.microsoft.com/office/drawing/2014/main" id="{C8D4224B-9AC2-94D8-9919-3D91ABC37414}"/>
              </a:ext>
            </a:extLst>
          </p:cNvPr>
          <p:cNvSpPr>
            <a:spLocks/>
          </p:cNvSpPr>
          <p:nvPr/>
        </p:nvSpPr>
        <p:spPr>
          <a:xfrm>
            <a:off x="343257" y="3839323"/>
            <a:ext cx="2709545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aikajänne</a:t>
            </a:r>
          </a:p>
        </p:txBody>
      </p:sp>
      <p:sp>
        <p:nvSpPr>
          <p:cNvPr id="23" name="Suorakulmio 7">
            <a:extLst>
              <a:ext uri="{FF2B5EF4-FFF2-40B4-BE49-F238E27FC236}">
                <a16:creationId xmlns:a16="http://schemas.microsoft.com/office/drawing/2014/main" id="{441BD78E-8F79-D8D0-7024-C85201AFCB7E}"/>
              </a:ext>
            </a:extLst>
          </p:cNvPr>
          <p:cNvSpPr>
            <a:spLocks/>
          </p:cNvSpPr>
          <p:nvPr/>
        </p:nvSpPr>
        <p:spPr>
          <a:xfrm>
            <a:off x="3102497" y="3869600"/>
            <a:ext cx="495997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Päivitys 4 vuoden välein, tutkimusohjelma ja osaamis- ja innovaatiosopimus eri aikataululla</a:t>
            </a:r>
            <a:endParaRPr lang="fi-FI" sz="1600" noProof="0" dirty="0">
              <a:solidFill>
                <a:schemeClr val="accent6"/>
              </a:solidFill>
            </a:endParaRPr>
          </a:p>
        </p:txBody>
      </p:sp>
      <p:sp>
        <p:nvSpPr>
          <p:cNvPr id="2" name="Suorakulmio 7">
            <a:extLst>
              <a:ext uri="{FF2B5EF4-FFF2-40B4-BE49-F238E27FC236}">
                <a16:creationId xmlns:a16="http://schemas.microsoft.com/office/drawing/2014/main" id="{5FC3E4EF-97E4-D039-9619-5DBCA86807AA}"/>
              </a:ext>
            </a:extLst>
          </p:cNvPr>
          <p:cNvSpPr>
            <a:spLocks/>
          </p:cNvSpPr>
          <p:nvPr/>
        </p:nvSpPr>
        <p:spPr>
          <a:xfrm>
            <a:off x="8229580" y="3879162"/>
            <a:ext cx="33581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Hallituskaudet ylittävä sykli, </a:t>
            </a:r>
            <a:r>
              <a:rPr lang="fi-FI" sz="1600" noProof="0" dirty="0">
                <a:solidFill>
                  <a:schemeClr val="tx1"/>
                </a:solidFill>
              </a:rPr>
              <a:t>parlamentarismi</a:t>
            </a:r>
          </a:p>
        </p:txBody>
      </p:sp>
      <p:sp>
        <p:nvSpPr>
          <p:cNvPr id="16" name="Suorakulmio 7">
            <a:extLst>
              <a:ext uri="{FF2B5EF4-FFF2-40B4-BE49-F238E27FC236}">
                <a16:creationId xmlns:a16="http://schemas.microsoft.com/office/drawing/2014/main" id="{A9A37B93-FE1C-A1EB-C1E7-5402767F1480}"/>
              </a:ext>
            </a:extLst>
          </p:cNvPr>
          <p:cNvSpPr>
            <a:spLocks/>
          </p:cNvSpPr>
          <p:nvPr/>
        </p:nvSpPr>
        <p:spPr>
          <a:xfrm>
            <a:off x="343257" y="478843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Painopisteiden tuloksellisuuden seuranta</a:t>
            </a:r>
          </a:p>
        </p:txBody>
      </p:sp>
      <p:sp>
        <p:nvSpPr>
          <p:cNvPr id="24" name="Suorakulmio 7">
            <a:extLst>
              <a:ext uri="{FF2B5EF4-FFF2-40B4-BE49-F238E27FC236}">
                <a16:creationId xmlns:a16="http://schemas.microsoft.com/office/drawing/2014/main" id="{5E7B0707-2269-B3C8-D754-D71751D27D4C}"/>
              </a:ext>
            </a:extLst>
          </p:cNvPr>
          <p:cNvSpPr>
            <a:spLocks/>
          </p:cNvSpPr>
          <p:nvPr/>
        </p:nvSpPr>
        <p:spPr>
          <a:xfrm>
            <a:off x="3102497" y="4790423"/>
            <a:ext cx="4929145" cy="989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noProof="0" dirty="0">
                <a:solidFill>
                  <a:schemeClr val="tx1"/>
                </a:solidFill>
              </a:rPr>
              <a:t>Tutkimusneuvosto koordinoi, systemaattinen tietopohja tukee toiminnan kehittämistä</a:t>
            </a:r>
          </a:p>
        </p:txBody>
      </p:sp>
      <p:sp>
        <p:nvSpPr>
          <p:cNvPr id="4" name="Suorakulmio 7">
            <a:extLst>
              <a:ext uri="{FF2B5EF4-FFF2-40B4-BE49-F238E27FC236}">
                <a16:creationId xmlns:a16="http://schemas.microsoft.com/office/drawing/2014/main" id="{16636EF6-BA0F-BB59-ADC9-3C85E53B9771}"/>
              </a:ext>
            </a:extLst>
          </p:cNvPr>
          <p:cNvSpPr>
            <a:spLocks/>
          </p:cNvSpPr>
          <p:nvPr/>
        </p:nvSpPr>
        <p:spPr>
          <a:xfrm>
            <a:off x="8229580" y="4788914"/>
            <a:ext cx="275907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Fokus tuloksellisuudessa</a:t>
            </a:r>
            <a:endParaRPr lang="fi-FI" sz="1600" noProof="0" dirty="0">
              <a:solidFill>
                <a:schemeClr val="tx1"/>
              </a:solidFill>
            </a:endParaRPr>
          </a:p>
        </p:txBody>
      </p:sp>
      <p:sp>
        <p:nvSpPr>
          <p:cNvPr id="17" name="Suorakulmio 7">
            <a:extLst>
              <a:ext uri="{FF2B5EF4-FFF2-40B4-BE49-F238E27FC236}">
                <a16:creationId xmlns:a16="http://schemas.microsoft.com/office/drawing/2014/main" id="{20DCC5D0-9441-BEA6-F6D9-47BCB5D382C0}"/>
              </a:ext>
            </a:extLst>
          </p:cNvPr>
          <p:cNvSpPr>
            <a:spLocks/>
          </p:cNvSpPr>
          <p:nvPr/>
        </p:nvSpPr>
        <p:spPr>
          <a:xfrm>
            <a:off x="343257" y="567849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Ennakoiva ote</a:t>
            </a:r>
          </a:p>
        </p:txBody>
      </p:sp>
      <p:sp>
        <p:nvSpPr>
          <p:cNvPr id="25" name="Suorakulmio 7">
            <a:extLst>
              <a:ext uri="{FF2B5EF4-FFF2-40B4-BE49-F238E27FC236}">
                <a16:creationId xmlns:a16="http://schemas.microsoft.com/office/drawing/2014/main" id="{985DF1F6-2EBE-A0DC-8D49-6B07BF3EE466}"/>
              </a:ext>
            </a:extLst>
          </p:cNvPr>
          <p:cNvSpPr>
            <a:spLocks/>
          </p:cNvSpPr>
          <p:nvPr/>
        </p:nvSpPr>
        <p:spPr>
          <a:xfrm>
            <a:off x="3102497" y="5729372"/>
            <a:ext cx="488945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noProof="0" dirty="0">
                <a:solidFill>
                  <a:schemeClr val="tx1"/>
                </a:solidFill>
              </a:rPr>
              <a:t>Missiolähtöisyys, tarkastelu rinnakkain olemassa </a:t>
            </a:r>
          </a:p>
          <a:p>
            <a:r>
              <a:rPr lang="fi-FI" sz="1600" noProof="0" dirty="0">
                <a:solidFill>
                  <a:schemeClr val="tx1"/>
                </a:solidFill>
              </a:rPr>
              <a:t>olevien vahvojen alojen kanssa</a:t>
            </a:r>
            <a:endParaRPr lang="fi-FI" sz="1600" noProof="0" dirty="0">
              <a:solidFill>
                <a:schemeClr val="accent6"/>
              </a:solidFill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CEB46CA6-8D70-7855-5C22-F8FD21ED0BDF}"/>
              </a:ext>
            </a:extLst>
          </p:cNvPr>
          <p:cNvSpPr>
            <a:spLocks/>
          </p:cNvSpPr>
          <p:nvPr/>
        </p:nvSpPr>
        <p:spPr>
          <a:xfrm>
            <a:off x="8229580" y="5693774"/>
            <a:ext cx="36511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noProof="0" dirty="0">
                <a:solidFill>
                  <a:schemeClr val="tx1"/>
                </a:solidFill>
              </a:rPr>
              <a:t>”Päämissiossa” esim. ilmasto ja energia, kiertotalous, terveys ja hoiva</a:t>
            </a:r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6D414D52-8DC4-6391-DFED-4EE3EE88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2654419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7" name="Suorakulmio 7">
            <a:extLst>
              <a:ext uri="{FF2B5EF4-FFF2-40B4-BE49-F238E27FC236}">
                <a16:creationId xmlns:a16="http://schemas.microsoft.com/office/drawing/2014/main" id="{2D443332-2DAE-4C20-FBF5-06BDBF820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01345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8" name="Suorakulmio 7">
            <a:extLst>
              <a:ext uri="{FF2B5EF4-FFF2-40B4-BE49-F238E27FC236}">
                <a16:creationId xmlns:a16="http://schemas.microsoft.com/office/drawing/2014/main" id="{E45541D1-8C1B-A03B-92B0-1AF2B46CB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69297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C87B494A-BE44-7480-4049-B2B30A5D4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83185" y="806966"/>
            <a:ext cx="9102" cy="5760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">
            <a:extLst>
              <a:ext uri="{FF2B5EF4-FFF2-40B4-BE49-F238E27FC236}">
                <a16:creationId xmlns:a16="http://schemas.microsoft.com/office/drawing/2014/main" id="{D8498EBC-A687-66E8-51EC-D415AC393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8920" y="797943"/>
            <a:ext cx="9102" cy="5760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68514" y="6161911"/>
            <a:ext cx="2743200" cy="972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0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24">
            <a:extLst>
              <a:ext uri="{FF2B5EF4-FFF2-40B4-BE49-F238E27FC236}">
                <a16:creationId xmlns:a16="http://schemas.microsoft.com/office/drawing/2014/main" id="{0F466C70-6F19-FDE5-DA19-6632511BC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1927873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ight Arrow 24">
            <a:extLst>
              <a:ext uri="{FF2B5EF4-FFF2-40B4-BE49-F238E27FC236}">
                <a16:creationId xmlns:a16="http://schemas.microsoft.com/office/drawing/2014/main" id="{2D63BFF3-AC30-3BB5-9992-54C565F65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889028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C2AB012F-9AE0-1D05-9FE9-499CB893E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3740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AB012F-9AE0-1D05-9FE9-499CB893E79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2C6FAB8-664B-ECEE-BE61-D95B2150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2" y="164546"/>
            <a:ext cx="10080625" cy="1130356"/>
          </a:xfrm>
        </p:spPr>
        <p:txBody>
          <a:bodyPr vert="horz" lIns="91440" tIns="45720" rIns="91440" bIns="45720" anchor="t"/>
          <a:lstStyle/>
          <a:p>
            <a:r>
              <a:rPr lang="fi-FI" sz="3600" dirty="0"/>
              <a:t>Ruotsi</a:t>
            </a:r>
            <a:endParaRPr lang="en-FI" sz="3600" dirty="0"/>
          </a:p>
        </p:txBody>
      </p:sp>
      <p:sp>
        <p:nvSpPr>
          <p:cNvPr id="18" name="Suorakulmio 7">
            <a:extLst>
              <a:ext uri="{FF2B5EF4-FFF2-40B4-BE49-F238E27FC236}">
                <a16:creationId xmlns:a16="http://schemas.microsoft.com/office/drawing/2014/main" id="{2185E365-FB2D-02DA-8B95-29BCB822E4E8}"/>
              </a:ext>
            </a:extLst>
          </p:cNvPr>
          <p:cNvSpPr>
            <a:spLocks/>
          </p:cNvSpPr>
          <p:nvPr/>
        </p:nvSpPr>
        <p:spPr>
          <a:xfrm>
            <a:off x="343257" y="833964"/>
            <a:ext cx="252146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laajuus ja kohdentuminen</a:t>
            </a:r>
          </a:p>
        </p:txBody>
      </p:sp>
      <p:sp>
        <p:nvSpPr>
          <p:cNvPr id="13" name="Suorakulmio 7">
            <a:extLst>
              <a:ext uri="{FF2B5EF4-FFF2-40B4-BE49-F238E27FC236}">
                <a16:creationId xmlns:a16="http://schemas.microsoft.com/office/drawing/2014/main" id="{3C92B94E-5C4C-9A3D-CDEC-3A940B35D4E0}"/>
              </a:ext>
            </a:extLst>
          </p:cNvPr>
          <p:cNvSpPr>
            <a:spLocks/>
          </p:cNvSpPr>
          <p:nvPr/>
        </p:nvSpPr>
        <p:spPr>
          <a:xfrm>
            <a:off x="3102497" y="871659"/>
            <a:ext cx="4823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Tutkimuspoliittinen strategia keskittyy kilpailukyvyn kannalta keskeisten alojen vahvistamiseen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Suorakulmio 7">
            <a:extLst>
              <a:ext uri="{FF2B5EF4-FFF2-40B4-BE49-F238E27FC236}">
                <a16:creationId xmlns:a16="http://schemas.microsoft.com/office/drawing/2014/main" id="{E74E0AAE-395D-9A86-52A2-D28A4FC276F6}"/>
              </a:ext>
            </a:extLst>
          </p:cNvPr>
          <p:cNvSpPr>
            <a:spLocks/>
          </p:cNvSpPr>
          <p:nvPr/>
        </p:nvSpPr>
        <p:spPr>
          <a:xfrm>
            <a:off x="8229580" y="1085489"/>
            <a:ext cx="3632991" cy="60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Esim. talouskasvun edellytykset, kestävä kehitys, osaamisen kehittäminen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strategiset alat kuten kvanttiteknologia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0" name="Suorakulmio 7">
            <a:extLst>
              <a:ext uri="{FF2B5EF4-FFF2-40B4-BE49-F238E27FC236}">
                <a16:creationId xmlns:a16="http://schemas.microsoft.com/office/drawing/2014/main" id="{0CAF1654-2811-FDBF-FA63-8F3C4B41FEB0}"/>
              </a:ext>
            </a:extLst>
          </p:cNvPr>
          <p:cNvSpPr>
            <a:spLocks/>
          </p:cNvSpPr>
          <p:nvPr/>
        </p:nvSpPr>
        <p:spPr>
          <a:xfrm>
            <a:off x="343257" y="1935836"/>
            <a:ext cx="2922895" cy="95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Hallinnonalojen rajat ylittävä yhteistyö ja vuorovaikutus</a:t>
            </a:r>
          </a:p>
        </p:txBody>
      </p:sp>
      <p:sp>
        <p:nvSpPr>
          <p:cNvPr id="21" name="Suorakulmio 7">
            <a:extLst>
              <a:ext uri="{FF2B5EF4-FFF2-40B4-BE49-F238E27FC236}">
                <a16:creationId xmlns:a16="http://schemas.microsoft.com/office/drawing/2014/main" id="{B2938794-E6D3-2C9A-F10C-103595A01565}"/>
              </a:ext>
            </a:extLst>
          </p:cNvPr>
          <p:cNvSpPr>
            <a:spLocks/>
          </p:cNvSpPr>
          <p:nvPr/>
        </p:nvSpPr>
        <p:spPr>
          <a:xfrm>
            <a:off x="3102497" y="1924608"/>
            <a:ext cx="49407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Koulutusministeriö koordinoi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muilla ministeriöillä vahva rooli muun muassa tulosohjattavien tutkimusrahoittajien kautta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6" name="Suorakulmio 7">
            <a:extLst>
              <a:ext uri="{FF2B5EF4-FFF2-40B4-BE49-F238E27FC236}">
                <a16:creationId xmlns:a16="http://schemas.microsoft.com/office/drawing/2014/main" id="{FDAE5435-E89E-0000-0519-986F3321EC16}"/>
              </a:ext>
            </a:extLst>
          </p:cNvPr>
          <p:cNvSpPr>
            <a:spLocks/>
          </p:cNvSpPr>
          <p:nvPr/>
        </p:nvSpPr>
        <p:spPr>
          <a:xfrm>
            <a:off x="8229580" y="1945613"/>
            <a:ext cx="38026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Muiden ministeriöiden lausunnot</a:t>
            </a:r>
            <a:endParaRPr lang="fi-FI" dirty="0"/>
          </a:p>
        </p:txBody>
      </p:sp>
      <p:sp>
        <p:nvSpPr>
          <p:cNvPr id="6" name="Right Arrow 24">
            <a:extLst>
              <a:ext uri="{FF2B5EF4-FFF2-40B4-BE49-F238E27FC236}">
                <a16:creationId xmlns:a16="http://schemas.microsoft.com/office/drawing/2014/main" id="{D2267121-4AA8-E4FE-9126-B43709ED4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5453" y="5821515"/>
            <a:ext cx="11700000" cy="726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ight Arrow 24">
            <a:extLst>
              <a:ext uri="{FF2B5EF4-FFF2-40B4-BE49-F238E27FC236}">
                <a16:creationId xmlns:a16="http://schemas.microsoft.com/office/drawing/2014/main" id="{BB429FD2-80B0-F029-3620-D060117E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478048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ight Arrow 24">
            <a:extLst>
              <a:ext uri="{FF2B5EF4-FFF2-40B4-BE49-F238E27FC236}">
                <a16:creationId xmlns:a16="http://schemas.microsoft.com/office/drawing/2014/main" id="{40C8B82A-B634-CBBA-B7AE-5CE87AE3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3682" y="4013458"/>
            <a:ext cx="1170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ight Arrow 24">
            <a:extLst>
              <a:ext uri="{FF2B5EF4-FFF2-40B4-BE49-F238E27FC236}">
                <a16:creationId xmlns:a16="http://schemas.microsoft.com/office/drawing/2014/main" id="{42B74C58-5870-A17D-A8A8-04BF5D5D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3682" y="296402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Suorakulmio 7">
            <a:extLst>
              <a:ext uri="{FF2B5EF4-FFF2-40B4-BE49-F238E27FC236}">
                <a16:creationId xmlns:a16="http://schemas.microsoft.com/office/drawing/2014/main" id="{04880EA9-155F-6A9B-D493-5C66BCE39CA7}"/>
              </a:ext>
            </a:extLst>
          </p:cNvPr>
          <p:cNvSpPr>
            <a:spLocks/>
          </p:cNvSpPr>
          <p:nvPr/>
        </p:nvSpPr>
        <p:spPr>
          <a:xfrm>
            <a:off x="343257" y="2965336"/>
            <a:ext cx="2689668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Vuorovaikutus keskeisten sidosryhmien kanssa</a:t>
            </a:r>
          </a:p>
        </p:txBody>
      </p:sp>
      <p:sp>
        <p:nvSpPr>
          <p:cNvPr id="22" name="Suorakulmio 7">
            <a:extLst>
              <a:ext uri="{FF2B5EF4-FFF2-40B4-BE49-F238E27FC236}">
                <a16:creationId xmlns:a16="http://schemas.microsoft.com/office/drawing/2014/main" id="{8F2E285D-7BD3-3899-B51A-1BBDBCE29422}"/>
              </a:ext>
            </a:extLst>
          </p:cNvPr>
          <p:cNvSpPr>
            <a:spLocks/>
          </p:cNvSpPr>
          <p:nvPr/>
        </p:nvSpPr>
        <p:spPr>
          <a:xfrm>
            <a:off x="3102497" y="2997943"/>
            <a:ext cx="5141399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Vahva yhteistyö keskeisten elinkeinoelämän alojen, julkisten rahoittajaorganisaatioiden sekä korkeakoulu- ja tutkimuslaitosten välillä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24C690F-8FF7-13AC-DBA3-89BB9DEDF453}"/>
              </a:ext>
            </a:extLst>
          </p:cNvPr>
          <p:cNvSpPr txBox="1"/>
          <p:nvPr/>
        </p:nvSpPr>
        <p:spPr>
          <a:xfrm>
            <a:off x="8318940" y="2981351"/>
            <a:ext cx="336826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/>
              <a:t>Neuvoa-antava tutkimusjaosto koostuu merkittävien toimialojen, korkeakoulu- ja tutkimuslaitosten ja yritysten edustajista</a:t>
            </a:r>
            <a:endParaRPr lang="fi-FI" dirty="0"/>
          </a:p>
        </p:txBody>
      </p:sp>
      <p:sp>
        <p:nvSpPr>
          <p:cNvPr id="15" name="Suorakulmio 7">
            <a:extLst>
              <a:ext uri="{FF2B5EF4-FFF2-40B4-BE49-F238E27FC236}">
                <a16:creationId xmlns:a16="http://schemas.microsoft.com/office/drawing/2014/main" id="{C8D4224B-9AC2-94D8-9919-3D91ABC37414}"/>
              </a:ext>
            </a:extLst>
          </p:cNvPr>
          <p:cNvSpPr>
            <a:spLocks/>
          </p:cNvSpPr>
          <p:nvPr/>
        </p:nvSpPr>
        <p:spPr>
          <a:xfrm>
            <a:off x="343257" y="3839323"/>
            <a:ext cx="2709545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aikajänne</a:t>
            </a:r>
          </a:p>
        </p:txBody>
      </p:sp>
      <p:sp>
        <p:nvSpPr>
          <p:cNvPr id="23" name="Suorakulmio 7">
            <a:extLst>
              <a:ext uri="{FF2B5EF4-FFF2-40B4-BE49-F238E27FC236}">
                <a16:creationId xmlns:a16="http://schemas.microsoft.com/office/drawing/2014/main" id="{441BD78E-8F79-D8D0-7024-C85201AFCB7E}"/>
              </a:ext>
            </a:extLst>
          </p:cNvPr>
          <p:cNvSpPr>
            <a:spLocks/>
          </p:cNvSpPr>
          <p:nvPr/>
        </p:nvSpPr>
        <p:spPr>
          <a:xfrm>
            <a:off x="3102497" y="3869600"/>
            <a:ext cx="495997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Toistuu neljän vuoden välein</a:t>
            </a:r>
            <a:endParaRPr lang="fi-FI" dirty="0"/>
          </a:p>
        </p:txBody>
      </p:sp>
      <p:sp>
        <p:nvSpPr>
          <p:cNvPr id="2" name="Suorakulmio 7">
            <a:extLst>
              <a:ext uri="{FF2B5EF4-FFF2-40B4-BE49-F238E27FC236}">
                <a16:creationId xmlns:a16="http://schemas.microsoft.com/office/drawing/2014/main" id="{5FC3E4EF-97E4-D039-9619-5DBCA86807AA}"/>
              </a:ext>
            </a:extLst>
          </p:cNvPr>
          <p:cNvSpPr>
            <a:spLocks/>
          </p:cNvSpPr>
          <p:nvPr/>
        </p:nvSpPr>
        <p:spPr>
          <a:xfrm>
            <a:off x="8229580" y="3879162"/>
            <a:ext cx="33581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Hallituskaudet ylittävä sykli, </a:t>
            </a:r>
            <a:r>
              <a:rPr lang="fi-FI" sz="1600" noProof="0" dirty="0">
                <a:solidFill>
                  <a:schemeClr val="tx1"/>
                </a:solidFill>
              </a:rPr>
              <a:t>parlamentarismi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Suorakulmio 7">
            <a:extLst>
              <a:ext uri="{FF2B5EF4-FFF2-40B4-BE49-F238E27FC236}">
                <a16:creationId xmlns:a16="http://schemas.microsoft.com/office/drawing/2014/main" id="{A9A37B93-FE1C-A1EB-C1E7-5402767F1480}"/>
              </a:ext>
            </a:extLst>
          </p:cNvPr>
          <p:cNvSpPr>
            <a:spLocks/>
          </p:cNvSpPr>
          <p:nvPr/>
        </p:nvSpPr>
        <p:spPr>
          <a:xfrm>
            <a:off x="343257" y="478843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Painopisteiden tuloksellisuuden seuranta</a:t>
            </a:r>
          </a:p>
        </p:txBody>
      </p:sp>
      <p:sp>
        <p:nvSpPr>
          <p:cNvPr id="24" name="Suorakulmio 7">
            <a:extLst>
              <a:ext uri="{FF2B5EF4-FFF2-40B4-BE49-F238E27FC236}">
                <a16:creationId xmlns:a16="http://schemas.microsoft.com/office/drawing/2014/main" id="{5E7B0707-2269-B3C8-D754-D71751D27D4C}"/>
              </a:ext>
            </a:extLst>
          </p:cNvPr>
          <p:cNvSpPr>
            <a:spLocks/>
          </p:cNvSpPr>
          <p:nvPr/>
        </p:nvSpPr>
        <p:spPr>
          <a:xfrm>
            <a:off x="3102497" y="4790423"/>
            <a:ext cx="4929145" cy="989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Tiedeneuvosto ja koulutusministeriö koordinoivat</a:t>
            </a:r>
            <a:endParaRPr lang="fi-FI" dirty="0"/>
          </a:p>
        </p:txBody>
      </p:sp>
      <p:sp>
        <p:nvSpPr>
          <p:cNvPr id="4" name="Suorakulmio 7">
            <a:extLst>
              <a:ext uri="{FF2B5EF4-FFF2-40B4-BE49-F238E27FC236}">
                <a16:creationId xmlns:a16="http://schemas.microsoft.com/office/drawing/2014/main" id="{16636EF6-BA0F-BB59-ADC9-3C85E53B9771}"/>
              </a:ext>
            </a:extLst>
          </p:cNvPr>
          <p:cNvSpPr>
            <a:spLocks/>
          </p:cNvSpPr>
          <p:nvPr/>
        </p:nvSpPr>
        <p:spPr>
          <a:xfrm>
            <a:off x="8229580" y="4788914"/>
            <a:ext cx="275907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Kokonaiskuva muodostetaan eri tutkimusrahoittajien seurantatiedoilla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Suorakulmio 7">
            <a:extLst>
              <a:ext uri="{FF2B5EF4-FFF2-40B4-BE49-F238E27FC236}">
                <a16:creationId xmlns:a16="http://schemas.microsoft.com/office/drawing/2014/main" id="{20DCC5D0-9441-BEA6-F6D9-47BCB5D382C0}"/>
              </a:ext>
            </a:extLst>
          </p:cNvPr>
          <p:cNvSpPr>
            <a:spLocks/>
          </p:cNvSpPr>
          <p:nvPr/>
        </p:nvSpPr>
        <p:spPr>
          <a:xfrm>
            <a:off x="343257" y="567849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Ennakoiva ote</a:t>
            </a:r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6D414D52-8DC4-6391-DFED-4EE3EE88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2654419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5" name="Suorakulmio 7">
            <a:extLst>
              <a:ext uri="{FF2B5EF4-FFF2-40B4-BE49-F238E27FC236}">
                <a16:creationId xmlns:a16="http://schemas.microsoft.com/office/drawing/2014/main" id="{985DF1F6-2EBE-A0DC-8D49-6B07BF3EE466}"/>
              </a:ext>
            </a:extLst>
          </p:cNvPr>
          <p:cNvSpPr>
            <a:spLocks/>
          </p:cNvSpPr>
          <p:nvPr/>
        </p:nvSpPr>
        <p:spPr>
          <a:xfrm>
            <a:off x="3102497" y="5729372"/>
            <a:ext cx="488945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Sisältyy prosessiin olemassa olevien vahvojen alojen rinnalla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7" name="Suorakulmio 7">
            <a:extLst>
              <a:ext uri="{FF2B5EF4-FFF2-40B4-BE49-F238E27FC236}">
                <a16:creationId xmlns:a16="http://schemas.microsoft.com/office/drawing/2014/main" id="{2D443332-2DAE-4C20-FBF5-06BDBF820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01345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8" name="Suorakulmio 7">
            <a:extLst>
              <a:ext uri="{FF2B5EF4-FFF2-40B4-BE49-F238E27FC236}">
                <a16:creationId xmlns:a16="http://schemas.microsoft.com/office/drawing/2014/main" id="{E45541D1-8C1B-A03B-92B0-1AF2B46CB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69297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CEB46CA6-8D70-7855-5C22-F8FD21ED0BDF}"/>
              </a:ext>
            </a:extLst>
          </p:cNvPr>
          <p:cNvSpPr>
            <a:spLocks/>
          </p:cNvSpPr>
          <p:nvPr/>
        </p:nvSpPr>
        <p:spPr>
          <a:xfrm>
            <a:off x="8229580" y="5693774"/>
            <a:ext cx="36511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Nousevien alojen seuraaminen ja fokus tiedettä ja innovaatiokykyä vahvistavissa toimintatavoissa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C87B494A-BE44-7480-4049-B2B30A5D4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83185" y="806966"/>
            <a:ext cx="9102" cy="5760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">
            <a:extLst>
              <a:ext uri="{FF2B5EF4-FFF2-40B4-BE49-F238E27FC236}">
                <a16:creationId xmlns:a16="http://schemas.microsoft.com/office/drawing/2014/main" id="{D8498EBC-A687-66E8-51EC-D415AC393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8920" y="797943"/>
            <a:ext cx="9102" cy="5760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68514" y="6161911"/>
            <a:ext cx="2743200" cy="972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ID4096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99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24">
            <a:extLst>
              <a:ext uri="{FF2B5EF4-FFF2-40B4-BE49-F238E27FC236}">
                <a16:creationId xmlns:a16="http://schemas.microsoft.com/office/drawing/2014/main" id="{2D63BFF3-AC30-3BB5-9992-54C565F65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889028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C2AB012F-9AE0-1D05-9FE9-499CB893E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5549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AB012F-9AE0-1D05-9FE9-499CB893E79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2C6FAB8-664B-ECEE-BE61-D95B2150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2" y="164546"/>
            <a:ext cx="10080625" cy="1130356"/>
          </a:xfrm>
        </p:spPr>
        <p:txBody>
          <a:bodyPr vert="horz" lIns="91440" tIns="45720" rIns="91440" bIns="45720" anchor="t"/>
          <a:lstStyle/>
          <a:p>
            <a:r>
              <a:rPr lang="fi-FI" sz="3600" dirty="0"/>
              <a:t>Tanska</a:t>
            </a:r>
            <a:endParaRPr lang="en-FI" sz="3600" dirty="0"/>
          </a:p>
        </p:txBody>
      </p:sp>
      <p:sp>
        <p:nvSpPr>
          <p:cNvPr id="18" name="Suorakulmio 7">
            <a:extLst>
              <a:ext uri="{FF2B5EF4-FFF2-40B4-BE49-F238E27FC236}">
                <a16:creationId xmlns:a16="http://schemas.microsoft.com/office/drawing/2014/main" id="{2185E365-FB2D-02DA-8B95-29BCB822E4E8}"/>
              </a:ext>
            </a:extLst>
          </p:cNvPr>
          <p:cNvSpPr>
            <a:spLocks/>
          </p:cNvSpPr>
          <p:nvPr/>
        </p:nvSpPr>
        <p:spPr>
          <a:xfrm>
            <a:off x="343257" y="833964"/>
            <a:ext cx="252146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laajuus ja kohdentuminen</a:t>
            </a:r>
          </a:p>
        </p:txBody>
      </p:sp>
      <p:sp>
        <p:nvSpPr>
          <p:cNvPr id="13" name="Suorakulmio 7">
            <a:extLst>
              <a:ext uri="{FF2B5EF4-FFF2-40B4-BE49-F238E27FC236}">
                <a16:creationId xmlns:a16="http://schemas.microsoft.com/office/drawing/2014/main" id="{3C92B94E-5C4C-9A3D-CDEC-3A940B35D4E0}"/>
              </a:ext>
            </a:extLst>
          </p:cNvPr>
          <p:cNvSpPr>
            <a:spLocks/>
          </p:cNvSpPr>
          <p:nvPr/>
        </p:nvSpPr>
        <p:spPr>
          <a:xfrm>
            <a:off x="3102497" y="871659"/>
            <a:ext cx="4823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Toimialakohtaiset strategiat ja tutkimusvarantojärjestelmä </a:t>
            </a:r>
          </a:p>
        </p:txBody>
      </p:sp>
      <p:sp>
        <p:nvSpPr>
          <p:cNvPr id="12" name="Suorakulmio 7">
            <a:extLst>
              <a:ext uri="{FF2B5EF4-FFF2-40B4-BE49-F238E27FC236}">
                <a16:creationId xmlns:a16="http://schemas.microsoft.com/office/drawing/2014/main" id="{E74E0AAE-395D-9A86-52A2-D28A4FC276F6}"/>
              </a:ext>
            </a:extLst>
          </p:cNvPr>
          <p:cNvSpPr>
            <a:spLocks/>
          </p:cNvSpPr>
          <p:nvPr/>
        </p:nvSpPr>
        <p:spPr>
          <a:xfrm>
            <a:off x="8229580" y="1085489"/>
            <a:ext cx="3632991" cy="60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Varannosta rahoitetaan ilmasto-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terveys- ja oppimishankkeita</a:t>
            </a:r>
          </a:p>
        </p:txBody>
      </p:sp>
      <p:sp>
        <p:nvSpPr>
          <p:cNvPr id="6" name="Right Arrow 24">
            <a:extLst>
              <a:ext uri="{FF2B5EF4-FFF2-40B4-BE49-F238E27FC236}">
                <a16:creationId xmlns:a16="http://schemas.microsoft.com/office/drawing/2014/main" id="{D2267121-4AA8-E4FE-9126-B43709ED4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5453" y="5821515"/>
            <a:ext cx="1170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ight Arrow 24">
            <a:extLst>
              <a:ext uri="{FF2B5EF4-FFF2-40B4-BE49-F238E27FC236}">
                <a16:creationId xmlns:a16="http://schemas.microsoft.com/office/drawing/2014/main" id="{BB429FD2-80B0-F029-3620-D060117E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478048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ight Arrow 24">
            <a:extLst>
              <a:ext uri="{FF2B5EF4-FFF2-40B4-BE49-F238E27FC236}">
                <a16:creationId xmlns:a16="http://schemas.microsoft.com/office/drawing/2014/main" id="{40C8B82A-B634-CBBA-B7AE-5CE87AE3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3993966"/>
            <a:ext cx="1170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ight Arrow 24">
            <a:extLst>
              <a:ext uri="{FF2B5EF4-FFF2-40B4-BE49-F238E27FC236}">
                <a16:creationId xmlns:a16="http://schemas.microsoft.com/office/drawing/2014/main" id="{42B74C58-5870-A17D-A8A8-04BF5D5D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3682" y="296402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ight Arrow 24">
            <a:extLst>
              <a:ext uri="{FF2B5EF4-FFF2-40B4-BE49-F238E27FC236}">
                <a16:creationId xmlns:a16="http://schemas.microsoft.com/office/drawing/2014/main" id="{0F466C70-6F19-FDE5-DA19-6632511BC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1927873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Suorakulmio 7">
            <a:extLst>
              <a:ext uri="{FF2B5EF4-FFF2-40B4-BE49-F238E27FC236}">
                <a16:creationId xmlns:a16="http://schemas.microsoft.com/office/drawing/2014/main" id="{0CAF1654-2811-FDBF-FA63-8F3C4B41FEB0}"/>
              </a:ext>
            </a:extLst>
          </p:cNvPr>
          <p:cNvSpPr>
            <a:spLocks/>
          </p:cNvSpPr>
          <p:nvPr/>
        </p:nvSpPr>
        <p:spPr>
          <a:xfrm>
            <a:off x="343257" y="1935836"/>
            <a:ext cx="2922895" cy="95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Hallinnonalojen rajat ylittävä yhteistyö ja vuorovaikutus</a:t>
            </a:r>
          </a:p>
        </p:txBody>
      </p:sp>
      <p:sp>
        <p:nvSpPr>
          <p:cNvPr id="21" name="Suorakulmio 7">
            <a:extLst>
              <a:ext uri="{FF2B5EF4-FFF2-40B4-BE49-F238E27FC236}">
                <a16:creationId xmlns:a16="http://schemas.microsoft.com/office/drawing/2014/main" id="{B2938794-E6D3-2C9A-F10C-103595A01565}"/>
              </a:ext>
            </a:extLst>
          </p:cNvPr>
          <p:cNvSpPr>
            <a:spLocks/>
          </p:cNvSpPr>
          <p:nvPr/>
        </p:nvSpPr>
        <p:spPr>
          <a:xfrm>
            <a:off x="3102497" y="1924608"/>
            <a:ext cx="49407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Tutkimusvarantojärjestelmää koordinoi korkeakoulutus- ja tiedeministeriö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joka ottaa vastaan syötettä eri puolilta yhteiskuntaa </a:t>
            </a:r>
          </a:p>
        </p:txBody>
      </p:sp>
      <p:sp>
        <p:nvSpPr>
          <p:cNvPr id="26" name="Suorakulmio 7">
            <a:extLst>
              <a:ext uri="{FF2B5EF4-FFF2-40B4-BE49-F238E27FC236}">
                <a16:creationId xmlns:a16="http://schemas.microsoft.com/office/drawing/2014/main" id="{FDAE5435-E89E-0000-0519-986F3321EC16}"/>
              </a:ext>
            </a:extLst>
          </p:cNvPr>
          <p:cNvSpPr>
            <a:spLocks/>
          </p:cNvSpPr>
          <p:nvPr/>
        </p:nvSpPr>
        <p:spPr>
          <a:xfrm>
            <a:off x="8229580" y="1945613"/>
            <a:ext cx="38026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Muiden ministeriöiden lausunnot</a:t>
            </a:r>
          </a:p>
        </p:txBody>
      </p:sp>
      <p:sp>
        <p:nvSpPr>
          <p:cNvPr id="14" name="Suorakulmio 7">
            <a:extLst>
              <a:ext uri="{FF2B5EF4-FFF2-40B4-BE49-F238E27FC236}">
                <a16:creationId xmlns:a16="http://schemas.microsoft.com/office/drawing/2014/main" id="{04880EA9-155F-6A9B-D493-5C66BCE39CA7}"/>
              </a:ext>
            </a:extLst>
          </p:cNvPr>
          <p:cNvSpPr>
            <a:spLocks/>
          </p:cNvSpPr>
          <p:nvPr/>
        </p:nvSpPr>
        <p:spPr>
          <a:xfrm>
            <a:off x="343257" y="2965336"/>
            <a:ext cx="2689668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Vuorovaikutus keskeisten sidosryhmien kanssa</a:t>
            </a:r>
          </a:p>
        </p:txBody>
      </p:sp>
      <p:sp>
        <p:nvSpPr>
          <p:cNvPr id="22" name="Suorakulmio 7">
            <a:extLst>
              <a:ext uri="{FF2B5EF4-FFF2-40B4-BE49-F238E27FC236}">
                <a16:creationId xmlns:a16="http://schemas.microsoft.com/office/drawing/2014/main" id="{8F2E285D-7BD3-3899-B51A-1BBDBCE29422}"/>
              </a:ext>
            </a:extLst>
          </p:cNvPr>
          <p:cNvSpPr>
            <a:spLocks/>
          </p:cNvSpPr>
          <p:nvPr/>
        </p:nvSpPr>
        <p:spPr>
          <a:xfrm>
            <a:off x="3102497" y="2997943"/>
            <a:ext cx="5141399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Sidosryhmälähtöistä, eturyhmävaikuttamisen vahva rooli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24C690F-8FF7-13AC-DBA3-89BB9DEDF453}"/>
              </a:ext>
            </a:extLst>
          </p:cNvPr>
          <p:cNvSpPr txBox="1"/>
          <p:nvPr/>
        </p:nvSpPr>
        <p:spPr>
          <a:xfrm>
            <a:off x="8318940" y="3102689"/>
            <a:ext cx="336826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/>
              <a:t>Yhteiskunnan haasteiden sijaan fokuksessa etujärjestöjen vaikuttamistyö</a:t>
            </a:r>
          </a:p>
        </p:txBody>
      </p:sp>
      <p:sp>
        <p:nvSpPr>
          <p:cNvPr id="15" name="Suorakulmio 7">
            <a:extLst>
              <a:ext uri="{FF2B5EF4-FFF2-40B4-BE49-F238E27FC236}">
                <a16:creationId xmlns:a16="http://schemas.microsoft.com/office/drawing/2014/main" id="{C8D4224B-9AC2-94D8-9919-3D91ABC37414}"/>
              </a:ext>
            </a:extLst>
          </p:cNvPr>
          <p:cNvSpPr>
            <a:spLocks/>
          </p:cNvSpPr>
          <p:nvPr/>
        </p:nvSpPr>
        <p:spPr>
          <a:xfrm>
            <a:off x="343257" y="3839323"/>
            <a:ext cx="2709545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aikajänne</a:t>
            </a:r>
          </a:p>
        </p:txBody>
      </p:sp>
      <p:sp>
        <p:nvSpPr>
          <p:cNvPr id="23" name="Suorakulmio 7">
            <a:extLst>
              <a:ext uri="{FF2B5EF4-FFF2-40B4-BE49-F238E27FC236}">
                <a16:creationId xmlns:a16="http://schemas.microsoft.com/office/drawing/2014/main" id="{441BD78E-8F79-D8D0-7024-C85201AFCB7E}"/>
              </a:ext>
            </a:extLst>
          </p:cNvPr>
          <p:cNvSpPr>
            <a:spLocks/>
          </p:cNvSpPr>
          <p:nvPr/>
        </p:nvSpPr>
        <p:spPr>
          <a:xfrm>
            <a:off x="3102497" y="3869600"/>
            <a:ext cx="495997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Nopea: vuosittain </a:t>
            </a:r>
          </a:p>
        </p:txBody>
      </p:sp>
      <p:sp>
        <p:nvSpPr>
          <p:cNvPr id="2" name="Suorakulmio 7">
            <a:extLst>
              <a:ext uri="{FF2B5EF4-FFF2-40B4-BE49-F238E27FC236}">
                <a16:creationId xmlns:a16="http://schemas.microsoft.com/office/drawing/2014/main" id="{5FC3E4EF-97E4-D039-9619-5DBCA86807AA}"/>
              </a:ext>
            </a:extLst>
          </p:cNvPr>
          <p:cNvSpPr>
            <a:spLocks/>
          </p:cNvSpPr>
          <p:nvPr/>
        </p:nvSpPr>
        <p:spPr>
          <a:xfrm>
            <a:off x="8229580" y="3879162"/>
            <a:ext cx="33581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Sidottu talousarvioesitykseen, </a:t>
            </a:r>
            <a:r>
              <a:rPr lang="fi-FI" sz="1600" noProof="0" dirty="0">
                <a:solidFill>
                  <a:schemeClr val="tx1"/>
                </a:solidFill>
              </a:rPr>
              <a:t>parlamentarismi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" name="Suorakulmio 7">
            <a:extLst>
              <a:ext uri="{FF2B5EF4-FFF2-40B4-BE49-F238E27FC236}">
                <a16:creationId xmlns:a16="http://schemas.microsoft.com/office/drawing/2014/main" id="{A9A37B93-FE1C-A1EB-C1E7-5402767F1480}"/>
              </a:ext>
            </a:extLst>
          </p:cNvPr>
          <p:cNvSpPr>
            <a:spLocks/>
          </p:cNvSpPr>
          <p:nvPr/>
        </p:nvSpPr>
        <p:spPr>
          <a:xfrm>
            <a:off x="343257" y="478843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Painopisteiden tuloksellisuuden seuranta</a:t>
            </a:r>
          </a:p>
        </p:txBody>
      </p:sp>
      <p:sp>
        <p:nvSpPr>
          <p:cNvPr id="24" name="Suorakulmio 7">
            <a:extLst>
              <a:ext uri="{FF2B5EF4-FFF2-40B4-BE49-F238E27FC236}">
                <a16:creationId xmlns:a16="http://schemas.microsoft.com/office/drawing/2014/main" id="{5E7B0707-2269-B3C8-D754-D71751D27D4C}"/>
              </a:ext>
            </a:extLst>
          </p:cNvPr>
          <p:cNvSpPr>
            <a:spLocks/>
          </p:cNvSpPr>
          <p:nvPr/>
        </p:nvSpPr>
        <p:spPr>
          <a:xfrm>
            <a:off x="3102497" y="4790423"/>
            <a:ext cx="4929145" cy="989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Keskittyy budjetin toteumaan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tuloksellisuuden osalta heikkoa</a:t>
            </a:r>
          </a:p>
        </p:txBody>
      </p:sp>
      <p:sp>
        <p:nvSpPr>
          <p:cNvPr id="4" name="Suorakulmio 7">
            <a:extLst>
              <a:ext uri="{FF2B5EF4-FFF2-40B4-BE49-F238E27FC236}">
                <a16:creationId xmlns:a16="http://schemas.microsoft.com/office/drawing/2014/main" id="{16636EF6-BA0F-BB59-ADC9-3C85E53B9771}"/>
              </a:ext>
            </a:extLst>
          </p:cNvPr>
          <p:cNvSpPr>
            <a:spLocks/>
          </p:cNvSpPr>
          <p:nvPr/>
        </p:nvSpPr>
        <p:spPr>
          <a:xfrm>
            <a:off x="8229580" y="4788914"/>
            <a:ext cx="275907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Varantoa käytetään omien intressien ajoon</a:t>
            </a:r>
          </a:p>
        </p:txBody>
      </p:sp>
      <p:sp>
        <p:nvSpPr>
          <p:cNvPr id="17" name="Suorakulmio 7">
            <a:extLst>
              <a:ext uri="{FF2B5EF4-FFF2-40B4-BE49-F238E27FC236}">
                <a16:creationId xmlns:a16="http://schemas.microsoft.com/office/drawing/2014/main" id="{20DCC5D0-9441-BEA6-F6D9-47BCB5D382C0}"/>
              </a:ext>
            </a:extLst>
          </p:cNvPr>
          <p:cNvSpPr>
            <a:spLocks/>
          </p:cNvSpPr>
          <p:nvPr/>
        </p:nvSpPr>
        <p:spPr>
          <a:xfrm>
            <a:off x="343257" y="567849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Ennakoiva ote</a:t>
            </a:r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6D414D52-8DC4-6391-DFED-4EE3EE88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2654419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5" name="Suorakulmio 7">
            <a:extLst>
              <a:ext uri="{FF2B5EF4-FFF2-40B4-BE49-F238E27FC236}">
                <a16:creationId xmlns:a16="http://schemas.microsoft.com/office/drawing/2014/main" id="{985DF1F6-2EBE-A0DC-8D49-6B07BF3EE466}"/>
              </a:ext>
            </a:extLst>
          </p:cNvPr>
          <p:cNvSpPr>
            <a:spLocks/>
          </p:cNvSpPr>
          <p:nvPr/>
        </p:nvSpPr>
        <p:spPr>
          <a:xfrm>
            <a:off x="3102497" y="5729372"/>
            <a:ext cx="488945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Ei juuri ole</a:t>
            </a:r>
          </a:p>
        </p:txBody>
      </p:sp>
      <p:sp>
        <p:nvSpPr>
          <p:cNvPr id="27" name="Suorakulmio 7">
            <a:extLst>
              <a:ext uri="{FF2B5EF4-FFF2-40B4-BE49-F238E27FC236}">
                <a16:creationId xmlns:a16="http://schemas.microsoft.com/office/drawing/2014/main" id="{2D443332-2DAE-4C20-FBF5-06BDBF820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01345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8" name="Suorakulmio 7">
            <a:extLst>
              <a:ext uri="{FF2B5EF4-FFF2-40B4-BE49-F238E27FC236}">
                <a16:creationId xmlns:a16="http://schemas.microsoft.com/office/drawing/2014/main" id="{E45541D1-8C1B-A03B-92B0-1AF2B46CB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69297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CEB46CA6-8D70-7855-5C22-F8FD21ED0BDF}"/>
              </a:ext>
            </a:extLst>
          </p:cNvPr>
          <p:cNvSpPr>
            <a:spLocks/>
          </p:cNvSpPr>
          <p:nvPr/>
        </p:nvSpPr>
        <p:spPr>
          <a:xfrm>
            <a:off x="8229580" y="5693774"/>
            <a:ext cx="36511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Politiikan lyhyt aikajänne hallitsee kokonaisuutta</a:t>
            </a:r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C87B494A-BE44-7480-4049-B2B30A5D4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83185" y="806966"/>
            <a:ext cx="9102" cy="5760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">
            <a:extLst>
              <a:ext uri="{FF2B5EF4-FFF2-40B4-BE49-F238E27FC236}">
                <a16:creationId xmlns:a16="http://schemas.microsoft.com/office/drawing/2014/main" id="{D8498EBC-A687-66E8-51EC-D415AC393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8920" y="797943"/>
            <a:ext cx="9102" cy="5760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68514" y="6161911"/>
            <a:ext cx="2743200" cy="972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5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24">
            <a:extLst>
              <a:ext uri="{FF2B5EF4-FFF2-40B4-BE49-F238E27FC236}">
                <a16:creationId xmlns:a16="http://schemas.microsoft.com/office/drawing/2014/main" id="{2D63BFF3-AC30-3BB5-9992-54C565F65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889028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0" name="think-cell data - do not delete">
            <a:extLst>
              <a:ext uri="{FF2B5EF4-FFF2-40B4-BE49-F238E27FC236}">
                <a16:creationId xmlns:a16="http://schemas.microsoft.com/office/drawing/2014/main" id="{C2AB012F-9AE0-1D05-9FE9-499CB893E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443485"/>
              </p:ext>
            </p:extLst>
          </p:nvPr>
        </p:nvGraphicFramePr>
        <p:xfrm>
          <a:off x="1588" y="12474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0" name="think-cell data - do not delete">
                        <a:extLst>
                          <a:ext uri="{FF2B5EF4-FFF2-40B4-BE49-F238E27FC236}">
                            <a16:creationId xmlns:a16="http://schemas.microsoft.com/office/drawing/2014/main" id="{C2AB012F-9AE0-1D05-9FE9-499CB893E79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2474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2C6FAB8-664B-ECEE-BE61-D95B2150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2" y="164546"/>
            <a:ext cx="10080625" cy="1130356"/>
          </a:xfrm>
        </p:spPr>
        <p:txBody>
          <a:bodyPr vert="horz" lIns="91440" tIns="45720" rIns="91440" bIns="45720" anchor="t"/>
          <a:lstStyle/>
          <a:p>
            <a:r>
              <a:rPr lang="fi-FI" sz="3600" dirty="0"/>
              <a:t>Norja</a:t>
            </a:r>
            <a:endParaRPr lang="en-FI" sz="3600" dirty="0"/>
          </a:p>
        </p:txBody>
      </p:sp>
      <p:sp>
        <p:nvSpPr>
          <p:cNvPr id="18" name="Suorakulmio 7">
            <a:extLst>
              <a:ext uri="{FF2B5EF4-FFF2-40B4-BE49-F238E27FC236}">
                <a16:creationId xmlns:a16="http://schemas.microsoft.com/office/drawing/2014/main" id="{2185E365-FB2D-02DA-8B95-29BCB822E4E8}"/>
              </a:ext>
            </a:extLst>
          </p:cNvPr>
          <p:cNvSpPr>
            <a:spLocks/>
          </p:cNvSpPr>
          <p:nvPr/>
        </p:nvSpPr>
        <p:spPr>
          <a:xfrm>
            <a:off x="343257" y="833964"/>
            <a:ext cx="252146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laajuus ja kohdentuminen</a:t>
            </a:r>
          </a:p>
        </p:txBody>
      </p:sp>
      <p:sp>
        <p:nvSpPr>
          <p:cNvPr id="13" name="Suorakulmio 7">
            <a:extLst>
              <a:ext uri="{FF2B5EF4-FFF2-40B4-BE49-F238E27FC236}">
                <a16:creationId xmlns:a16="http://schemas.microsoft.com/office/drawing/2014/main" id="{3C92B94E-5C4C-9A3D-CDEC-3A940B35D4E0}"/>
              </a:ext>
            </a:extLst>
          </p:cNvPr>
          <p:cNvSpPr>
            <a:spLocks/>
          </p:cNvSpPr>
          <p:nvPr/>
        </p:nvSpPr>
        <p:spPr>
          <a:xfrm>
            <a:off x="3102497" y="871659"/>
            <a:ext cx="4823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Tiedepoliittinen strategia, ”tutkimuksen valkoinen kirja” vastaa laaja-alaisiin yhteiskunnallisiin haasteisiin </a:t>
            </a:r>
            <a:r>
              <a:rPr lang="fi-FI" sz="1600" dirty="0" err="1">
                <a:solidFill>
                  <a:schemeClr val="tx1"/>
                </a:solidFill>
              </a:rPr>
              <a:t>poikkisektoriaalisilla</a:t>
            </a:r>
            <a:r>
              <a:rPr lang="fi-FI" sz="1600" dirty="0">
                <a:solidFill>
                  <a:schemeClr val="tx1"/>
                </a:solidFill>
              </a:rPr>
              <a:t> lähestymistavoilla</a:t>
            </a:r>
          </a:p>
        </p:txBody>
      </p:sp>
      <p:sp>
        <p:nvSpPr>
          <p:cNvPr id="6" name="Right Arrow 24">
            <a:extLst>
              <a:ext uri="{FF2B5EF4-FFF2-40B4-BE49-F238E27FC236}">
                <a16:creationId xmlns:a16="http://schemas.microsoft.com/office/drawing/2014/main" id="{D2267121-4AA8-E4FE-9126-B43709ED4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5453" y="5821515"/>
            <a:ext cx="11700000" cy="79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ight Arrow 24">
            <a:extLst>
              <a:ext uri="{FF2B5EF4-FFF2-40B4-BE49-F238E27FC236}">
                <a16:creationId xmlns:a16="http://schemas.microsoft.com/office/drawing/2014/main" id="{BB429FD2-80B0-F029-3620-D060117E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478048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ight Arrow 24">
            <a:extLst>
              <a:ext uri="{FF2B5EF4-FFF2-40B4-BE49-F238E27FC236}">
                <a16:creationId xmlns:a16="http://schemas.microsoft.com/office/drawing/2014/main" id="{40C8B82A-B634-CBBA-B7AE-5CE87AE3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3997" y="3993966"/>
            <a:ext cx="1170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ight Arrow 24">
            <a:extLst>
              <a:ext uri="{FF2B5EF4-FFF2-40B4-BE49-F238E27FC236}">
                <a16:creationId xmlns:a16="http://schemas.microsoft.com/office/drawing/2014/main" id="{42B74C58-5870-A17D-A8A8-04BF5D5D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3682" y="2964025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ight Arrow 24">
            <a:extLst>
              <a:ext uri="{FF2B5EF4-FFF2-40B4-BE49-F238E27FC236}">
                <a16:creationId xmlns:a16="http://schemas.microsoft.com/office/drawing/2014/main" id="{0F466C70-6F19-FDE5-DA19-6632511BC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53804" y="1927873"/>
            <a:ext cx="11700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Suorakulmio 7">
            <a:extLst>
              <a:ext uri="{FF2B5EF4-FFF2-40B4-BE49-F238E27FC236}">
                <a16:creationId xmlns:a16="http://schemas.microsoft.com/office/drawing/2014/main" id="{E74E0AAE-395D-9A86-52A2-D28A4FC276F6}"/>
              </a:ext>
            </a:extLst>
          </p:cNvPr>
          <p:cNvSpPr>
            <a:spLocks/>
          </p:cNvSpPr>
          <p:nvPr/>
        </p:nvSpPr>
        <p:spPr>
          <a:xfrm>
            <a:off x="8229580" y="1085489"/>
            <a:ext cx="3632991" cy="60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Kansantalouden kannalta keskeiset toimialat kuten öljynjalostus, energia-ala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kalatalous</a:t>
            </a:r>
          </a:p>
        </p:txBody>
      </p:sp>
      <p:sp>
        <p:nvSpPr>
          <p:cNvPr id="20" name="Suorakulmio 7">
            <a:extLst>
              <a:ext uri="{FF2B5EF4-FFF2-40B4-BE49-F238E27FC236}">
                <a16:creationId xmlns:a16="http://schemas.microsoft.com/office/drawing/2014/main" id="{0CAF1654-2811-FDBF-FA63-8F3C4B41FEB0}"/>
              </a:ext>
            </a:extLst>
          </p:cNvPr>
          <p:cNvSpPr>
            <a:spLocks/>
          </p:cNvSpPr>
          <p:nvPr/>
        </p:nvSpPr>
        <p:spPr>
          <a:xfrm>
            <a:off x="343257" y="1935836"/>
            <a:ext cx="2922895" cy="95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Hallinnonalojen rajat ylittävä yhteistyö ja vuorovaikutus</a:t>
            </a:r>
          </a:p>
        </p:txBody>
      </p:sp>
      <p:sp>
        <p:nvSpPr>
          <p:cNvPr id="21" name="Suorakulmio 7">
            <a:extLst>
              <a:ext uri="{FF2B5EF4-FFF2-40B4-BE49-F238E27FC236}">
                <a16:creationId xmlns:a16="http://schemas.microsoft.com/office/drawing/2014/main" id="{B2938794-E6D3-2C9A-F10C-103595A01565}"/>
              </a:ext>
            </a:extLst>
          </p:cNvPr>
          <p:cNvSpPr>
            <a:spLocks/>
          </p:cNvSpPr>
          <p:nvPr/>
        </p:nvSpPr>
        <p:spPr>
          <a:xfrm>
            <a:off x="3102497" y="1924608"/>
            <a:ext cx="49407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Opetus- ja tiedeministeriö koordinoi missiolähtöistä toimintatapaa, vahva toimialapolitiikka haastaa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TKI-rahoitus kanavoituu 15 ministeriön kautta</a:t>
            </a:r>
          </a:p>
        </p:txBody>
      </p:sp>
      <p:sp>
        <p:nvSpPr>
          <p:cNvPr id="26" name="Suorakulmio 7">
            <a:extLst>
              <a:ext uri="{FF2B5EF4-FFF2-40B4-BE49-F238E27FC236}">
                <a16:creationId xmlns:a16="http://schemas.microsoft.com/office/drawing/2014/main" id="{FDAE5435-E89E-0000-0519-986F3321EC16}"/>
              </a:ext>
            </a:extLst>
          </p:cNvPr>
          <p:cNvSpPr>
            <a:spLocks/>
          </p:cNvSpPr>
          <p:nvPr/>
        </p:nvSpPr>
        <p:spPr>
          <a:xfrm>
            <a:off x="8229580" y="1945613"/>
            <a:ext cx="38026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Kehittämistarpeet heijastuvat ns. sektoriministeriöiden kautta TKI-toiminnan kohdentumiseen ja rahoitukseen</a:t>
            </a:r>
          </a:p>
        </p:txBody>
      </p:sp>
      <p:sp>
        <p:nvSpPr>
          <p:cNvPr id="14" name="Suorakulmio 7">
            <a:extLst>
              <a:ext uri="{FF2B5EF4-FFF2-40B4-BE49-F238E27FC236}">
                <a16:creationId xmlns:a16="http://schemas.microsoft.com/office/drawing/2014/main" id="{04880EA9-155F-6A9B-D493-5C66BCE39CA7}"/>
              </a:ext>
            </a:extLst>
          </p:cNvPr>
          <p:cNvSpPr>
            <a:spLocks/>
          </p:cNvSpPr>
          <p:nvPr/>
        </p:nvSpPr>
        <p:spPr>
          <a:xfrm>
            <a:off x="343257" y="2965336"/>
            <a:ext cx="2689668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Vuorovaikutus keskeisten sidosryhmien kanssa</a:t>
            </a:r>
          </a:p>
        </p:txBody>
      </p:sp>
      <p:sp>
        <p:nvSpPr>
          <p:cNvPr id="22" name="Suorakulmio 7">
            <a:extLst>
              <a:ext uri="{FF2B5EF4-FFF2-40B4-BE49-F238E27FC236}">
                <a16:creationId xmlns:a16="http://schemas.microsoft.com/office/drawing/2014/main" id="{8F2E285D-7BD3-3899-B51A-1BBDBCE29422}"/>
              </a:ext>
            </a:extLst>
          </p:cNvPr>
          <p:cNvSpPr>
            <a:spLocks/>
          </p:cNvSpPr>
          <p:nvPr/>
        </p:nvSpPr>
        <p:spPr>
          <a:xfrm>
            <a:off x="3102497" y="2997943"/>
            <a:ext cx="5141399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Konsensushakuinen julkissektorin, tutkimusyhteisöjen ja elinkeinoelämän vuoropuhelu, tuotos verrattain neutraali 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24C690F-8FF7-13AC-DBA3-89BB9DEDF453}"/>
              </a:ext>
            </a:extLst>
          </p:cNvPr>
          <p:cNvSpPr txBox="1"/>
          <p:nvPr/>
        </p:nvSpPr>
        <p:spPr>
          <a:xfrm>
            <a:off x="8318940" y="3102689"/>
            <a:ext cx="336826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/>
              <a:t>Esim. kestävä kehitys, tutkimuksen korkea laatu, innovaatiokapasiteetin vahvistaminen</a:t>
            </a:r>
          </a:p>
        </p:txBody>
      </p:sp>
      <p:sp>
        <p:nvSpPr>
          <p:cNvPr id="15" name="Suorakulmio 7">
            <a:extLst>
              <a:ext uri="{FF2B5EF4-FFF2-40B4-BE49-F238E27FC236}">
                <a16:creationId xmlns:a16="http://schemas.microsoft.com/office/drawing/2014/main" id="{C8D4224B-9AC2-94D8-9919-3D91ABC37414}"/>
              </a:ext>
            </a:extLst>
          </p:cNvPr>
          <p:cNvSpPr>
            <a:spLocks/>
          </p:cNvSpPr>
          <p:nvPr/>
        </p:nvSpPr>
        <p:spPr>
          <a:xfrm>
            <a:off x="343257" y="3839323"/>
            <a:ext cx="2709545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Prosessin aikajänne</a:t>
            </a:r>
          </a:p>
        </p:txBody>
      </p:sp>
      <p:sp>
        <p:nvSpPr>
          <p:cNvPr id="23" name="Suorakulmio 7">
            <a:extLst>
              <a:ext uri="{FF2B5EF4-FFF2-40B4-BE49-F238E27FC236}">
                <a16:creationId xmlns:a16="http://schemas.microsoft.com/office/drawing/2014/main" id="{441BD78E-8F79-D8D0-7024-C85201AFCB7E}"/>
              </a:ext>
            </a:extLst>
          </p:cNvPr>
          <p:cNvSpPr>
            <a:spLocks/>
          </p:cNvSpPr>
          <p:nvPr/>
        </p:nvSpPr>
        <p:spPr>
          <a:xfrm>
            <a:off x="3102497" y="3869600"/>
            <a:ext cx="495997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10-vuotinen pitkäaikaissuunnitelma, päivitys 4 vuoden välein 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Suorakulmio 7">
            <a:extLst>
              <a:ext uri="{FF2B5EF4-FFF2-40B4-BE49-F238E27FC236}">
                <a16:creationId xmlns:a16="http://schemas.microsoft.com/office/drawing/2014/main" id="{5FC3E4EF-97E4-D039-9619-5DBCA86807AA}"/>
              </a:ext>
            </a:extLst>
          </p:cNvPr>
          <p:cNvSpPr>
            <a:spLocks/>
          </p:cNvSpPr>
          <p:nvPr/>
        </p:nvSpPr>
        <p:spPr>
          <a:xfrm>
            <a:off x="8229580" y="3879162"/>
            <a:ext cx="3358142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Hallituskaudet ylittävä sykli, </a:t>
            </a:r>
            <a:r>
              <a:rPr lang="fi-FI" sz="1600" noProof="0" dirty="0">
                <a:solidFill>
                  <a:schemeClr val="tx1"/>
                </a:solidFill>
              </a:rPr>
              <a:t>parlamentarismi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" name="Suorakulmio 7">
            <a:extLst>
              <a:ext uri="{FF2B5EF4-FFF2-40B4-BE49-F238E27FC236}">
                <a16:creationId xmlns:a16="http://schemas.microsoft.com/office/drawing/2014/main" id="{A9A37B93-FE1C-A1EB-C1E7-5402767F1480}"/>
              </a:ext>
            </a:extLst>
          </p:cNvPr>
          <p:cNvSpPr>
            <a:spLocks/>
          </p:cNvSpPr>
          <p:nvPr/>
        </p:nvSpPr>
        <p:spPr>
          <a:xfrm>
            <a:off x="343257" y="478843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Painopisteiden tuloksellisuuden seuranta</a:t>
            </a:r>
          </a:p>
        </p:txBody>
      </p:sp>
      <p:sp>
        <p:nvSpPr>
          <p:cNvPr id="24" name="Suorakulmio 7">
            <a:extLst>
              <a:ext uri="{FF2B5EF4-FFF2-40B4-BE49-F238E27FC236}">
                <a16:creationId xmlns:a16="http://schemas.microsoft.com/office/drawing/2014/main" id="{5E7B0707-2269-B3C8-D754-D71751D27D4C}"/>
              </a:ext>
            </a:extLst>
          </p:cNvPr>
          <p:cNvSpPr>
            <a:spLocks/>
          </p:cNvSpPr>
          <p:nvPr/>
        </p:nvSpPr>
        <p:spPr>
          <a:xfrm>
            <a:off x="3102497" y="4790423"/>
            <a:ext cx="4929145" cy="989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Tutkimusneuvosto koordinoi, painottuu tutkimustoimintaan ja suorituskykyindikaattoreihin</a:t>
            </a:r>
            <a:r>
              <a:rPr lang="fi-FI" sz="1600" noProof="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sektorikohtaista vaihtelua</a:t>
            </a:r>
          </a:p>
        </p:txBody>
      </p:sp>
      <p:sp>
        <p:nvSpPr>
          <p:cNvPr id="4" name="Suorakulmio 7">
            <a:extLst>
              <a:ext uri="{FF2B5EF4-FFF2-40B4-BE49-F238E27FC236}">
                <a16:creationId xmlns:a16="http://schemas.microsoft.com/office/drawing/2014/main" id="{16636EF6-BA0F-BB59-ADC9-3C85E53B9771}"/>
              </a:ext>
            </a:extLst>
          </p:cNvPr>
          <p:cNvSpPr>
            <a:spLocks/>
          </p:cNvSpPr>
          <p:nvPr/>
        </p:nvSpPr>
        <p:spPr>
          <a:xfrm>
            <a:off x="8229580" y="4788914"/>
            <a:ext cx="2759071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Innovaatiotoiminta ja TKI-toiminnan väliset kytkökset pienemmässä roolissa</a:t>
            </a:r>
          </a:p>
        </p:txBody>
      </p:sp>
      <p:sp>
        <p:nvSpPr>
          <p:cNvPr id="17" name="Suorakulmio 7">
            <a:extLst>
              <a:ext uri="{FF2B5EF4-FFF2-40B4-BE49-F238E27FC236}">
                <a16:creationId xmlns:a16="http://schemas.microsoft.com/office/drawing/2014/main" id="{20DCC5D0-9441-BEA6-F6D9-47BCB5D382C0}"/>
              </a:ext>
            </a:extLst>
          </p:cNvPr>
          <p:cNvSpPr>
            <a:spLocks/>
          </p:cNvSpPr>
          <p:nvPr/>
        </p:nvSpPr>
        <p:spPr>
          <a:xfrm>
            <a:off x="343257" y="5678497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b="1" noProof="0" dirty="0">
                <a:solidFill>
                  <a:schemeClr val="tx1"/>
                </a:solidFill>
              </a:rPr>
              <a:t>Ennakoiva ote</a:t>
            </a:r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6D414D52-8DC4-6391-DFED-4EE3EE88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2654419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5" name="Suorakulmio 7">
            <a:extLst>
              <a:ext uri="{FF2B5EF4-FFF2-40B4-BE49-F238E27FC236}">
                <a16:creationId xmlns:a16="http://schemas.microsoft.com/office/drawing/2014/main" id="{985DF1F6-2EBE-A0DC-8D49-6B07BF3EE466}"/>
              </a:ext>
            </a:extLst>
          </p:cNvPr>
          <p:cNvSpPr>
            <a:spLocks/>
          </p:cNvSpPr>
          <p:nvPr/>
        </p:nvSpPr>
        <p:spPr>
          <a:xfrm>
            <a:off x="3102497" y="5729372"/>
            <a:ext cx="488945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Perinteisesti vahvojen ja kilpailukykyisten toimialojen vahva asema jättää nousevat alat katveeseen</a:t>
            </a:r>
          </a:p>
        </p:txBody>
      </p:sp>
      <p:sp>
        <p:nvSpPr>
          <p:cNvPr id="27" name="Suorakulmio 7">
            <a:extLst>
              <a:ext uri="{FF2B5EF4-FFF2-40B4-BE49-F238E27FC236}">
                <a16:creationId xmlns:a16="http://schemas.microsoft.com/office/drawing/2014/main" id="{2D443332-2DAE-4C20-FBF5-06BDBF820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01345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8" name="Suorakulmio 7">
            <a:extLst>
              <a:ext uri="{FF2B5EF4-FFF2-40B4-BE49-F238E27FC236}">
                <a16:creationId xmlns:a16="http://schemas.microsoft.com/office/drawing/2014/main" id="{E45541D1-8C1B-A03B-92B0-1AF2B46CB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116680" y="4692978"/>
            <a:ext cx="2160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fi-FI" sz="1400" noProof="0">
              <a:solidFill>
                <a:schemeClr val="bg1"/>
              </a:solidFill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CEB46CA6-8D70-7855-5C22-F8FD21ED0BDF}"/>
              </a:ext>
            </a:extLst>
          </p:cNvPr>
          <p:cNvSpPr>
            <a:spLocks/>
          </p:cNvSpPr>
          <p:nvPr/>
        </p:nvSpPr>
        <p:spPr>
          <a:xfrm>
            <a:off x="8229580" y="5693774"/>
            <a:ext cx="3651194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Uudistuminen pienessä roolissa </a:t>
            </a:r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C87B494A-BE44-7480-4049-B2B30A5D4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83185" y="806966"/>
            <a:ext cx="9102" cy="5868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">
            <a:extLst>
              <a:ext uri="{FF2B5EF4-FFF2-40B4-BE49-F238E27FC236}">
                <a16:creationId xmlns:a16="http://schemas.microsoft.com/office/drawing/2014/main" id="{D8498EBC-A687-66E8-51EC-D415AC393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8920" y="797943"/>
            <a:ext cx="9102" cy="5832000"/>
          </a:xfrm>
          <a:prstGeom prst="line">
            <a:avLst/>
          </a:prstGeom>
          <a:ln w="9525">
            <a:solidFill>
              <a:srgbClr val="385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3CF2-2707-F98F-6B47-9C7763281C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68514" y="6161911"/>
            <a:ext cx="2743200" cy="972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ID4096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80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511C-6CAE-5851-7D2F-9DB4E8210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BDF417D-1F47-4BA4-82CB-0BA7906C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50216"/>
              </p:ext>
            </p:extLst>
          </p:nvPr>
        </p:nvGraphicFramePr>
        <p:xfrm>
          <a:off x="1450264" y="1034446"/>
          <a:ext cx="9291471" cy="5507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6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400" b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5CFEB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b="0" spc="0" baseline="0">
                          <a:latin typeface="+mj-lt"/>
                          <a:cs typeface="Arial" panose="020B0604020202020204" pitchFamily="34" charset="0"/>
                        </a:rPr>
                        <a:t>Kehittyvä</a:t>
                      </a: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5CFEB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b="0" spc="0" baseline="0">
                          <a:latin typeface="+mj-lt"/>
                          <a:cs typeface="Arial" panose="020B0604020202020204" pitchFamily="34" charset="0"/>
                        </a:rPr>
                        <a:t>Edistyvä</a:t>
                      </a: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5CFEB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b="0" spc="0" baseline="0">
                          <a:latin typeface="+mj-lt"/>
                          <a:cs typeface="Arial" panose="020B0604020202020204" pitchFamily="34" charset="0"/>
                        </a:rPr>
                        <a:t>Edelläkävijä</a:t>
                      </a: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5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22">
                <a:tc>
                  <a:txBody>
                    <a:bodyPr/>
                    <a:lstStyle/>
                    <a:p>
                      <a:pPr marL="50165" marR="122555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Valintojen</a:t>
                      </a:r>
                      <a:r>
                        <a:rPr lang="fi-FI" sz="1400" spc="8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laajuus</a:t>
                      </a:r>
                      <a:r>
                        <a:rPr lang="fi-FI" sz="1400" spc="8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25" baseline="0">
                          <a:latin typeface="+mn-lt"/>
                          <a:cs typeface="Arial" panose="020B0604020202020204" pitchFamily="34" charset="0"/>
                        </a:rPr>
                        <a:t>ja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 kohdentuminen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FF6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7112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Osana</a:t>
                      </a:r>
                      <a:r>
                        <a:rPr lang="fi-FI" sz="1400" spc="8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talousarvioesitystä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Tanska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74345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Pohjautuu</a:t>
                      </a:r>
                      <a:r>
                        <a:rPr lang="fi-FI" sz="1400" spc="11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nykytilan vahvuuksiin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Norja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8923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Painottaa</a:t>
                      </a:r>
                      <a:r>
                        <a:rPr lang="fi-FI" sz="1400" spc="16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uudistumista</a:t>
                      </a:r>
                      <a:r>
                        <a:rPr lang="fi-FI" sz="1400" spc="16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25" baseline="0">
                          <a:latin typeface="+mn-lt"/>
                          <a:cs typeface="Arial" panose="020B0604020202020204" pitchFamily="34" charset="0"/>
                        </a:rPr>
                        <a:t>ja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 kilpailukykyä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Alankomaat,</a:t>
                      </a:r>
                      <a:r>
                        <a:rPr lang="fi-FI" sz="1400" b="1" spc="14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Ruotsi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433">
                <a:tc>
                  <a:txBody>
                    <a:bodyPr/>
                    <a:lstStyle/>
                    <a:p>
                      <a:pPr marL="50165" marR="7239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Hallinnonalojen</a:t>
                      </a:r>
                      <a:r>
                        <a:rPr lang="fi-FI" sz="1400" spc="17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20" baseline="0">
                          <a:latin typeface="+mn-lt"/>
                          <a:cs typeface="Arial" panose="020B0604020202020204" pitchFamily="34" charset="0"/>
                        </a:rPr>
                        <a:t>rajat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ylittävä</a:t>
                      </a:r>
                      <a:r>
                        <a:rPr lang="fi-FI" sz="1400" spc="14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yhteistyö</a:t>
                      </a:r>
                      <a:r>
                        <a:rPr lang="fi-FI" sz="1400" spc="14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25" baseline="0">
                          <a:latin typeface="+mn-lt"/>
                          <a:cs typeface="Arial" panose="020B0604020202020204" pitchFamily="34" charset="0"/>
                        </a:rPr>
                        <a:t>ja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 vuorovaikutus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FF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Satunnaista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endParaRPr lang="fi-FI" sz="1400" b="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Norja,</a:t>
                      </a:r>
                      <a:r>
                        <a:rPr lang="fi-FI" sz="1400" b="1" spc="8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Tanska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9304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Ajoittaista</a:t>
                      </a:r>
                      <a:r>
                        <a:rPr lang="fi-FI" sz="1400" spc="18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poikki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hallinnollista</a:t>
                      </a:r>
                      <a:r>
                        <a:rPr lang="fi-FI" sz="1400" spc="19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yhteistyötä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Alankomaat,</a:t>
                      </a:r>
                      <a:r>
                        <a:rPr lang="fi-FI" sz="1400" b="1" spc="14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Ruotsi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Jatkuvaa</a:t>
                      </a:r>
                      <a:r>
                        <a:rPr lang="fi-FI" sz="1400" spc="9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yhteisiä</a:t>
                      </a:r>
                      <a:r>
                        <a:rPr lang="fi-FI" sz="1400" spc="9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tavoitteita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ja</a:t>
                      </a:r>
                      <a:r>
                        <a:rPr lang="fi-FI" sz="1400" spc="9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synergioita</a:t>
                      </a:r>
                      <a:r>
                        <a:rPr lang="fi-FI" sz="1400" spc="9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painottava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522">
                <a:tc>
                  <a:txBody>
                    <a:bodyPr/>
                    <a:lstStyle/>
                    <a:p>
                      <a:pPr marL="50165" marR="7493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Vuorovaikutus</a:t>
                      </a:r>
                      <a:r>
                        <a:rPr lang="fi-FI" sz="1400" spc="114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25" baseline="0">
                          <a:latin typeface="+mn-lt"/>
                          <a:cs typeface="Arial" panose="020B0604020202020204" pitchFamily="34" charset="0"/>
                        </a:rPr>
                        <a:t>ja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 viestintä</a:t>
                      </a:r>
                      <a:r>
                        <a:rPr lang="fi-FI" sz="1400" spc="13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keskeisten 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sidosryhmien</a:t>
                      </a:r>
                      <a:r>
                        <a:rPr lang="fi-FI" sz="1400" spc="17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kanssa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FF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Satunnaista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9845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Ajoittaista</a:t>
                      </a:r>
                      <a:r>
                        <a:rPr lang="fi-FI" sz="1400" spc="18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kolmikanta- yhteistyötä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Norja,</a:t>
                      </a:r>
                      <a:r>
                        <a:rPr lang="fi-FI" sz="1400" b="1" spc="10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Ruotsi,</a:t>
                      </a:r>
                      <a:r>
                        <a:rPr lang="fi-FI" sz="1400" b="1" spc="10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Tanska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29259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Jatkuvaa</a:t>
                      </a:r>
                      <a:r>
                        <a:rPr lang="fi-FI" sz="1400" spc="114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kolmikantayhteistyötä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Alankomaat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522">
                <a:tc>
                  <a:txBody>
                    <a:bodyPr/>
                    <a:lstStyle/>
                    <a:p>
                      <a:pPr marL="50165" marR="40640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Prosessin pitkäjänteisyys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FF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Yksivuotinen</a:t>
                      </a:r>
                      <a:br>
                        <a:rPr lang="fi-FI" sz="1400" b="0" spc="0" baseline="0">
                          <a:latin typeface="+mn-lt"/>
                          <a:cs typeface="Arial" panose="020B0604020202020204" pitchFamily="34" charset="0"/>
                        </a:rPr>
                      </a:br>
                      <a:br>
                        <a:rPr lang="fi-FI" sz="1400" b="0" spc="0" baseline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Tanska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Hallituskausiin</a:t>
                      </a:r>
                      <a:r>
                        <a:rPr lang="fi-FI" sz="1400" spc="20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sidottu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38608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Nelivuotinen,</a:t>
                      </a:r>
                      <a:r>
                        <a:rPr lang="fi-FI" sz="1400" spc="19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hallitus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kaudet</a:t>
                      </a:r>
                      <a:r>
                        <a:rPr lang="fi-FI" sz="1400" spc="8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ylittävä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Alankomaat,</a:t>
                      </a:r>
                      <a:r>
                        <a:rPr lang="fi-FI" sz="1400" b="1" spc="114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Norja,</a:t>
                      </a:r>
                      <a:r>
                        <a:rPr lang="fi-FI" sz="1400" b="1" spc="12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Ruotsi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522">
                <a:tc>
                  <a:txBody>
                    <a:bodyPr/>
                    <a:lstStyle/>
                    <a:p>
                      <a:pPr marL="50165" marR="31115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Painopisteiden tuloksellisuuden seuranta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FF6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59410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Kustannusten seuranta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Tanska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20014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Tuloksellisuuden</a:t>
                      </a:r>
                      <a:r>
                        <a:rPr lang="fi-FI" sz="1400" spc="13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seuranta toimialakohtaisesti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Norja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09855">
                        <a:lnSpc>
                          <a:spcPct val="115700"/>
                        </a:lnSpc>
                        <a:spcBef>
                          <a:spcPts val="50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Tuloksellisuuden</a:t>
                      </a:r>
                      <a:r>
                        <a:rPr lang="fi-FI" sz="1400" spc="13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kokonais</a:t>
                      </a: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kuvan</a:t>
                      </a:r>
                      <a:r>
                        <a:rPr lang="fi-FI" sz="1400" spc="5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seuranta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Alankomaat,</a:t>
                      </a:r>
                      <a:r>
                        <a:rPr lang="fi-FI" sz="1400" b="1" spc="145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Ruotsi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987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751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baseline="0">
                          <a:latin typeface="+mn-lt"/>
                          <a:cs typeface="Arial" panose="020B0604020202020204" pitchFamily="34" charset="0"/>
                        </a:rPr>
                        <a:t>Ennakoiva</a:t>
                      </a:r>
                      <a:r>
                        <a:rPr lang="fi-FI" sz="1400" spc="10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spc="-25" baseline="0">
                          <a:latin typeface="+mn-lt"/>
                          <a:cs typeface="Arial" panose="020B0604020202020204" pitchFamily="34" charset="0"/>
                        </a:rPr>
                        <a:t>ote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D7EFF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Satunnaista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Tanska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Osittaista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Alankomaat,</a:t>
                      </a:r>
                      <a:r>
                        <a:rPr lang="fi-FI" sz="1400" b="1" spc="114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baseline="0">
                          <a:latin typeface="+mn-lt"/>
                          <a:cs typeface="Arial" panose="020B0604020202020204" pitchFamily="34" charset="0"/>
                        </a:rPr>
                        <a:t>Norja,</a:t>
                      </a:r>
                      <a:r>
                        <a:rPr lang="fi-FI" sz="1400" b="1" spc="120" baseline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spc="-10" baseline="0">
                          <a:latin typeface="+mn-lt"/>
                          <a:cs typeface="Arial" panose="020B0604020202020204" pitchFamily="34" charset="0"/>
                        </a:rPr>
                        <a:t>Ruotsi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fi-FI" sz="1400" spc="-10" baseline="0">
                          <a:latin typeface="+mn-lt"/>
                          <a:cs typeface="Arial" panose="020B0604020202020204" pitchFamily="34" charset="0"/>
                        </a:rPr>
                        <a:t>Systemaattista</a:t>
                      </a:r>
                      <a:endParaRPr lang="fi-FI" sz="1400" baseline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3429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C20C9A40-77E2-D8B7-47DF-6E4E8468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69738"/>
            <a:ext cx="11472862" cy="996790"/>
          </a:xfrm>
        </p:spPr>
        <p:txBody>
          <a:bodyPr/>
          <a:lstStyle/>
          <a:p>
            <a:r>
              <a:rPr lang="fi-FI" sz="3600"/>
              <a:t>Valintaprosessien vertailu</a:t>
            </a:r>
            <a:endParaRPr lang="fi-FI" sz="36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5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24 kalvo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10A99DE-CE07-4F10-BABF-9515E9D17591}" vid="{2517FBF4-C4F9-4FBD-8767-C6B027CA1DA8}"/>
    </a:ext>
  </a:extLst>
</a:theme>
</file>

<file path=ppt/theme/theme2.xml><?xml version="1.0" encoding="utf-8"?>
<a:theme xmlns:a="http://schemas.openxmlformats.org/drawingml/2006/main" name="Peruskalvo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10A99DE-CE07-4F10-BABF-9515E9D17591}" vid="{5112583A-4E77-4BE8-A08F-E875D889065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10CE362CC6FD44091ADCB74E667F892" ma:contentTypeVersion="11" ma:contentTypeDescription="Luo uusi asiakirja." ma:contentTypeScope="" ma:versionID="ffe15984836dbdae8d720994e3e73984">
  <xsd:schema xmlns:xsd="http://www.w3.org/2001/XMLSchema" xmlns:xs="http://www.w3.org/2001/XMLSchema" xmlns:p="http://schemas.microsoft.com/office/2006/metadata/properties" xmlns:ns2="264a3649-675f-483f-922c-2859d6986886" xmlns:ns3="ec3ab258-3560-4075-b768-3bfb8909d4ae" targetNamespace="http://schemas.microsoft.com/office/2006/metadata/properties" ma:root="true" ma:fieldsID="a5ef893cb6d1289c1a7a3677f47220c3" ns2:_="" ns3:_="">
    <xsd:import namespace="264a3649-675f-483f-922c-2859d6986886"/>
    <xsd:import namespace="ec3ab258-3560-4075-b768-3bfb8909d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a3649-675f-483f-922c-2859d6986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b244f7c-65aa-48fb-9d13-422c763cc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ab258-3560-4075-b768-3bfb8909d4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bc17ee-38fa-4b30-a7a1-14ae1ea6a825}" ma:internalName="TaxCatchAll" ma:showField="CatchAllData" ma:web="ec3ab258-3560-4075-b768-3bfb8909d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4a3649-675f-483f-922c-2859d6986886">
      <Terms xmlns="http://schemas.microsoft.com/office/infopath/2007/PartnerControls"/>
    </lcf76f155ced4ddcb4097134ff3c332f>
    <TaxCatchAll xmlns="ec3ab258-3560-4075-b768-3bfb8909d4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F1690-E97B-42FE-B635-D8965700D1A0}">
  <ds:schemaRefs>
    <ds:schemaRef ds:uri="264a3649-675f-483f-922c-2859d6986886"/>
    <ds:schemaRef ds:uri="ec3ab258-3560-4075-b768-3bfb8909d4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1BC686-504E-429D-BA36-A125F54B1825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c3ab258-3560-4075-b768-3bfb8909d4ae"/>
    <ds:schemaRef ds:uri="264a3649-675f-483f-922c-2859d698688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E9AB6-0685-4197-B1AE-8D9474DFCED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b39e600-2cb3-488a-98de-b5f38d49b3cb}" enabled="1" method="Privileged" siteId="{b01220f1-ab94-4936-86d7-f3b40f38f4b7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894</Words>
  <Application>Microsoft Office PowerPoint</Application>
  <PresentationFormat>Laajakuva</PresentationFormat>
  <Paragraphs>180</Paragraphs>
  <Slides>13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Aptos</vt:lpstr>
      <vt:lpstr>Arial</vt:lpstr>
      <vt:lpstr>Arial Black</vt:lpstr>
      <vt:lpstr>Avenir Next LT Pro</vt:lpstr>
      <vt:lpstr>Georgia</vt:lpstr>
      <vt:lpstr>Lucida Grande</vt:lpstr>
      <vt:lpstr>Verdana</vt:lpstr>
      <vt:lpstr>2024 kalvopohjat</vt:lpstr>
      <vt:lpstr>Peruskalvopohjat</vt:lpstr>
      <vt:lpstr>think-cell Slide</vt:lpstr>
      <vt:lpstr>Miten TKI-painopisteet valitaan muissa maissa?</vt:lpstr>
      <vt:lpstr>Selvityksen tavoitteena oli tunnistaa Suomeen soveltuvia hyviä käytäntöjä</vt:lpstr>
      <vt:lpstr>Selvityksen keskeiset havainnot</vt:lpstr>
      <vt:lpstr>Verrokkimaiden valintaprosessit</vt:lpstr>
      <vt:lpstr>Alankomaat</vt:lpstr>
      <vt:lpstr>Ruotsi</vt:lpstr>
      <vt:lpstr>Tanska</vt:lpstr>
      <vt:lpstr>Norja</vt:lpstr>
      <vt:lpstr>Valintaprosessien vertailu</vt:lpstr>
      <vt:lpstr>Mitä oppeja analyysi  tarjoaa Suomelle?</vt:lpstr>
      <vt:lpstr>Johtopäätöksiä</vt:lpstr>
      <vt:lpstr>Kiitos!</vt:lpstr>
      <vt:lpstr>Tekoja tulevaisuudelle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Strategisten TKI-painopisteiden valintaprosessi</dc:title>
  <dc:creator>Hämäläinen Timo</dc:creator>
  <cp:lastModifiedBy>Jääskeläinen Susanna (VNK)</cp:lastModifiedBy>
  <cp:revision>2</cp:revision>
  <dcterms:created xsi:type="dcterms:W3CDTF">2024-08-18T18:09:21Z</dcterms:created>
  <dcterms:modified xsi:type="dcterms:W3CDTF">2024-12-02T11:51:48Z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0x010100D10CE362CC6FD44091ADCB74E667F892</vt:lpwstr>
  </property>
  <property fmtid="{D5CDD505-2E9C-101B-9397-08002B2CF9AE}" pid="3" name="MSIP_Label_43f08ec5-d6d9-4227-8387-ccbfcb3632c4_Enabled">
    <vt:lpwstr>true</vt:lpwstr>
  </property>
  <property fmtid="{D5CDD505-2E9C-101B-9397-08002B2CF9AE}" pid="4" name="MSIP_Label_43f08ec5-d6d9-4227-8387-ccbfcb3632c4_SetDate">
    <vt:lpwstr>2024-09-30T14:02:13Z</vt:lpwstr>
  </property>
  <property fmtid="{D5CDD505-2E9C-101B-9397-08002B2CF9AE}" pid="5" name="MSIP_Label_43f08ec5-d6d9-4227-8387-ccbfcb3632c4_Method">
    <vt:lpwstr>Standard</vt:lpwstr>
  </property>
  <property fmtid="{D5CDD505-2E9C-101B-9397-08002B2CF9AE}" pid="6" name="MSIP_Label_43f08ec5-d6d9-4227-8387-ccbfcb3632c4_Name">
    <vt:lpwstr>Sweco Restricted</vt:lpwstr>
  </property>
  <property fmtid="{D5CDD505-2E9C-101B-9397-08002B2CF9AE}" pid="7" name="MSIP_Label_43f08ec5-d6d9-4227-8387-ccbfcb3632c4_SiteId">
    <vt:lpwstr>b7872ef0-9a00-4c18-8a4a-c7d25c778a9e</vt:lpwstr>
  </property>
  <property fmtid="{D5CDD505-2E9C-101B-9397-08002B2CF9AE}" pid="8" name="MSIP_Label_43f08ec5-d6d9-4227-8387-ccbfcb3632c4_ActionId">
    <vt:lpwstr>e7ec112f-79be-4a84-9d68-d3d2dbcb8194</vt:lpwstr>
  </property>
  <property fmtid="{D5CDD505-2E9C-101B-9397-08002B2CF9AE}" pid="9" name="MSIP_Label_43f08ec5-d6d9-4227-8387-ccbfcb3632c4_ContentBits">
    <vt:lpwstr>0</vt:lpwstr>
  </property>
  <property fmtid="{D5CDD505-2E9C-101B-9397-08002B2CF9AE}" pid="10" name="MediaServiceImageTags">
    <vt:lpwstr/>
  </property>
</Properties>
</file>